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6" r:id="rId3"/>
    <p:sldId id="267" r:id="rId4"/>
    <p:sldId id="268" r:id="rId5"/>
    <p:sldId id="269" r:id="rId6"/>
    <p:sldId id="306" r:id="rId7"/>
    <p:sldId id="270" r:id="rId8"/>
    <p:sldId id="307" r:id="rId9"/>
    <p:sldId id="308" r:id="rId10"/>
    <p:sldId id="259" r:id="rId11"/>
    <p:sldId id="279" r:id="rId12"/>
    <p:sldId id="298" r:id="rId13"/>
    <p:sldId id="303" r:id="rId14"/>
    <p:sldId id="299" r:id="rId15"/>
    <p:sldId id="300" r:id="rId16"/>
    <p:sldId id="301" r:id="rId17"/>
    <p:sldId id="280" r:id="rId18"/>
    <p:sldId id="281" r:id="rId19"/>
    <p:sldId id="296" r:id="rId20"/>
    <p:sldId id="297" r:id="rId21"/>
    <p:sldId id="283" r:id="rId22"/>
    <p:sldId id="282" r:id="rId23"/>
    <p:sldId id="285" r:id="rId24"/>
    <p:sldId id="286" r:id="rId25"/>
    <p:sldId id="284" r:id="rId26"/>
    <p:sldId id="257" r:id="rId27"/>
    <p:sldId id="261" r:id="rId28"/>
    <p:sldId id="258" r:id="rId29"/>
    <p:sldId id="260" r:id="rId30"/>
    <p:sldId id="289" r:id="rId31"/>
    <p:sldId id="271" r:id="rId32"/>
    <p:sldId id="272" r:id="rId33"/>
    <p:sldId id="273" r:id="rId34"/>
    <p:sldId id="274" r:id="rId35"/>
    <p:sldId id="275" r:id="rId36"/>
    <p:sldId id="276" r:id="rId37"/>
    <p:sldId id="287" r:id="rId38"/>
    <p:sldId id="288" r:id="rId39"/>
    <p:sldId id="302" r:id="rId40"/>
    <p:sldId id="277" r:id="rId41"/>
    <p:sldId id="304" r:id="rId42"/>
    <p:sldId id="305" r:id="rId43"/>
    <p:sldId id="295"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9AC6AF7-CBED-49AE-BDC6-54979A4B3116}" type="datetimeFigureOut">
              <a:rPr lang="el-GR" smtClean="0"/>
              <a:t>8/2/2019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304332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AC6AF7-CBED-49AE-BDC6-54979A4B3116}" type="datetimeFigureOut">
              <a:rPr lang="el-GR" smtClean="0"/>
              <a:t>8/2/2019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163108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AC6AF7-CBED-49AE-BDC6-54979A4B3116}" type="datetimeFigureOut">
              <a:rPr lang="el-GR" smtClean="0"/>
              <a:t>8/2/2019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360236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9AC6AF7-CBED-49AE-BDC6-54979A4B3116}" type="datetimeFigureOut">
              <a:rPr lang="el-GR" smtClean="0"/>
              <a:t>8/2/2019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330832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9AC6AF7-CBED-49AE-BDC6-54979A4B3116}" type="datetimeFigureOut">
              <a:rPr lang="el-GR" smtClean="0"/>
              <a:t>8/2/2019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340162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9AC6AF7-CBED-49AE-BDC6-54979A4B3116}" type="datetimeFigureOut">
              <a:rPr lang="el-GR" smtClean="0"/>
              <a:t>8/2/2019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249111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9AC6AF7-CBED-49AE-BDC6-54979A4B3116}" type="datetimeFigureOut">
              <a:rPr lang="el-GR" smtClean="0"/>
              <a:t>8/2/2019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808315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9AC6AF7-CBED-49AE-BDC6-54979A4B3116}" type="datetimeFigureOut">
              <a:rPr lang="el-GR" smtClean="0"/>
              <a:t>8/2/2019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171631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9AC6AF7-CBED-49AE-BDC6-54979A4B3116}" type="datetimeFigureOut">
              <a:rPr lang="el-GR" smtClean="0"/>
              <a:t>8/2/2019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180427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9AC6AF7-CBED-49AE-BDC6-54979A4B3116}" type="datetimeFigureOut">
              <a:rPr lang="el-GR" smtClean="0"/>
              <a:t>8/2/2019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85548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9AC6AF7-CBED-49AE-BDC6-54979A4B3116}" type="datetimeFigureOut">
              <a:rPr lang="el-GR" smtClean="0"/>
              <a:t>8/2/2019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CD2A46C-CFAF-43C0-8E27-261B8BFEBA98}" type="slidenum">
              <a:rPr lang="el-GR" smtClean="0"/>
              <a:t>‹#›</a:t>
            </a:fld>
            <a:endParaRPr lang="el-GR"/>
          </a:p>
        </p:txBody>
      </p:sp>
    </p:spTree>
    <p:extLst>
      <p:ext uri="{BB962C8B-B14F-4D97-AF65-F5344CB8AC3E}">
        <p14:creationId xmlns:p14="http://schemas.microsoft.com/office/powerpoint/2010/main" val="329429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C6AF7-CBED-49AE-BDC6-54979A4B3116}" type="datetimeFigureOut">
              <a:rPr lang="el-GR" smtClean="0"/>
              <a:t>8/2/2019</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2A46C-CFAF-43C0-8E27-261B8BFEBA98}" type="slidenum">
              <a:rPr lang="el-GR" smtClean="0"/>
              <a:t>‹#›</a:t>
            </a:fld>
            <a:endParaRPr lang="el-GR"/>
          </a:p>
        </p:txBody>
      </p:sp>
    </p:spTree>
    <p:extLst>
      <p:ext uri="{BB962C8B-B14F-4D97-AF65-F5344CB8AC3E}">
        <p14:creationId xmlns:p14="http://schemas.microsoft.com/office/powerpoint/2010/main" val="37750764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uropa.eu/cultural-heritage/about_e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in.gr/2018/11/26/greece/neo-kalesma-akrodeksion-se-katalipseis-sxoleion-kai-poreies/" TargetMode="External"/><Relationship Id="rId1" Type="http://schemas.openxmlformats.org/officeDocument/2006/relationships/slideLayout" Target="../slideLayouts/slideLayout7.xml"/><Relationship Id="rId5" Type="http://schemas.openxmlformats.org/officeDocument/2006/relationships/hyperlink" Target="https://www.lifo.gr/now/greece/216700/salos-gia-ta-sms-poy-kaloyn-se-katalipseis-sxoleion-gia-to-makedoniko-poreia-enantia-ston-fasismo-etoimazoyn-oi-mathites" TargetMode="Externa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gr.humanrights.com/what-are-human-rights/universal-declaration-of-human-rights/articles-01-10.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836713"/>
            <a:ext cx="7918648" cy="1440159"/>
          </a:xfrm>
        </p:spPr>
        <p:txBody>
          <a:bodyPr/>
          <a:lstStyle/>
          <a:p>
            <a:r>
              <a:rPr lang="el-GR" b="1" dirty="0" smtClean="0">
                <a:solidFill>
                  <a:srgbClr val="7030A0"/>
                </a:solidFill>
              </a:rPr>
              <a:t>ΑΝΘΡΩΠΙΝΑ ΔΙΚΑΙΩΜΑΤΑ </a:t>
            </a:r>
            <a:endParaRPr lang="el-GR" b="1" dirty="0">
              <a:solidFill>
                <a:srgbClr val="7030A0"/>
              </a:solidFill>
            </a:endParaRPr>
          </a:p>
        </p:txBody>
      </p:sp>
      <p:sp>
        <p:nvSpPr>
          <p:cNvPr id="3" name="Υπότιτλος 2"/>
          <p:cNvSpPr>
            <a:spLocks noGrp="1"/>
          </p:cNvSpPr>
          <p:nvPr>
            <p:ph type="subTitle" idx="1"/>
          </p:nvPr>
        </p:nvSpPr>
        <p:spPr>
          <a:xfrm>
            <a:off x="1371600" y="2348880"/>
            <a:ext cx="6872808" cy="3960440"/>
          </a:xfrm>
        </p:spPr>
        <p:txBody>
          <a:bodyPr>
            <a:normAutofit lnSpcReduction="10000"/>
          </a:bodyPr>
          <a:lstStyle/>
          <a:p>
            <a:r>
              <a:rPr lang="el-GR" sz="4000" b="1" dirty="0" smtClean="0">
                <a:solidFill>
                  <a:srgbClr val="C00000"/>
                </a:solidFill>
              </a:rPr>
              <a:t>ΠΟΛΙΤΙΣΜΟΣ</a:t>
            </a:r>
            <a:r>
              <a:rPr lang="en-US" sz="4000" b="1" dirty="0" smtClean="0">
                <a:solidFill>
                  <a:srgbClr val="C00000"/>
                </a:solidFill>
              </a:rPr>
              <a:t>/ OI </a:t>
            </a:r>
            <a:endParaRPr lang="el-GR" sz="4000" b="1" dirty="0" smtClean="0">
              <a:solidFill>
                <a:srgbClr val="C00000"/>
              </a:solidFill>
            </a:endParaRPr>
          </a:p>
          <a:p>
            <a:r>
              <a:rPr lang="el-GR" sz="4000" b="1" dirty="0" smtClean="0">
                <a:solidFill>
                  <a:srgbClr val="C00000"/>
                </a:solidFill>
              </a:rPr>
              <a:t>(</a:t>
            </a:r>
            <a:r>
              <a:rPr lang="en-US" sz="4000" b="1" dirty="0" smtClean="0">
                <a:solidFill>
                  <a:srgbClr val="C00000"/>
                </a:solidFill>
              </a:rPr>
              <a:t>Culture- Civilizations) </a:t>
            </a:r>
            <a:endParaRPr lang="el-GR" sz="4000" b="1" dirty="0" smtClean="0">
              <a:solidFill>
                <a:srgbClr val="C00000"/>
              </a:solidFill>
            </a:endParaRPr>
          </a:p>
          <a:p>
            <a:r>
              <a:rPr lang="el-GR" sz="4000" b="1" dirty="0" smtClean="0">
                <a:solidFill>
                  <a:srgbClr val="C00000"/>
                </a:solidFill>
              </a:rPr>
              <a:t>Πολίτης/ Δημοκρατία</a:t>
            </a:r>
          </a:p>
          <a:p>
            <a:r>
              <a:rPr lang="el-GR" sz="4000" b="1" dirty="0" smtClean="0">
                <a:solidFill>
                  <a:srgbClr val="C00000"/>
                </a:solidFill>
              </a:rPr>
              <a:t> ΤΟΠΙΚΗ ΙΣΤΟΡΙΑ </a:t>
            </a:r>
          </a:p>
          <a:p>
            <a:r>
              <a:rPr lang="el-GR" sz="2000" b="1" dirty="0" smtClean="0">
                <a:solidFill>
                  <a:schemeClr val="tx1"/>
                </a:solidFill>
              </a:rPr>
              <a:t>Ιωάννα </a:t>
            </a:r>
            <a:r>
              <a:rPr lang="el-GR" sz="2000" b="1" dirty="0" err="1" smtClean="0">
                <a:solidFill>
                  <a:schemeClr val="tx1"/>
                </a:solidFill>
              </a:rPr>
              <a:t>Δεκατρή</a:t>
            </a:r>
            <a:r>
              <a:rPr lang="el-GR" sz="2000" b="1" dirty="0" smtClean="0">
                <a:solidFill>
                  <a:schemeClr val="tx1"/>
                </a:solidFill>
              </a:rPr>
              <a:t> </a:t>
            </a:r>
          </a:p>
          <a:p>
            <a:r>
              <a:rPr lang="el-GR" sz="2000" b="1" dirty="0" smtClean="0">
                <a:solidFill>
                  <a:schemeClr val="tx1"/>
                </a:solidFill>
              </a:rPr>
              <a:t>Υπεύθυνη Πολιτιστικών Θεμάτων Γ΄Δ.Δ.Ε. Αθήνας </a:t>
            </a:r>
          </a:p>
          <a:p>
            <a:r>
              <a:rPr lang="el-GR" sz="2000" b="1" dirty="0" smtClean="0">
                <a:solidFill>
                  <a:schemeClr val="tx1"/>
                </a:solidFill>
              </a:rPr>
              <a:t>Εκπαιδευτικός ΠΕ02 </a:t>
            </a:r>
          </a:p>
          <a:p>
            <a:endParaRPr lang="el-GR" b="1" dirty="0">
              <a:solidFill>
                <a:schemeClr val="tx1"/>
              </a:solidFill>
            </a:endParaRPr>
          </a:p>
        </p:txBody>
      </p:sp>
    </p:spTree>
    <p:extLst>
      <p:ext uri="{BB962C8B-B14F-4D97-AF65-F5344CB8AC3E}">
        <p14:creationId xmlns:p14="http://schemas.microsoft.com/office/powerpoint/2010/main" val="68894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91264" cy="1066130"/>
          </a:xfrm>
        </p:spPr>
        <p:txBody>
          <a:bodyPr>
            <a:normAutofit/>
          </a:bodyPr>
          <a:lstStyle/>
          <a:p>
            <a:r>
              <a:rPr lang="el-GR" sz="3600" b="1" dirty="0" smtClean="0">
                <a:solidFill>
                  <a:srgbClr val="C00000"/>
                </a:solidFill>
              </a:rPr>
              <a:t>Ανθρώπινα Δικαιώματα και Πολιτισμός</a:t>
            </a:r>
            <a:endParaRPr lang="el-GR" sz="3600" b="1" dirty="0">
              <a:solidFill>
                <a:srgbClr val="C00000"/>
              </a:solidFill>
            </a:endParaRPr>
          </a:p>
        </p:txBody>
      </p:sp>
      <p:sp>
        <p:nvSpPr>
          <p:cNvPr id="3" name="Θέση περιεχομένου 2"/>
          <p:cNvSpPr>
            <a:spLocks noGrp="1"/>
          </p:cNvSpPr>
          <p:nvPr>
            <p:ph idx="1"/>
          </p:nvPr>
        </p:nvSpPr>
        <p:spPr>
          <a:xfrm>
            <a:off x="323528" y="1268760"/>
            <a:ext cx="8352928" cy="5328592"/>
          </a:xfrm>
        </p:spPr>
        <p:txBody>
          <a:bodyPr>
            <a:normAutofit fontScale="70000" lnSpcReduction="20000"/>
          </a:bodyPr>
          <a:lstStyle/>
          <a:p>
            <a:r>
              <a:rPr lang="el-GR" dirty="0" smtClean="0"/>
              <a:t>Τι είναι «Πολιτισμός»; Ποια μορφή μπορεί να έχει;</a:t>
            </a:r>
          </a:p>
          <a:p>
            <a:r>
              <a:rPr lang="el-GR" dirty="0" smtClean="0"/>
              <a:t>Ποια στοιχεία μπορεί να εμπεριέχει; Τακτ; Ακαδημαϊκή μόρφωση; Καθημερινή ζωή; Μόδα; </a:t>
            </a:r>
            <a:r>
              <a:rPr lang="el-GR" dirty="0" err="1" smtClean="0"/>
              <a:t>Πολιτειότητα</a:t>
            </a:r>
            <a:r>
              <a:rPr lang="el-GR" dirty="0" smtClean="0"/>
              <a:t>; </a:t>
            </a:r>
          </a:p>
          <a:p>
            <a:r>
              <a:rPr lang="el-GR" dirty="0" smtClean="0"/>
              <a:t>Πως συνδέονται τα ανθρώπινα δικαιώματα με την πολιτισμική κληρονομιά; (Προστασία; Βιωσιμότητα; </a:t>
            </a:r>
            <a:r>
              <a:rPr lang="el-GR" dirty="0" err="1" smtClean="0"/>
              <a:t>Αειφορία</a:t>
            </a:r>
            <a:r>
              <a:rPr lang="el-GR" dirty="0" smtClean="0"/>
              <a:t>;..)</a:t>
            </a:r>
          </a:p>
          <a:p>
            <a:r>
              <a:rPr lang="el-GR" dirty="0" smtClean="0"/>
              <a:t>Δημιουργία πολιτισμού κοινοτήτων , Ελεύθερη Έκφραση πνευματική και υλική, προστασία και προαγωγή συνύπαρξης πολυπολιτισμικών εκφράσεων και πρακτικών….</a:t>
            </a:r>
          </a:p>
          <a:p>
            <a:r>
              <a:rPr lang="el-GR" dirty="0" smtClean="0"/>
              <a:t> </a:t>
            </a:r>
            <a:r>
              <a:rPr lang="el-GR" dirty="0"/>
              <a:t>Ελευθερία έκφρασης και σκέψης; </a:t>
            </a:r>
            <a:endParaRPr lang="el-GR" dirty="0" smtClean="0"/>
          </a:p>
          <a:p>
            <a:r>
              <a:rPr lang="el-GR" dirty="0" smtClean="0"/>
              <a:t>Ταυτότητες; Γλώσσες; Θρησκευτικό συναίσθημα; Τρόποι λατρείας; Τρόποι ενδυμασίας; Κοινότητες; Νομοθεσία; Ιδεολογίες; Νοοτροπίες; Παραδόσεις; </a:t>
            </a:r>
          </a:p>
          <a:p>
            <a:r>
              <a:rPr lang="el-GR" dirty="0" smtClean="0"/>
              <a:t>Μουσικές; Χοροί; Διατροφή; Παραδόσεις; </a:t>
            </a:r>
          </a:p>
          <a:p>
            <a:r>
              <a:rPr lang="el-GR" dirty="0" smtClean="0"/>
              <a:t>Πολιτισμική </a:t>
            </a:r>
            <a:r>
              <a:rPr lang="el-GR" dirty="0"/>
              <a:t>Πολυμορφία; </a:t>
            </a:r>
            <a:r>
              <a:rPr lang="el-GR" dirty="0" smtClean="0"/>
              <a:t>Δια-</a:t>
            </a:r>
            <a:r>
              <a:rPr lang="el-GR" dirty="0" err="1" smtClean="0"/>
              <a:t>πολιτισμικότητα</a:t>
            </a:r>
            <a:r>
              <a:rPr lang="el-GR" dirty="0" smtClean="0"/>
              <a:t>  (προσέγγιση)  Πολύ-</a:t>
            </a:r>
            <a:r>
              <a:rPr lang="el-GR" dirty="0" err="1" smtClean="0"/>
              <a:t>πολιτισμικότητα</a:t>
            </a:r>
            <a:r>
              <a:rPr lang="el-GR" dirty="0" smtClean="0"/>
              <a:t> (κατάσταση)</a:t>
            </a:r>
          </a:p>
          <a:p>
            <a:r>
              <a:rPr lang="el-GR" dirty="0" smtClean="0"/>
              <a:t>Πολιτισμική Ταυτότητα = /= Εθνική ταυτότητα </a:t>
            </a:r>
            <a:endParaRPr lang="el-GR" dirty="0"/>
          </a:p>
          <a:p>
            <a:endParaRPr lang="el-GR" dirty="0" smtClean="0"/>
          </a:p>
        </p:txBody>
      </p:sp>
    </p:spTree>
    <p:extLst>
      <p:ext uri="{BB962C8B-B14F-4D97-AF65-F5344CB8AC3E}">
        <p14:creationId xmlns:p14="http://schemas.microsoft.com/office/powerpoint/2010/main" val="1851859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64444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691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46" y="2414532"/>
            <a:ext cx="3473974" cy="231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040" y="4336902"/>
            <a:ext cx="3752499" cy="248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64" y="4977529"/>
            <a:ext cx="3919339" cy="187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5564" y="1631123"/>
            <a:ext cx="4389341" cy="298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260647"/>
            <a:ext cx="3297357"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2985" y="284877"/>
            <a:ext cx="3404551" cy="212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162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80377">
            <a:off x="539153" y="881345"/>
            <a:ext cx="5216972" cy="325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735" y="3933056"/>
            <a:ext cx="448049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865" y="1124744"/>
            <a:ext cx="4015945" cy="29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14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51520" y="764704"/>
            <a:ext cx="8435280" cy="1445095"/>
          </a:xfrm>
        </p:spPr>
        <p:txBody>
          <a:bodyPr/>
          <a:lstStyle/>
          <a:p>
            <a:pPr lvl="2" algn="ctr">
              <a:buClr>
                <a:schemeClr val="dk2"/>
              </a:buClr>
            </a:pPr>
            <a:r>
              <a:rPr lang="el-GR" b="1" dirty="0" smtClean="0"/>
              <a:t>«Φωτογραφία από </a:t>
            </a:r>
            <a:r>
              <a:rPr lang="el-GR" b="1" dirty="0"/>
              <a:t>το Δημαρχείο </a:t>
            </a:r>
            <a:r>
              <a:rPr lang="el-GR" b="1" dirty="0" smtClean="0"/>
              <a:t>Χαϊδαρίου.  </a:t>
            </a:r>
            <a:br>
              <a:rPr lang="el-GR" b="1" dirty="0" smtClean="0"/>
            </a:br>
            <a:r>
              <a:rPr lang="el-GR" b="1" dirty="0" smtClean="0"/>
              <a:t>Οι </a:t>
            </a:r>
            <a:r>
              <a:rPr lang="el-GR" b="1" dirty="0"/>
              <a:t>νεοναζί απειλούν ότι θα ξανανοίξουν τα </a:t>
            </a:r>
            <a:r>
              <a:rPr lang="el-GR" b="1" dirty="0" smtClean="0"/>
              <a:t>στρατόπεδα,  </a:t>
            </a:r>
            <a:r>
              <a:rPr lang="el-GR" b="1" dirty="0"/>
              <a:t>όπως στη Γερμανική Κατοχή με το </a:t>
            </a:r>
            <a:r>
              <a:rPr lang="el-GR" b="1" dirty="0" smtClean="0"/>
              <a:t>«ΜΠΛΟΚ15». </a:t>
            </a:r>
            <a:r>
              <a:rPr lang="el-GR" b="1" dirty="0"/>
              <a:t>Το αίτημα το </a:t>
            </a:r>
            <a:r>
              <a:rPr lang="el-GR" b="1" dirty="0" smtClean="0"/>
              <a:t>«ΜΠΛΟΚ15» </a:t>
            </a:r>
            <a:r>
              <a:rPr lang="el-GR" b="1" dirty="0"/>
              <a:t>να γίνει Μνημείο της Εθνικής </a:t>
            </a:r>
            <a:r>
              <a:rPr lang="el-GR" b="1" dirty="0" smtClean="0"/>
              <a:t>Αντίστασης </a:t>
            </a:r>
            <a:r>
              <a:rPr lang="el-GR" b="1" dirty="0"/>
              <a:t>γίνεται επίκαιρο όσο ποτέ </a:t>
            </a:r>
            <a:r>
              <a:rPr lang="el-GR" b="1" dirty="0" smtClean="0"/>
              <a:t>άλλοτε…» </a:t>
            </a:r>
            <a:endParaRPr lang="el-GR" b="1" dirty="0"/>
          </a:p>
        </p:txBody>
      </p:sp>
      <p:sp>
        <p:nvSpPr>
          <p:cNvPr id="6" name="Θέση κειμένου 5"/>
          <p:cNvSpPr>
            <a:spLocks noGrp="1"/>
          </p:cNvSpPr>
          <p:nvPr>
            <p:ph idx="1"/>
          </p:nvPr>
        </p:nvSpPr>
        <p:spPr/>
        <p:txBody>
          <a:bodyPr>
            <a:normAutofit fontScale="62500" lnSpcReduction="20000"/>
          </a:bodyPr>
          <a:lstStyle/>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marL="571500" lvl="1" indent="0">
              <a:buNone/>
            </a:pPr>
            <a:r>
              <a:rPr lang="en-US" sz="1600" b="1" dirty="0" smtClean="0"/>
              <a:t>http</a:t>
            </a:r>
            <a:r>
              <a:rPr lang="en-US" sz="1600" b="1" dirty="0"/>
              <a:t>://xpolis.blogspot.gr/2014_05_01_archive.html</a:t>
            </a:r>
            <a:endParaRPr lang="el-GR" sz="16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48880"/>
            <a:ext cx="5040560" cy="376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703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κει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9641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108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404664"/>
            <a:ext cx="8435280" cy="1805135"/>
          </a:xfrm>
        </p:spPr>
        <p:txBody>
          <a:bodyPr>
            <a:normAutofit/>
          </a:bodyPr>
          <a:lstStyle/>
          <a:p>
            <a:pPr algn="ctr"/>
            <a:r>
              <a:rPr lang="el-GR" sz="2000" b="1" dirty="0"/>
              <a:t>Βεβήλωση του Μνημείου Ολοκαυτώματος στην </a:t>
            </a:r>
            <a:r>
              <a:rPr lang="el-GR" sz="2000" b="1" dirty="0" smtClean="0"/>
              <a:t>Αθήνα</a:t>
            </a:r>
            <a:br>
              <a:rPr lang="el-GR" sz="2000" b="1" dirty="0" smtClean="0"/>
            </a:br>
            <a:r>
              <a:rPr lang="el-GR" sz="2000" dirty="0" smtClean="0"/>
              <a:t>Το </a:t>
            </a:r>
            <a:r>
              <a:rPr lang="el-GR" sz="2000" dirty="0"/>
              <a:t>μνημείο είναι αφιερωμένο στη μνήμη των 60.000 Ελλήνων Εβραίων </a:t>
            </a:r>
            <a:r>
              <a:rPr lang="el-GR" sz="2000" dirty="0" smtClean="0"/>
              <a:t/>
            </a:r>
            <a:br>
              <a:rPr lang="el-GR" sz="2000" dirty="0" smtClean="0"/>
            </a:br>
            <a:r>
              <a:rPr lang="el-GR" sz="2000" dirty="0" smtClean="0"/>
              <a:t>που </a:t>
            </a:r>
            <a:r>
              <a:rPr lang="el-GR" sz="2000" dirty="0"/>
              <a:t>βρήκαν τραγικό θάνατο στα στρατόπεδα συγκέντρωσης. Δημοσίευση: 31 Οκτ. 2014, </a:t>
            </a:r>
            <a:r>
              <a:rPr lang="en-US" sz="2000" dirty="0"/>
              <a:t>http://news.in.gr/greece/article/?aid=1231360024</a:t>
            </a:r>
            <a:endParaRPr lang="el-GR" sz="2000" dirty="0"/>
          </a:p>
        </p:txBody>
      </p:sp>
      <p:sp>
        <p:nvSpPr>
          <p:cNvPr id="3" name="Θέση κειμένου 2"/>
          <p:cNvSpPr>
            <a:spLocks noGrp="1"/>
          </p:cNvSpPr>
          <p:nvPr>
            <p:ph sz="half" idx="1"/>
          </p:nvPr>
        </p:nvSpPr>
        <p:spPr>
          <a:xfrm>
            <a:off x="251520" y="2132856"/>
            <a:ext cx="5267697" cy="4642531"/>
          </a:xfrm>
        </p:spPr>
        <p:txBody>
          <a:bodyPr>
            <a:normAutofit/>
          </a:bodyPr>
          <a:lstStyle/>
          <a:p>
            <a:r>
              <a:rPr lang="el-GR" sz="1400" dirty="0"/>
              <a:t>Βεβήλωση με σπρέι στο γλυπτό της Ντιάνας Μαγγανιά, στο Μνημείο Ολοκαυτώματος Ελλήνων Εβραίων </a:t>
            </a:r>
            <a:r>
              <a:rPr lang="el-GR" sz="1400" b="1" dirty="0"/>
              <a:t>στην Αθήνα </a:t>
            </a:r>
            <a:endParaRPr lang="el-GR" sz="1400" b="1" dirty="0" smtClean="0"/>
          </a:p>
          <a:p>
            <a:r>
              <a:rPr lang="el-GR" sz="1400" dirty="0" smtClean="0"/>
              <a:t>(</a:t>
            </a:r>
            <a:r>
              <a:rPr lang="el-GR" sz="1400" dirty="0"/>
              <a:t>Ερμού και Ευβούλου,Θησείο)   (Φωτογραφία:  Intime )</a:t>
            </a:r>
          </a:p>
        </p:txBody>
      </p:sp>
      <p:sp>
        <p:nvSpPr>
          <p:cNvPr id="4" name="Θέση κειμένου 3"/>
          <p:cNvSpPr>
            <a:spLocks noGrp="1"/>
          </p:cNvSpPr>
          <p:nvPr>
            <p:ph sz="half" idx="2"/>
          </p:nvPr>
        </p:nvSpPr>
        <p:spPr>
          <a:xfrm>
            <a:off x="5868144" y="2204864"/>
            <a:ext cx="2818655" cy="4570523"/>
          </a:xfrm>
        </p:spPr>
        <p:txBody>
          <a:bodyPr/>
          <a:lstStyle/>
          <a:p>
            <a:r>
              <a:rPr lang="el-GR" b="1" dirty="0" smtClean="0"/>
              <a:t>Στη Ρόδο</a:t>
            </a:r>
            <a:endParaRPr lang="el-GR"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012576"/>
            <a:ext cx="461962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23402"/>
            <a:ext cx="2960000" cy="292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743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772816"/>
            <a:ext cx="766415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817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5482"/>
            <a:ext cx="7724383" cy="43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949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061"/>
            <a:ext cx="7200800" cy="654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772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ΑΝΘΡΩΠΙΝΑ ΔΙΚΑΙΩΜΑΤΑ </a:t>
            </a:r>
            <a:endParaRPr lang="el-GR" dirty="0"/>
          </a:p>
        </p:txBody>
      </p:sp>
      <p:sp>
        <p:nvSpPr>
          <p:cNvPr id="3" name="Θέση περιεχομένου 2"/>
          <p:cNvSpPr>
            <a:spLocks noGrp="1"/>
          </p:cNvSpPr>
          <p:nvPr>
            <p:ph idx="1"/>
          </p:nvPr>
        </p:nvSpPr>
        <p:spPr>
          <a:xfrm>
            <a:off x="467544" y="1268760"/>
            <a:ext cx="8352928" cy="5040560"/>
          </a:xfrm>
        </p:spPr>
        <p:txBody>
          <a:bodyPr>
            <a:normAutofit fontScale="77500" lnSpcReduction="20000"/>
          </a:bodyPr>
          <a:lstStyle/>
          <a:p>
            <a:pPr marL="0" indent="0">
              <a:buNone/>
            </a:pPr>
            <a:r>
              <a:rPr lang="el-GR" dirty="0" smtClean="0"/>
              <a:t>Σε παλιότερες εποχές δεν υπήρχαν ανθρώπινα δικαιώματα. Μετά εμφανίστηκε η ιδέα ότι οι άνθρωποι θα έπρεπε να έχουν συγκεκριμένες ελευθερίες. Και αυτή η ιδέα, </a:t>
            </a:r>
            <a:r>
              <a:rPr lang="el-GR" dirty="0" smtClean="0">
                <a:solidFill>
                  <a:srgbClr val="FF0000"/>
                </a:solidFill>
              </a:rPr>
              <a:t>στον απόηχο του Β΄ Παγκοσμίου πολέμου</a:t>
            </a:r>
            <a:r>
              <a:rPr lang="el-GR" dirty="0" smtClean="0"/>
              <a:t>, αποτυπώθηκε τελικά στο έγγραφο που ονομάζεται </a:t>
            </a:r>
            <a:r>
              <a:rPr lang="el-GR" b="1" dirty="0" smtClean="0">
                <a:solidFill>
                  <a:srgbClr val="FF0000"/>
                </a:solidFill>
              </a:rPr>
              <a:t>Οικουμενική Διακήρυξη των Ανθρωπίνων Δικαιωμάτων</a:t>
            </a:r>
            <a:r>
              <a:rPr lang="el-GR" dirty="0" smtClean="0">
                <a:solidFill>
                  <a:srgbClr val="FF0000"/>
                </a:solidFill>
              </a:rPr>
              <a:t>, με τα τριάντα </a:t>
            </a:r>
            <a:r>
              <a:rPr lang="en-US" dirty="0" smtClean="0">
                <a:solidFill>
                  <a:srgbClr val="FF0000"/>
                </a:solidFill>
              </a:rPr>
              <a:t>(30) </a:t>
            </a:r>
            <a:r>
              <a:rPr lang="el-GR" dirty="0" smtClean="0">
                <a:solidFill>
                  <a:srgbClr val="FF0000"/>
                </a:solidFill>
              </a:rPr>
              <a:t>δικαιώματα τα οποία δικαιούνται </a:t>
            </a:r>
            <a:r>
              <a:rPr lang="el-GR" b="1" dirty="0" smtClean="0">
                <a:solidFill>
                  <a:srgbClr val="FF0000"/>
                </a:solidFill>
              </a:rPr>
              <a:t>όλοι οι άνθρωποι. </a:t>
            </a:r>
            <a:endParaRPr lang="en-US" b="1" dirty="0" smtClean="0">
              <a:solidFill>
                <a:srgbClr val="FF0000"/>
              </a:solidFill>
            </a:endParaRPr>
          </a:p>
          <a:p>
            <a:pPr marL="0" indent="0">
              <a:buNone/>
            </a:pPr>
            <a:r>
              <a:rPr lang="el-GR" dirty="0" smtClean="0"/>
              <a:t>Η Διακήρυξη συντάχθηκε από </a:t>
            </a:r>
            <a:r>
              <a:rPr lang="el-GR" b="1" dirty="0" smtClean="0"/>
              <a:t>εκπροσώπους</a:t>
            </a:r>
            <a:r>
              <a:rPr lang="el-GR" dirty="0" smtClean="0"/>
              <a:t> απ’ όλα τα μέρη του κόσμου και περιλάμβανε </a:t>
            </a:r>
            <a:r>
              <a:rPr lang="el-GR" b="1" dirty="0" smtClean="0"/>
              <a:t>όλες τις νομικές παραδόσεις</a:t>
            </a:r>
            <a:r>
              <a:rPr lang="el-GR" dirty="0" smtClean="0"/>
              <a:t>. Εγκρίθηκε επίσημα από τα Ηνωμένα Έθνη στις 10 Δεκεμβρίου του </a:t>
            </a:r>
            <a:r>
              <a:rPr lang="el-GR" b="1" dirty="0" smtClean="0">
                <a:solidFill>
                  <a:srgbClr val="FF0000"/>
                </a:solidFill>
              </a:rPr>
              <a:t>1948</a:t>
            </a:r>
            <a:r>
              <a:rPr lang="el-GR" dirty="0" smtClean="0">
                <a:solidFill>
                  <a:srgbClr val="FF0000"/>
                </a:solidFill>
              </a:rPr>
              <a:t> </a:t>
            </a:r>
            <a:r>
              <a:rPr lang="el-GR" dirty="0" smtClean="0"/>
              <a:t>και είναι το μοναδικό οικουμενικό έγγραφο που υπάρχει σχετικά με τα ανθρώπινα δικαιώματα, στο οποίο προσδιορίζονται </a:t>
            </a:r>
            <a:r>
              <a:rPr lang="el-GR" dirty="0" smtClean="0">
                <a:solidFill>
                  <a:srgbClr val="FF0000"/>
                </a:solidFill>
              </a:rPr>
              <a:t>τα τριάντα θεμελιώδη δικαιώματα που αποτελούν </a:t>
            </a:r>
            <a:r>
              <a:rPr lang="el-GR" b="1" dirty="0" smtClean="0">
                <a:solidFill>
                  <a:srgbClr val="FF0000"/>
                </a:solidFill>
              </a:rPr>
              <a:t>τη βάση για μια δημοκρατική κοινωνία</a:t>
            </a:r>
            <a:r>
              <a:rPr lang="el-GR" dirty="0" smtClean="0"/>
              <a:t>.</a:t>
            </a:r>
            <a:endParaRPr lang="el-GR" dirty="0"/>
          </a:p>
        </p:txBody>
      </p:sp>
    </p:spTree>
    <p:extLst>
      <p:ext uri="{BB962C8B-B14F-4D97-AF65-F5344CB8AC3E}">
        <p14:creationId xmlns:p14="http://schemas.microsoft.com/office/powerpoint/2010/main" val="2378365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800" dirty="0" smtClean="0"/>
              <a:t>Παιδιά και πολιτισμός... Δεν υπάρχει! ΕΦΣΥΝ, 06.02.2019, Βασιλική </a:t>
            </a:r>
            <a:r>
              <a:rPr lang="el-GR" sz="2800" dirty="0" err="1" smtClean="0"/>
              <a:t>Τζεβελέκου</a:t>
            </a:r>
            <a:endParaRPr lang="el-GR" sz="2800" dirty="0"/>
          </a:p>
        </p:txBody>
      </p:sp>
      <p:sp>
        <p:nvSpPr>
          <p:cNvPr id="3" name="Θέση περιεχομένου 2"/>
          <p:cNvSpPr>
            <a:spLocks noGrp="1"/>
          </p:cNvSpPr>
          <p:nvPr>
            <p:ph idx="1"/>
          </p:nvPr>
        </p:nvSpPr>
        <p:spPr>
          <a:xfrm>
            <a:off x="395536" y="1412776"/>
            <a:ext cx="8496944" cy="5184576"/>
          </a:xfrm>
        </p:spPr>
        <p:txBody>
          <a:bodyPr>
            <a:normAutofit fontScale="62500" lnSpcReduction="20000"/>
          </a:bodyPr>
          <a:lstStyle/>
          <a:p>
            <a:r>
              <a:rPr lang="el-GR" b="1" dirty="0" smtClean="0"/>
              <a:t>Το 78% των νέων της χώρας μας ηλικίας 16-24 ετών το 2015 δεν πραγματοποίησε καμία επίσκεψη σε πολιτιστικούς χώρους, δίνοντας στην Ελλάδα αρνητική πρωτιά μεταξύ των χωρών της Ευρωπαϊκής </a:t>
            </a:r>
            <a:r>
              <a:rPr lang="el-GR" b="1" dirty="0" err="1" smtClean="0"/>
              <a:t>Ενωσης</a:t>
            </a:r>
            <a:r>
              <a:rPr lang="el-GR" b="1" dirty="0" smtClean="0"/>
              <a:t>. </a:t>
            </a:r>
          </a:p>
          <a:p>
            <a:r>
              <a:rPr lang="el-GR" dirty="0" smtClean="0"/>
              <a:t>Εξειδικεύοντας, το 58% δεν πήγε ούτε μία φορά στον κινηματογράφο και στο θέατρο, το 66% σε καμία αθλητική διοργάνωση.</a:t>
            </a:r>
          </a:p>
          <a:p>
            <a:r>
              <a:rPr lang="el-GR" dirty="0" smtClean="0"/>
              <a:t>Ποσοστά χαμηλά και απογοητευτικά που δεν περιστρέφονται μόνον γύρω από την οικονομική κρίση... </a:t>
            </a:r>
          </a:p>
          <a:p>
            <a:r>
              <a:rPr lang="el-GR" dirty="0" smtClean="0"/>
              <a:t>Χθες παρουσιάστηκε στο αμφιθέατρο της </a:t>
            </a:r>
            <a:r>
              <a:rPr lang="el-GR" dirty="0" err="1" smtClean="0"/>
              <a:t>Μπουμπουλίνας</a:t>
            </a:r>
            <a:r>
              <a:rPr lang="el-GR" dirty="0" smtClean="0"/>
              <a:t> η έρευνα που αφορά τις Σύγχρονες Τάσεις στην Παραγωγή Πολιτιστικού Προϊόντος για Παιδιά και Νέους κατά τη χρονική περίοδο 2009-2018, επικεντρώνοντας ταυτόχρονα το ενδιαφέρον στις κοινωνικά ευάλωτες ομάδες- πρόσφυγες, ΑΜΕΑ.</a:t>
            </a:r>
          </a:p>
          <a:p>
            <a:endParaRPr lang="el-GR" dirty="0" smtClean="0"/>
          </a:p>
          <a:p>
            <a:r>
              <a:rPr lang="el-GR" dirty="0" smtClean="0"/>
              <a:t>Αξίζει να σημειωθεί ότι </a:t>
            </a:r>
            <a:r>
              <a:rPr lang="el-GR" b="1" dirty="0" smtClean="0"/>
              <a:t>τα παιδιά σε κίνδυνο φτώχειας στην Ελλάδα ξεπέρασαν το μισό εκατομμύριο καθώς και ότι αναδείχθηκαν μορφές ακραίας φτώχειας που, παρά τη γενικότερη βελτίωση των δεικτών, διατηρούνται μέχρι και το 2017.</a:t>
            </a:r>
          </a:p>
          <a:p>
            <a:endParaRPr lang="el-GR" dirty="0" smtClean="0"/>
          </a:p>
        </p:txBody>
      </p:sp>
    </p:spTree>
    <p:extLst>
      <p:ext uri="{BB962C8B-B14F-4D97-AF65-F5344CB8AC3E}">
        <p14:creationId xmlns:p14="http://schemas.microsoft.com/office/powerpoint/2010/main" val="3417539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8208912" cy="469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044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97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428625"/>
            <a:ext cx="900112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040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224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00306" cy="442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501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ΠΟΛΙΤΙΣΜΟΣ </a:t>
            </a:r>
            <a:endParaRPr lang="el-GR" dirty="0"/>
          </a:p>
        </p:txBody>
      </p:sp>
      <p:sp>
        <p:nvSpPr>
          <p:cNvPr id="3" name="Θέση περιεχομένου 2"/>
          <p:cNvSpPr>
            <a:spLocks noGrp="1"/>
          </p:cNvSpPr>
          <p:nvPr>
            <p:ph idx="1"/>
          </p:nvPr>
        </p:nvSpPr>
        <p:spPr>
          <a:xfrm>
            <a:off x="395536" y="1196752"/>
            <a:ext cx="8352928" cy="5544616"/>
          </a:xfrm>
        </p:spPr>
        <p:txBody>
          <a:bodyPr>
            <a:normAutofit fontScale="70000" lnSpcReduction="20000"/>
          </a:bodyPr>
          <a:lstStyle/>
          <a:p>
            <a:r>
              <a:rPr lang="el-GR" dirty="0" smtClean="0"/>
              <a:t>Ο Πολιτισμός σύμφωνα με την UNESCO ορίζεται ως </a:t>
            </a:r>
          </a:p>
          <a:p>
            <a:r>
              <a:rPr lang="el-GR" dirty="0" smtClean="0"/>
              <a:t>«ένα σύνολο μοναδικών πνευματικών, υλικών, διανοητικών και συναισθηματικών </a:t>
            </a:r>
            <a:r>
              <a:rPr lang="el-GR" b="1" dirty="0" smtClean="0"/>
              <a:t>στοιχείων</a:t>
            </a:r>
            <a:r>
              <a:rPr lang="el-GR" dirty="0" smtClean="0"/>
              <a:t> που χαρακτηρίζουν μια κοινωνία ή μια κοινωνική ομάδα», το οποίο «περιλαμβάνει όχι μόνο τις τέχνες και τα γράμματα αλλά και τρόπους ζωής, τα θεμελιώδη ανθρώπινα δικαιώματα, συστήματα αξιών, παραδόσεις και πεποιθήσεις» (UNESCO, 1982). </a:t>
            </a:r>
          </a:p>
          <a:p>
            <a:r>
              <a:rPr lang="el-GR" dirty="0" smtClean="0"/>
              <a:t>Επίσης, είναι σημαντικό να έχουμε κατά νου ότι ο  Πολιτισμός - ως έννοια και ως πράξη- συνδέεται με την ενδυνάμωση </a:t>
            </a:r>
            <a:r>
              <a:rPr lang="el-GR" b="1" dirty="0" smtClean="0"/>
              <a:t>δημοκρατικών συμπεριφορών (πολίτης =&gt; Πολιτισμός) </a:t>
            </a:r>
            <a:r>
              <a:rPr lang="el-GR" dirty="0" smtClean="0"/>
              <a:t>και  εμπεριέχει την υλική,  άυλη, φυσική και ψηφιακή  κληρονομιά του ανθρώπου</a:t>
            </a:r>
          </a:p>
          <a:p>
            <a:r>
              <a:rPr lang="el-GR" dirty="0" smtClean="0"/>
              <a:t> π.χ. μνημεία, μουσεία, αρχιτεκτονήματα, αντικείμενα τέχνης ή καθημερινής ζωής, πολιτιστικά τοπία, παιδεία, αισθητικές αντιλήψεις, έθιμα, αξίες, νοοτροπίες, παραδόσεις, τεχνολογίες, γλώσσες, συμπεριφορές, θρησκείες, μόδες, διατροφικές συνήθειες, </a:t>
            </a:r>
            <a:r>
              <a:rPr lang="el-GR" dirty="0" err="1" smtClean="0"/>
              <a:t>κ.ά</a:t>
            </a:r>
            <a:r>
              <a:rPr lang="el-GR" dirty="0" smtClean="0"/>
              <a:t>, </a:t>
            </a:r>
          </a:p>
          <a:p>
            <a:r>
              <a:rPr lang="el-GR" dirty="0" smtClean="0"/>
              <a:t>τα οποία  είναι μερικά από τα στοιχεία που </a:t>
            </a:r>
            <a:r>
              <a:rPr lang="el-GR" dirty="0" err="1" smtClean="0"/>
              <a:t>συνδιαμορφώνουν</a:t>
            </a:r>
            <a:r>
              <a:rPr lang="el-GR" dirty="0" smtClean="0"/>
              <a:t> τον τρόπο ζωής των ανθρώπων και την κοινωνική συνοχή</a:t>
            </a:r>
            <a:endParaRPr lang="el-GR" dirty="0"/>
          </a:p>
        </p:txBody>
      </p:sp>
    </p:spTree>
    <p:extLst>
      <p:ext uri="{BB962C8B-B14F-4D97-AF65-F5344CB8AC3E}">
        <p14:creationId xmlns:p14="http://schemas.microsoft.com/office/powerpoint/2010/main" val="2548748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
            </a:r>
            <a:br>
              <a:rPr lang="el-GR" dirty="0" smtClean="0"/>
            </a:br>
            <a:r>
              <a:rPr lang="el-GR" dirty="0" smtClean="0"/>
              <a:t>Η πολιτιστική κληρονομιά εκδηλώνεται με διάφορες μορφές</a:t>
            </a:r>
            <a:br>
              <a:rPr lang="el-GR" dirty="0" smtClean="0"/>
            </a:br>
            <a:endParaRPr lang="el-GR" dirty="0"/>
          </a:p>
        </p:txBody>
      </p:sp>
      <p:sp>
        <p:nvSpPr>
          <p:cNvPr id="3" name="Θέση περιεχομένου 2"/>
          <p:cNvSpPr>
            <a:spLocks noGrp="1"/>
          </p:cNvSpPr>
          <p:nvPr>
            <p:ph idx="1"/>
          </p:nvPr>
        </p:nvSpPr>
        <p:spPr>
          <a:xfrm>
            <a:off x="251520" y="1340768"/>
            <a:ext cx="8568952" cy="5328592"/>
          </a:xfrm>
        </p:spPr>
        <p:txBody>
          <a:bodyPr>
            <a:normAutofit fontScale="55000" lnSpcReduction="20000"/>
          </a:bodyPr>
          <a:lstStyle/>
          <a:p>
            <a:r>
              <a:rPr lang="el-GR" sz="3600" b="1" dirty="0" smtClean="0"/>
              <a:t>υλική</a:t>
            </a:r>
            <a:r>
              <a:rPr lang="el-GR" sz="3600" dirty="0" smtClean="0"/>
              <a:t> – για παράδειγμα, κτίρια, μνημεία, τεχνουργήματα, ρούχα, έργα τέχνης, βιβλία, μηχανές, ιστορικές πόλεις, αρχαιολογικοί χώροι</a:t>
            </a:r>
          </a:p>
          <a:p>
            <a:r>
              <a:rPr lang="el-GR" sz="3600" b="1" dirty="0" smtClean="0"/>
              <a:t>άυλη</a:t>
            </a:r>
            <a:r>
              <a:rPr lang="el-GR" sz="3600" dirty="0" smtClean="0"/>
              <a:t> – πρακτικές, παραστάσεις, εκφράσεις, γνώσεις, δεξιότητες, καθώς και σχετικά μέσα, αντικείμενα και πολιτιστικοί χώροι, στα οποία αποδίδουμε αξία. Συμπεριλαμβάνονται η γλώσσα και οι προφορικές παραδόσεις, οι τέχνες του θεάματος, οι κοινωνικές πρακτικές και η παραδοσιακή χειροτεχνία</a:t>
            </a:r>
          </a:p>
          <a:p>
            <a:r>
              <a:rPr lang="el-GR" sz="3600" b="1" dirty="0" smtClean="0"/>
              <a:t>φυσική</a:t>
            </a:r>
            <a:r>
              <a:rPr lang="el-GR" sz="3600" dirty="0" smtClean="0"/>
              <a:t> – τοπία, χλωρίδα και πανίδα</a:t>
            </a:r>
          </a:p>
          <a:p>
            <a:r>
              <a:rPr lang="el-GR" sz="3600" b="1" dirty="0" smtClean="0"/>
              <a:t>ψηφιακή</a:t>
            </a:r>
            <a:r>
              <a:rPr lang="el-GR" sz="3600" dirty="0" smtClean="0"/>
              <a:t> – πόροι που έχουν δημιουργηθεί σε ψηφιακή μορφή (για παράδειγμα, ψηφιακή τέχνη ή κινούμενα σχέδια) ή που έχουν ψηφιοποιηθεί για να διατηρηθούν (συμπεριλαμβανομένων κειμένων, εικόνων, βίντεο και αρχείων)</a:t>
            </a:r>
          </a:p>
          <a:p>
            <a:r>
              <a:rPr lang="el-GR" sz="3600" dirty="0" smtClean="0"/>
              <a:t>Μέσα από τη μελέτη της πολιτιστικής μας κληρονομιάς, μπορούμε να ανακαλύψουμε την </a:t>
            </a:r>
            <a:r>
              <a:rPr lang="el-GR" sz="3600" b="1" dirty="0" smtClean="0"/>
              <a:t>πολυμορφία</a:t>
            </a:r>
            <a:r>
              <a:rPr lang="el-GR" sz="3600" dirty="0" smtClean="0"/>
              <a:t> μας και να ξεκινήσουμε </a:t>
            </a:r>
            <a:r>
              <a:rPr lang="el-GR" sz="3600" b="1" dirty="0" smtClean="0"/>
              <a:t>διαπολιτισμικό διάλογο</a:t>
            </a:r>
            <a:r>
              <a:rPr lang="el-GR" sz="3600" dirty="0" smtClean="0"/>
              <a:t> σχετικά με </a:t>
            </a:r>
            <a:r>
              <a:rPr lang="el-GR" sz="3600" dirty="0" err="1" smtClean="0"/>
              <a:t>ό,τι</a:t>
            </a:r>
            <a:r>
              <a:rPr lang="el-GR" sz="3600" dirty="0" smtClean="0"/>
              <a:t> έχουμε κοινό.</a:t>
            </a:r>
          </a:p>
          <a:p>
            <a:r>
              <a:rPr lang="el-GR" sz="3600" dirty="0" smtClean="0"/>
              <a:t> Με ποιον άλλο καλύτερο τρόπο μπορούμε να εμπλουτίσουμε τη ζωή μας από το να ερχόμαστε σε επαφή με κάτι τόσο θεμελιώδες για την </a:t>
            </a:r>
            <a:r>
              <a:rPr lang="el-GR" sz="3600" b="1" dirty="0" smtClean="0"/>
              <a:t>ταυτότητά</a:t>
            </a:r>
            <a:r>
              <a:rPr lang="el-GR" sz="3600" dirty="0" smtClean="0"/>
              <a:t> μας;</a:t>
            </a:r>
          </a:p>
          <a:p>
            <a:r>
              <a:rPr lang="en-US" dirty="0" smtClean="0">
                <a:hlinkClick r:id="rId2"/>
              </a:rPr>
              <a:t>https://europa.eu/cultural-heritage/about_el</a:t>
            </a:r>
            <a:r>
              <a:rPr lang="el-GR" dirty="0" smtClean="0"/>
              <a:t> </a:t>
            </a:r>
            <a:endParaRPr lang="el-GR" dirty="0"/>
          </a:p>
        </p:txBody>
      </p:sp>
    </p:spTree>
    <p:extLst>
      <p:ext uri="{BB962C8B-B14F-4D97-AF65-F5344CB8AC3E}">
        <p14:creationId xmlns:p14="http://schemas.microsoft.com/office/powerpoint/2010/main" val="3859512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3100" dirty="0" smtClean="0"/>
              <a:t>Οι Πολιτισμοί είναι  σύνολα  στοιχείων που χαρακτηρίζουν κοινωνίες ή κοινωνικές ομάδες, σύμφωνα με τον σχετικό ορισμό της UNESCO. </a:t>
            </a:r>
            <a:endParaRPr lang="el-GR" dirty="0"/>
          </a:p>
        </p:txBody>
      </p:sp>
      <p:sp>
        <p:nvSpPr>
          <p:cNvPr id="3" name="Θέση περιεχομένου 2"/>
          <p:cNvSpPr>
            <a:spLocks noGrp="1"/>
          </p:cNvSpPr>
          <p:nvPr>
            <p:ph idx="1"/>
          </p:nvPr>
        </p:nvSpPr>
        <p:spPr>
          <a:xfrm>
            <a:off x="457200" y="1600200"/>
            <a:ext cx="8219256" cy="4709120"/>
          </a:xfrm>
        </p:spPr>
        <p:txBody>
          <a:bodyPr>
            <a:normAutofit fontScale="62500" lnSpcReduction="20000"/>
          </a:bodyPr>
          <a:lstStyle/>
          <a:p>
            <a:r>
              <a:rPr lang="el-GR" dirty="0" smtClean="0"/>
              <a:t>Αυτά τα στοιχεία μπορεί να είναι πνευματικά, συναισθηματικά ή υλικά και μπορεί να αφορούν σε τρόπους ζωής, θεμελιώδη ανθρώπινα δικαιώματα, συστήματα αξιών, παραδόσεις και πεποιθήσεις ή στην υλική τους αποτύπωση στην καθημερινή ζωή και τις τέχνες. </a:t>
            </a:r>
          </a:p>
          <a:p>
            <a:r>
              <a:rPr lang="el-GR" b="1" dirty="0" smtClean="0">
                <a:solidFill>
                  <a:srgbClr val="C00000"/>
                </a:solidFill>
              </a:rPr>
              <a:t>Πολιτισμοί δε δημιουργούνται με βάση τα σύνορα</a:t>
            </a:r>
            <a:r>
              <a:rPr lang="el-GR" dirty="0" smtClean="0">
                <a:solidFill>
                  <a:srgbClr val="C00000"/>
                </a:solidFill>
              </a:rPr>
              <a:t>, αλλά ανιχνεύονται σε υλικά και άυλα στοιχεία της καθημερινότητας,</a:t>
            </a:r>
            <a:r>
              <a:rPr lang="el-GR" dirty="0" smtClean="0"/>
              <a:t> όπως οι τρόποι που επικοινωνούμε οι άνθρωποι μεταξύ μας, οι τρόποι που δείχνουμε τη χαρά ή τη λύπη μας, που αντιλαμβανόμαστε το ωραίο και το άσχημο, που εκφράζουμε το θρησκευτικό μας συναίσθημα ή την ανάγκη μας για δημιουργία και το πώς όλα αυτά αποτυπώνονται στο περιβάλλον γύρω μας (στον τόπο, στα κτήρια, στα μνημεία, αλλά και στις δημόσιες και ιδιωτικές εκδηλώσεις μας)    </a:t>
            </a:r>
          </a:p>
          <a:p>
            <a:r>
              <a:rPr lang="el-GR" dirty="0" smtClean="0"/>
              <a:t> </a:t>
            </a:r>
            <a:r>
              <a:rPr lang="el-GR" dirty="0" smtClean="0">
                <a:solidFill>
                  <a:srgbClr val="C00000"/>
                </a:solidFill>
              </a:rPr>
              <a:t>Σε κάθε περίπτωση σεβόμαστε και αποδεχόμαστε τη διαφορετικότητα, πάντα όμως σκεπτόμενοι κριτικά, με γνώμονα τον σεβασμό στα </a:t>
            </a:r>
            <a:r>
              <a:rPr lang="el-GR" b="1" dirty="0" smtClean="0">
                <a:solidFill>
                  <a:srgbClr val="C00000"/>
                </a:solidFill>
              </a:rPr>
              <a:t>ανθρώπινα δικαιώματα, στις δημοκρατικές αρχές και αξίες.</a:t>
            </a:r>
            <a:endParaRPr lang="el-GR" b="1" dirty="0">
              <a:solidFill>
                <a:srgbClr val="C00000"/>
              </a:solidFill>
            </a:endParaRPr>
          </a:p>
        </p:txBody>
      </p:sp>
    </p:spTree>
    <p:extLst>
      <p:ext uri="{BB962C8B-B14F-4D97-AF65-F5344CB8AC3E}">
        <p14:creationId xmlns:p14="http://schemas.microsoft.com/office/powerpoint/2010/main" val="150453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404664"/>
            <a:ext cx="8208912" cy="2232248"/>
          </a:xfrm>
        </p:spPr>
        <p:txBody>
          <a:bodyPr>
            <a:normAutofit fontScale="90000"/>
          </a:bodyPr>
          <a:lstStyle/>
          <a:p>
            <a:pPr lvl="0"/>
            <a:r>
              <a:rPr lang="el-GR" dirty="0" smtClean="0"/>
              <a:t/>
            </a:r>
            <a:br>
              <a:rPr lang="el-GR" dirty="0" smtClean="0"/>
            </a:br>
            <a:r>
              <a:rPr lang="el-GR" sz="3100" b="1" dirty="0" smtClean="0"/>
              <a:t>Ανθρώπινα Δικαιώματα και </a:t>
            </a:r>
            <a:r>
              <a:rPr lang="el-GR" sz="3100" b="1" i="1" dirty="0" smtClean="0"/>
              <a:t>Πολιτισμός: </a:t>
            </a:r>
            <a:br>
              <a:rPr lang="el-GR" sz="3100" b="1" i="1" dirty="0" smtClean="0"/>
            </a:br>
            <a:r>
              <a:rPr lang="el-GR" sz="3100" b="1" i="1" dirty="0" smtClean="0"/>
              <a:t>Έννοια δυναμική, όχι στατική.</a:t>
            </a:r>
            <a:br>
              <a:rPr lang="el-GR" sz="3100" b="1" i="1" dirty="0" smtClean="0"/>
            </a:br>
            <a:r>
              <a:rPr lang="el-GR" sz="3100" b="1" i="1" dirty="0" smtClean="0"/>
              <a:t>Διαμορφώνεται καθημερινά και </a:t>
            </a:r>
            <a:br>
              <a:rPr lang="el-GR" sz="3100" b="1" i="1" dirty="0" smtClean="0"/>
            </a:br>
            <a:r>
              <a:rPr lang="el-GR" sz="3100" b="1" i="1" dirty="0" smtClean="0"/>
              <a:t>δεν έχει ευθύγραμμη πορεία </a:t>
            </a:r>
            <a:r>
              <a:rPr lang="el-GR" sz="3100" dirty="0" smtClean="0"/>
              <a:t/>
            </a:r>
            <a:br>
              <a:rPr lang="el-GR" sz="3100" dirty="0" smtClean="0"/>
            </a:br>
            <a:endParaRPr lang="el-GR" sz="4000" dirty="0"/>
          </a:p>
        </p:txBody>
      </p:sp>
      <p:sp>
        <p:nvSpPr>
          <p:cNvPr id="3" name="Θέση περιεχομένου 2"/>
          <p:cNvSpPr>
            <a:spLocks noGrp="1"/>
          </p:cNvSpPr>
          <p:nvPr>
            <p:ph idx="1"/>
          </p:nvPr>
        </p:nvSpPr>
        <p:spPr>
          <a:xfrm>
            <a:off x="395536" y="2492896"/>
            <a:ext cx="8280920" cy="4104456"/>
          </a:xfrm>
        </p:spPr>
        <p:txBody>
          <a:bodyPr>
            <a:normAutofit fontScale="70000" lnSpcReduction="20000"/>
          </a:bodyPr>
          <a:lstStyle/>
          <a:p>
            <a:pPr lvl="0"/>
            <a:r>
              <a:rPr lang="el-GR" dirty="0" smtClean="0"/>
              <a:t>Δικαίωμα: διαφορετικοί </a:t>
            </a:r>
            <a:r>
              <a:rPr lang="el-GR" dirty="0"/>
              <a:t>άνθρωποι μπορούν να επικοινωνήσουν και να συν-δημιουργήσουν δικό τους πολιτισμό μέσα από την καθημερινή επικοινωνία και αλληλεπίδραση  απόψεων και τρόπων ζωής μέσα στο  περιβάλλον όπου </a:t>
            </a:r>
            <a:r>
              <a:rPr lang="el-GR" dirty="0" err="1"/>
              <a:t>συνυπαρχουν</a:t>
            </a:r>
            <a:r>
              <a:rPr lang="el-GR" dirty="0"/>
              <a:t> </a:t>
            </a:r>
            <a:r>
              <a:rPr lang="el-GR" dirty="0" smtClean="0"/>
              <a:t>(ετερογένεια, αντιφατικότητα, συγκρουσιακές ή διαλογικές σχέσεις)</a:t>
            </a:r>
            <a:endParaRPr lang="el-GR" dirty="0"/>
          </a:p>
          <a:p>
            <a:pPr lvl="0"/>
            <a:r>
              <a:rPr lang="el-GR" dirty="0" smtClean="0"/>
              <a:t>Δικαίωμα: ο </a:t>
            </a:r>
            <a:r>
              <a:rPr lang="el-GR" dirty="0"/>
              <a:t>διαπολιτισμικός διάλογος και η καλλιέργεια του σεβασμού στον άλλο και στις ποικίλες «διαφορετικότητες» (εθνικές, φυλετικές, γλωσσικές, θρησκευτικές, σεξουαλικές, πολιτισμικές, ταξικές, ή σχετιζόμενες με ειδικές λειτουργίες και ιδιαιτερότητες) των προσώπων που συνυπάρχουν(;) στο </a:t>
            </a:r>
            <a:r>
              <a:rPr lang="el-GR" dirty="0" smtClean="0"/>
              <a:t>σχολείο,  στην κοινότητα </a:t>
            </a:r>
            <a:endParaRPr lang="el-GR" dirty="0"/>
          </a:p>
        </p:txBody>
      </p:sp>
    </p:spTree>
    <p:extLst>
      <p:ext uri="{BB962C8B-B14F-4D97-AF65-F5344CB8AC3E}">
        <p14:creationId xmlns:p14="http://schemas.microsoft.com/office/powerpoint/2010/main" val="2827449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ΟΙΚΟΥΜΕΝΙΚΗ ΔΙΑΚΗΡΥΞΗ ΤΩΝ ΑΝΘΡΩΠΙΝΩΝ ΔΙΚΑΙΩΜΑΤΩΝ</a:t>
            </a:r>
            <a:endParaRPr lang="el-GR" dirty="0"/>
          </a:p>
        </p:txBody>
      </p:sp>
      <p:sp>
        <p:nvSpPr>
          <p:cNvPr id="3" name="Θέση περιεχομένου 2"/>
          <p:cNvSpPr>
            <a:spLocks noGrp="1"/>
          </p:cNvSpPr>
          <p:nvPr>
            <p:ph idx="1"/>
          </p:nvPr>
        </p:nvSpPr>
        <p:spPr>
          <a:xfrm>
            <a:off x="457200" y="1600200"/>
            <a:ext cx="8507288" cy="5257800"/>
          </a:xfrm>
        </p:spPr>
        <p:txBody>
          <a:bodyPr>
            <a:normAutofit fontScale="62500" lnSpcReduction="20000"/>
          </a:bodyPr>
          <a:lstStyle/>
          <a:p>
            <a:r>
              <a:rPr lang="el-GR" dirty="0" smtClean="0"/>
              <a:t>Άρθρο 1.</a:t>
            </a:r>
          </a:p>
          <a:p>
            <a:r>
              <a:rPr lang="el-GR" b="1" dirty="0" smtClean="0">
                <a:solidFill>
                  <a:srgbClr val="C00000"/>
                </a:solidFill>
              </a:rPr>
              <a:t>Όλοι οι άνθρωποι γεννήθηκαν ελεύθεροι και ίσοι όσον αφορά την αξιοπρέπεια και τα </a:t>
            </a:r>
            <a:r>
              <a:rPr lang="el-GR" b="1" dirty="0" err="1" smtClean="0">
                <a:solidFill>
                  <a:srgbClr val="C00000"/>
                </a:solidFill>
              </a:rPr>
              <a:t>δικαιώµατά</a:t>
            </a:r>
            <a:r>
              <a:rPr lang="el-GR" b="1" dirty="0" smtClean="0">
                <a:solidFill>
                  <a:srgbClr val="C00000"/>
                </a:solidFill>
              </a:rPr>
              <a:t> τους</a:t>
            </a:r>
            <a:r>
              <a:rPr lang="el-GR" dirty="0" smtClean="0"/>
              <a:t>. Είναι </a:t>
            </a:r>
            <a:r>
              <a:rPr lang="el-GR" dirty="0" err="1" smtClean="0"/>
              <a:t>προικισµένοι</a:t>
            </a:r>
            <a:r>
              <a:rPr lang="el-GR" dirty="0" smtClean="0"/>
              <a:t> µε λογική και συνείδηση, και οφείλουν να </a:t>
            </a:r>
            <a:r>
              <a:rPr lang="el-GR" dirty="0" err="1" smtClean="0"/>
              <a:t>συµπεριφέρονται</a:t>
            </a:r>
            <a:r>
              <a:rPr lang="el-GR" dirty="0" smtClean="0"/>
              <a:t> µ</a:t>
            </a:r>
            <a:r>
              <a:rPr lang="el-GR" dirty="0" err="1" smtClean="0"/>
              <a:t>εταξύ</a:t>
            </a:r>
            <a:r>
              <a:rPr lang="el-GR" dirty="0" smtClean="0"/>
              <a:t> τους µε </a:t>
            </a:r>
            <a:r>
              <a:rPr lang="el-GR" dirty="0" err="1" smtClean="0"/>
              <a:t>πνεύµα</a:t>
            </a:r>
            <a:r>
              <a:rPr lang="el-GR" dirty="0" smtClean="0"/>
              <a:t> αδελφοσύνης. </a:t>
            </a:r>
            <a:endParaRPr lang="en-US" dirty="0" smtClean="0"/>
          </a:p>
          <a:p>
            <a:r>
              <a:rPr lang="el-GR" dirty="0" smtClean="0"/>
              <a:t>Άρθρο 2.</a:t>
            </a:r>
          </a:p>
          <a:p>
            <a:r>
              <a:rPr lang="el-GR" dirty="0" smtClean="0"/>
              <a:t>Κάθε άνθρωπος δικαιούται να επικαλείται όλα τα δικαιώματα και τις ελευθερίες που προβλέπει η παρούσα Διακήρυξη</a:t>
            </a:r>
            <a:r>
              <a:rPr lang="el-GR" dirty="0" smtClean="0">
                <a:solidFill>
                  <a:srgbClr val="C00000"/>
                </a:solidFill>
              </a:rPr>
              <a:t>, </a:t>
            </a:r>
            <a:r>
              <a:rPr lang="el-GR" b="1" dirty="0" smtClean="0">
                <a:solidFill>
                  <a:srgbClr val="C00000"/>
                </a:solidFill>
              </a:rPr>
              <a:t>χωρίς καμία απολύτως διάκριση</a:t>
            </a:r>
            <a:r>
              <a:rPr lang="el-GR" b="1" dirty="0" smtClean="0"/>
              <a:t>, όπως ως προς τη φυλή, το χρώμα, το φύλο, τη γλώσσα, τη θρησκεία, τις πολιτικές ή οποιεσδήποτε άλλες πεποιθήσεις, την εθνική ή κοινωνική καταγωγή, την περιουσία, τη γέννηση ή οποιαδήποτε άλλη κατάσταση.</a:t>
            </a:r>
          </a:p>
          <a:p>
            <a:r>
              <a:rPr lang="el-GR" dirty="0" smtClean="0"/>
              <a:t>Επιπλέον, δε θα πρέπει να γίνεται </a:t>
            </a:r>
            <a:r>
              <a:rPr lang="el-GR" b="1" dirty="0" err="1" smtClean="0"/>
              <a:t>καµία</a:t>
            </a:r>
            <a:r>
              <a:rPr lang="el-GR" b="1" dirty="0" smtClean="0"/>
              <a:t> διάκριση </a:t>
            </a:r>
            <a:r>
              <a:rPr lang="el-GR" dirty="0" smtClean="0"/>
              <a:t>εξαιτίας του πολιτικού, </a:t>
            </a:r>
            <a:r>
              <a:rPr lang="el-GR" dirty="0" err="1" smtClean="0"/>
              <a:t>νοµικού</a:t>
            </a:r>
            <a:r>
              <a:rPr lang="el-GR" dirty="0" smtClean="0"/>
              <a:t> ή διεθνούς καθεστώτος της χώρας ή επικράτειας από την οποία προέρχεται κανείς, είτε αυτή είναι ανεξάρτητη είτε υπό </a:t>
            </a:r>
            <a:r>
              <a:rPr lang="el-GR" dirty="0" err="1" smtClean="0"/>
              <a:t>κηδεµονία</a:t>
            </a:r>
            <a:r>
              <a:rPr lang="el-GR" dirty="0" smtClean="0"/>
              <a:t> είτε υπεξούσια είτε βρίσκεται υπό οποιονδήποτε άλλο </a:t>
            </a:r>
            <a:r>
              <a:rPr lang="el-GR" dirty="0" err="1" smtClean="0"/>
              <a:t>περιορισµό</a:t>
            </a:r>
            <a:r>
              <a:rPr lang="el-GR" dirty="0" smtClean="0"/>
              <a:t> κυριαρχίας. </a:t>
            </a:r>
          </a:p>
          <a:p>
            <a:r>
              <a:rPr lang="el-GR" dirty="0" smtClean="0"/>
              <a:t>Άρθρο 3.</a:t>
            </a:r>
          </a:p>
          <a:p>
            <a:r>
              <a:rPr lang="el-GR" b="1" dirty="0" smtClean="0">
                <a:solidFill>
                  <a:srgbClr val="C00000"/>
                </a:solidFill>
              </a:rPr>
              <a:t>Κάθε </a:t>
            </a:r>
            <a:r>
              <a:rPr lang="el-GR" b="1" dirty="0" err="1" smtClean="0">
                <a:solidFill>
                  <a:srgbClr val="C00000"/>
                </a:solidFill>
              </a:rPr>
              <a:t>άτοµο</a:t>
            </a:r>
            <a:r>
              <a:rPr lang="el-GR" b="1" dirty="0" smtClean="0">
                <a:solidFill>
                  <a:srgbClr val="C00000"/>
                </a:solidFill>
              </a:rPr>
              <a:t> έχει </a:t>
            </a:r>
            <a:r>
              <a:rPr lang="el-GR" b="1" dirty="0" err="1" smtClean="0">
                <a:solidFill>
                  <a:srgbClr val="C00000"/>
                </a:solidFill>
              </a:rPr>
              <a:t>δικαίωµα</a:t>
            </a:r>
            <a:r>
              <a:rPr lang="el-GR" b="1" dirty="0" smtClean="0">
                <a:solidFill>
                  <a:srgbClr val="C00000"/>
                </a:solidFill>
              </a:rPr>
              <a:t> στη ζωή, στην ελευθερία και στην προσωπική του ασφάλεια</a:t>
            </a:r>
            <a:r>
              <a:rPr lang="el-GR" b="1" dirty="0" smtClean="0"/>
              <a:t>.</a:t>
            </a:r>
            <a:endParaRPr lang="el-GR" b="1" dirty="0"/>
          </a:p>
        </p:txBody>
      </p:sp>
    </p:spTree>
    <p:extLst>
      <p:ext uri="{BB962C8B-B14F-4D97-AF65-F5344CB8AC3E}">
        <p14:creationId xmlns:p14="http://schemas.microsoft.com/office/powerpoint/2010/main" val="3196081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580" y="665166"/>
            <a:ext cx="3558768" cy="259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381" y="665166"/>
            <a:ext cx="3976593" cy="273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378" y="3645024"/>
            <a:ext cx="3225172" cy="235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559" y="3481963"/>
            <a:ext cx="2836912" cy="18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9130" y="442760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648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solidFill>
                  <a:srgbClr val="C00000"/>
                </a:solidFill>
              </a:rPr>
              <a:t>Τοπική Ιστορία </a:t>
            </a:r>
            <a:endParaRPr lang="el-GR" b="1" dirty="0">
              <a:solidFill>
                <a:srgbClr val="C00000"/>
              </a:solidFill>
            </a:endParaRPr>
          </a:p>
        </p:txBody>
      </p:sp>
      <p:sp>
        <p:nvSpPr>
          <p:cNvPr id="3" name="Θέση περιεχομένου 2"/>
          <p:cNvSpPr>
            <a:spLocks noGrp="1"/>
          </p:cNvSpPr>
          <p:nvPr>
            <p:ph idx="1"/>
          </p:nvPr>
        </p:nvSpPr>
        <p:spPr>
          <a:xfrm>
            <a:off x="539552" y="1268760"/>
            <a:ext cx="8208912" cy="5112568"/>
          </a:xfrm>
        </p:spPr>
        <p:txBody>
          <a:bodyPr>
            <a:normAutofit fontScale="77500" lnSpcReduction="20000"/>
          </a:bodyPr>
          <a:lstStyle/>
          <a:p>
            <a:r>
              <a:rPr lang="el-GR" dirty="0" smtClean="0"/>
              <a:t>Ένας τρόπος μελέτης του παρελθόντος με ιστορικά μεθοδολογικά εργαλεία (αρχεία, μαρτυρίες- προφορική ιστορία, έρευνα πεδίου, έρευνα της «αόρατης» καθημερινής ζωής, του «ασήμαντου», ποιοτικές προσεγγίσεις, κ.ά. </a:t>
            </a:r>
          </a:p>
          <a:p>
            <a:pPr marL="0" indent="0">
              <a:buNone/>
            </a:pPr>
            <a:r>
              <a:rPr lang="el-GR" b="1" dirty="0" smtClean="0">
                <a:solidFill>
                  <a:srgbClr val="C00000"/>
                </a:solidFill>
              </a:rPr>
              <a:t>	Βασικές Αρχές  Διδακτικής/ Παιδαγωγικής </a:t>
            </a:r>
          </a:p>
          <a:p>
            <a:r>
              <a:rPr lang="el-GR" dirty="0" smtClean="0"/>
              <a:t>Από το παρόν στο παρελθόν</a:t>
            </a:r>
          </a:p>
          <a:p>
            <a:r>
              <a:rPr lang="el-GR" dirty="0" smtClean="0"/>
              <a:t>Από το ατομικό και ειδικό =&gt; συνολική γενικότερη - ευρύτερη εικόνα</a:t>
            </a:r>
          </a:p>
          <a:p>
            <a:r>
              <a:rPr lang="el-GR" dirty="0" smtClean="0"/>
              <a:t>Από το οικείο στο </a:t>
            </a:r>
            <a:r>
              <a:rPr lang="en-US" dirty="0" smtClean="0"/>
              <a:t>“</a:t>
            </a:r>
            <a:r>
              <a:rPr lang="el-GR" dirty="0" smtClean="0"/>
              <a:t>ανοίκειο</a:t>
            </a:r>
            <a:r>
              <a:rPr lang="en-US" dirty="0" smtClean="0"/>
              <a:t>”</a:t>
            </a:r>
            <a:endParaRPr lang="el-GR" dirty="0" smtClean="0"/>
          </a:p>
          <a:p>
            <a:r>
              <a:rPr lang="el-GR" dirty="0" smtClean="0"/>
              <a:t>Ιστορία «από τα κάτω», εμπειρική και ερευνητική, κλαδική/ δομών ανά τομέα σε βάθος</a:t>
            </a:r>
            <a:endParaRPr lang="en-US" dirty="0" smtClean="0"/>
          </a:p>
          <a:p>
            <a:r>
              <a:rPr lang="el-GR" dirty="0" smtClean="0"/>
              <a:t>Ένταξη στη «</a:t>
            </a:r>
            <a:r>
              <a:rPr lang="el-GR" b="1" dirty="0" smtClean="0"/>
              <a:t>μεγάλη εικόνα</a:t>
            </a:r>
            <a:r>
              <a:rPr lang="el-GR" dirty="0" smtClean="0"/>
              <a:t>» στην αρχή και στο τέλος </a:t>
            </a:r>
          </a:p>
          <a:p>
            <a:r>
              <a:rPr lang="el-GR" dirty="0" smtClean="0"/>
              <a:t>ΟΛΟ- ΜΕΡΗ- ΟΛΟ </a:t>
            </a:r>
            <a:endParaRPr lang="el-GR" dirty="0"/>
          </a:p>
        </p:txBody>
      </p:sp>
    </p:spTree>
    <p:extLst>
      <p:ext uri="{BB962C8B-B14F-4D97-AF65-F5344CB8AC3E}">
        <p14:creationId xmlns:p14="http://schemas.microsoft.com/office/powerpoint/2010/main" val="3267986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Οφέλη για μαθητές </a:t>
            </a:r>
            <a:endParaRPr lang="el-GR" dirty="0"/>
          </a:p>
        </p:txBody>
      </p:sp>
      <p:sp>
        <p:nvSpPr>
          <p:cNvPr id="3" name="Θέση περιεχομένου 2"/>
          <p:cNvSpPr>
            <a:spLocks noGrp="1"/>
          </p:cNvSpPr>
          <p:nvPr>
            <p:ph idx="1"/>
          </p:nvPr>
        </p:nvSpPr>
        <p:spPr>
          <a:xfrm>
            <a:off x="467544" y="1124744"/>
            <a:ext cx="8219256" cy="5001419"/>
          </a:xfrm>
        </p:spPr>
        <p:txBody>
          <a:bodyPr>
            <a:normAutofit fontScale="85000" lnSpcReduction="10000"/>
          </a:bodyPr>
          <a:lstStyle/>
          <a:p>
            <a:r>
              <a:rPr lang="el-GR" dirty="0" smtClean="0"/>
              <a:t>Εκπαιδευτικά (</a:t>
            </a:r>
            <a:r>
              <a:rPr lang="el-GR" dirty="0" err="1" smtClean="0"/>
              <a:t>διαθεματικές</a:t>
            </a:r>
            <a:r>
              <a:rPr lang="el-GR" dirty="0" smtClean="0"/>
              <a:t> προσεγγίσεις, επικοινωνία σχολικής ομάδας- τοπικών κοινοτήτων, </a:t>
            </a:r>
            <a:r>
              <a:rPr lang="el-GR" dirty="0" err="1" smtClean="0"/>
              <a:t>διαγενεακή</a:t>
            </a:r>
            <a:r>
              <a:rPr lang="el-GR" dirty="0" smtClean="0"/>
              <a:t> συνεργασία, ενεργή μάθηση, ανάληψη πρωτοβουλιών, οικοδόμηση γνώσεων, κλπ)</a:t>
            </a:r>
          </a:p>
          <a:p>
            <a:r>
              <a:rPr lang="el-GR" dirty="0" smtClean="0"/>
              <a:t>Συναισθηματικά: θετική στάση- υπευθυνότητα για περιβαλλοντικούς και πολιτιστικούς πόρους, αποφυγή τοπικιστικών στερεοτύπων, πνεύμα συνεργασίας, αποδοχή διαφορετικού </a:t>
            </a:r>
          </a:p>
          <a:p>
            <a:r>
              <a:rPr lang="el-GR" dirty="0" smtClean="0"/>
              <a:t>Ιστορικά: μεθοδολογία, πρωτογενείς ιστορικές πηγές, κατανόηση παρόντος μέσα από μελέτη παρελθόντος, σύνδεση συλλογικής μνήμης με ιστορική γνώση και αντίληψη διαφοράς των δύο εννοιών, κ.ά. </a:t>
            </a:r>
          </a:p>
          <a:p>
            <a:endParaRPr lang="el-GR" dirty="0"/>
          </a:p>
        </p:txBody>
      </p:sp>
    </p:spTree>
    <p:extLst>
      <p:ext uri="{BB962C8B-B14F-4D97-AF65-F5344CB8AC3E}">
        <p14:creationId xmlns:p14="http://schemas.microsoft.com/office/powerpoint/2010/main" val="2898172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Γνωστικός Τομέας </a:t>
            </a:r>
            <a:endParaRPr lang="el-GR" dirty="0"/>
          </a:p>
        </p:txBody>
      </p:sp>
      <p:sp>
        <p:nvSpPr>
          <p:cNvPr id="3" name="Θέση περιεχομένου 2"/>
          <p:cNvSpPr>
            <a:spLocks noGrp="1"/>
          </p:cNvSpPr>
          <p:nvPr>
            <p:ph idx="1"/>
          </p:nvPr>
        </p:nvSpPr>
        <p:spPr/>
        <p:txBody>
          <a:bodyPr/>
          <a:lstStyle/>
          <a:p>
            <a:r>
              <a:rPr lang="el-GR" dirty="0" smtClean="0"/>
              <a:t>Γνώση ιστορίας τόπου</a:t>
            </a:r>
          </a:p>
          <a:p>
            <a:r>
              <a:rPr lang="el-GR" dirty="0" smtClean="0"/>
              <a:t>Σύνδεση τοπικής- γενικής ιστορίας </a:t>
            </a:r>
          </a:p>
          <a:p>
            <a:r>
              <a:rPr lang="el-GR" dirty="0" smtClean="0"/>
              <a:t>Κατανόηση – Εφαρμογή Βασικών Ιστορικών Εννοιών </a:t>
            </a:r>
            <a:r>
              <a:rPr lang="el-GR" dirty="0" err="1" smtClean="0"/>
              <a:t>Α΄και</a:t>
            </a:r>
            <a:r>
              <a:rPr lang="el-GR" dirty="0" smtClean="0"/>
              <a:t> </a:t>
            </a:r>
            <a:r>
              <a:rPr lang="el-GR" dirty="0" err="1" smtClean="0"/>
              <a:t>Β΄Επιπέδου</a:t>
            </a:r>
            <a:r>
              <a:rPr lang="el-GR" dirty="0" smtClean="0"/>
              <a:t> </a:t>
            </a:r>
          </a:p>
          <a:p>
            <a:r>
              <a:rPr lang="el-GR" dirty="0" smtClean="0"/>
              <a:t>Χώρος, Χρόνος, συνέχεια, αλλαγή, αιτιότητα- αποτέλεσμα, τομή, διάρκεια, σύγκριση, </a:t>
            </a:r>
            <a:r>
              <a:rPr lang="el-GR" dirty="0" err="1" smtClean="0"/>
              <a:t>κ.’α</a:t>
            </a:r>
            <a:r>
              <a:rPr lang="el-GR" dirty="0" smtClean="0"/>
              <a:t>. </a:t>
            </a:r>
            <a:endParaRPr lang="el-GR" dirty="0"/>
          </a:p>
        </p:txBody>
      </p:sp>
    </p:spTree>
    <p:extLst>
      <p:ext uri="{BB962C8B-B14F-4D97-AF65-F5344CB8AC3E}">
        <p14:creationId xmlns:p14="http://schemas.microsoft.com/office/powerpoint/2010/main" val="3590909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Συναισθηματικός Τομέας </a:t>
            </a:r>
            <a:endParaRPr lang="el-GR" dirty="0"/>
          </a:p>
        </p:txBody>
      </p:sp>
      <p:sp>
        <p:nvSpPr>
          <p:cNvPr id="3" name="Θέση περιεχομένου 2"/>
          <p:cNvSpPr>
            <a:spLocks noGrp="1"/>
          </p:cNvSpPr>
          <p:nvPr>
            <p:ph idx="1"/>
          </p:nvPr>
        </p:nvSpPr>
        <p:spPr/>
        <p:txBody>
          <a:bodyPr/>
          <a:lstStyle/>
          <a:p>
            <a:r>
              <a:rPr lang="el-GR" dirty="0" smtClean="0"/>
              <a:t>Θετική στάση για διαφύλαξη περιβαλλοντικής, πολιτιστικής κληρονομιάς </a:t>
            </a:r>
          </a:p>
          <a:p>
            <a:r>
              <a:rPr lang="el-GR" dirty="0" smtClean="0"/>
              <a:t>Σύνδεση σχολείου – κοινωνίας </a:t>
            </a:r>
          </a:p>
          <a:p>
            <a:r>
              <a:rPr lang="el-GR" dirty="0" smtClean="0"/>
              <a:t>Αξιοποίηση </a:t>
            </a:r>
            <a:r>
              <a:rPr lang="el-GR" dirty="0" err="1" smtClean="0"/>
              <a:t>διαγενεακής</a:t>
            </a:r>
            <a:r>
              <a:rPr lang="el-GR" dirty="0" smtClean="0"/>
              <a:t>/ οικογενειακής/ τοπικής ιστορίας και τοπικής συλλογικής μνήμης  =&gt; ιστορική γνώση </a:t>
            </a:r>
          </a:p>
          <a:p>
            <a:r>
              <a:rPr lang="el-GR" dirty="0" smtClean="0"/>
              <a:t>Μνήμη ≠ Ιστορία </a:t>
            </a:r>
            <a:endParaRPr lang="el-GR" dirty="0"/>
          </a:p>
        </p:txBody>
      </p:sp>
    </p:spTree>
    <p:extLst>
      <p:ext uri="{BB962C8B-B14F-4D97-AF65-F5344CB8AC3E}">
        <p14:creationId xmlns:p14="http://schemas.microsoft.com/office/powerpoint/2010/main" val="2820915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Ψυχοκινητικός Τομέας </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smtClean="0"/>
              <a:t>Έρευνα στο πεδίο/ βιβλιοθήκες/ αρχεία, κ.ά. </a:t>
            </a:r>
          </a:p>
          <a:p>
            <a:r>
              <a:rPr lang="el-GR" dirty="0" smtClean="0"/>
              <a:t>Εντοπισμός πηγών και χώρων </a:t>
            </a:r>
          </a:p>
          <a:p>
            <a:r>
              <a:rPr lang="el-GR" dirty="0" smtClean="0"/>
              <a:t>Δεξιότητες παρατήρησης, εντοπισμού, αυτοσυγκέντρωσης, συλλογής, σύνθεσης, αποτύπωσης, χρήσης νέων τεχνολογιών </a:t>
            </a:r>
            <a:endParaRPr lang="el-GR" dirty="0"/>
          </a:p>
          <a:p>
            <a:pPr marL="0" indent="0" algn="ctr">
              <a:buNone/>
            </a:pPr>
            <a:r>
              <a:rPr lang="el-GR" b="1" u="sng" dirty="0" smtClean="0">
                <a:solidFill>
                  <a:srgbClr val="C00000"/>
                </a:solidFill>
              </a:rPr>
              <a:t>ΔΥΣΚΟΛΙΕΣ – ΥΠΕΡΒΑΣΕΙΣ </a:t>
            </a:r>
          </a:p>
          <a:p>
            <a:r>
              <a:rPr lang="el-GR" dirty="0" smtClean="0"/>
              <a:t>Οργανωτικές- Ενεργός Πολίτης- Αιτήματα </a:t>
            </a:r>
            <a:r>
              <a:rPr lang="el-GR" dirty="0" err="1" smtClean="0"/>
              <a:t>Πρόβασης</a:t>
            </a:r>
            <a:endParaRPr lang="el-GR" dirty="0" smtClean="0"/>
          </a:p>
          <a:p>
            <a:r>
              <a:rPr lang="el-GR" dirty="0" smtClean="0"/>
              <a:t>Μαρτυρίες ορατές, αόρατες, αμφιλεγόμενες, κλπ</a:t>
            </a:r>
          </a:p>
          <a:p>
            <a:r>
              <a:rPr lang="el-GR" dirty="0" smtClean="0"/>
              <a:t>Δυσκολία πρόσβασης </a:t>
            </a:r>
          </a:p>
          <a:p>
            <a:r>
              <a:rPr lang="el-GR" dirty="0" smtClean="0"/>
              <a:t>Διαθέσιμος χρόνος </a:t>
            </a:r>
          </a:p>
          <a:p>
            <a:r>
              <a:rPr lang="el-GR" dirty="0" smtClean="0"/>
              <a:t>Ιδεολογικές συγκρούσεις κ.ά. </a:t>
            </a:r>
          </a:p>
          <a:p>
            <a:endParaRPr lang="el-GR" dirty="0" smtClean="0"/>
          </a:p>
          <a:p>
            <a:endParaRPr lang="el-GR" dirty="0"/>
          </a:p>
        </p:txBody>
      </p:sp>
    </p:spTree>
    <p:extLst>
      <p:ext uri="{BB962C8B-B14F-4D97-AF65-F5344CB8AC3E}">
        <p14:creationId xmlns:p14="http://schemas.microsoft.com/office/powerpoint/2010/main" val="1949624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Ενδεικτικές Θεματικές</a:t>
            </a:r>
            <a:endParaRPr lang="el-GR" dirty="0"/>
          </a:p>
        </p:txBody>
      </p:sp>
      <p:sp>
        <p:nvSpPr>
          <p:cNvPr id="3" name="Θέση περιεχομένου 2"/>
          <p:cNvSpPr>
            <a:spLocks noGrp="1"/>
          </p:cNvSpPr>
          <p:nvPr>
            <p:ph idx="1"/>
          </p:nvPr>
        </p:nvSpPr>
        <p:spPr/>
        <p:txBody>
          <a:bodyPr>
            <a:normAutofit fontScale="77500" lnSpcReduction="20000"/>
          </a:bodyPr>
          <a:lstStyle/>
          <a:p>
            <a:r>
              <a:rPr lang="el-GR" dirty="0" smtClean="0"/>
              <a:t>Ιστορία του τοπίου </a:t>
            </a:r>
          </a:p>
          <a:p>
            <a:r>
              <a:rPr lang="el-GR" dirty="0" smtClean="0"/>
              <a:t>Οι καθημερινές ανθρώπινες δραστηριότητες</a:t>
            </a:r>
          </a:p>
          <a:p>
            <a:r>
              <a:rPr lang="el-GR" dirty="0" smtClean="0"/>
              <a:t>Η οικογένεια</a:t>
            </a:r>
          </a:p>
          <a:p>
            <a:r>
              <a:rPr lang="el-GR" dirty="0" smtClean="0"/>
              <a:t>Η τοπική κοινωνία </a:t>
            </a:r>
          </a:p>
          <a:p>
            <a:r>
              <a:rPr lang="el-GR" dirty="0" smtClean="0"/>
              <a:t>Παραδείγματα: </a:t>
            </a:r>
          </a:p>
          <a:p>
            <a:r>
              <a:rPr lang="el-GR" dirty="0" smtClean="0"/>
              <a:t>Η ιστορία ενός τόπου στη διαχρονία </a:t>
            </a:r>
          </a:p>
          <a:p>
            <a:r>
              <a:rPr lang="el-GR" dirty="0" smtClean="0"/>
              <a:t>Δημοσίευση μέρους αρχείων ενός τόπου </a:t>
            </a:r>
          </a:p>
          <a:p>
            <a:r>
              <a:rPr lang="el-GR" dirty="0" smtClean="0"/>
              <a:t>Η ιστορία μιας όψης του τόπου </a:t>
            </a:r>
          </a:p>
          <a:p>
            <a:r>
              <a:rPr lang="el-GR" dirty="0" smtClean="0"/>
              <a:t>Η ιστορία ενός προσώπου, μιας ομάδας, μιας οικογένειας, κ.ά. </a:t>
            </a:r>
          </a:p>
          <a:p>
            <a:r>
              <a:rPr lang="el-GR" dirty="0" smtClean="0"/>
              <a:t>Η ιστορία των ανθρώπων ενός τόπου, των συνηθειών, των στάσεων, των συμπεριφορών, των νοοτροπιών, κλπ. </a:t>
            </a:r>
            <a:endParaRPr lang="el-GR" dirty="0"/>
          </a:p>
        </p:txBody>
      </p:sp>
    </p:spTree>
    <p:extLst>
      <p:ext uri="{BB962C8B-B14F-4D97-AF65-F5344CB8AC3E}">
        <p14:creationId xmlns:p14="http://schemas.microsoft.com/office/powerpoint/2010/main" val="3200870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Αγροτική Ζωή </a:t>
            </a:r>
            <a:endParaRPr lang="el-GR" dirty="0"/>
          </a:p>
        </p:txBody>
      </p:sp>
      <p:sp>
        <p:nvSpPr>
          <p:cNvPr id="3" name="Θέση περιεχομένου 2"/>
          <p:cNvSpPr>
            <a:spLocks noGrp="1"/>
          </p:cNvSpPr>
          <p:nvPr>
            <p:ph idx="1"/>
          </p:nvPr>
        </p:nvSpPr>
        <p:spPr/>
        <p:txBody>
          <a:bodyPr/>
          <a:lstStyle/>
          <a:p>
            <a:endParaRPr lang="el-G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35" y="1507653"/>
            <a:ext cx="4669406" cy="192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27" y="1550794"/>
            <a:ext cx="2757610" cy="183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29" y="3616760"/>
            <a:ext cx="3061808" cy="246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807590"/>
            <a:ext cx="4032448" cy="226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853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Μαθητική Ζωή </a:t>
            </a:r>
            <a:endParaRPr lang="el-GR" dirty="0"/>
          </a:p>
        </p:txBody>
      </p:sp>
      <p:sp>
        <p:nvSpPr>
          <p:cNvPr id="3" name="Θέση περιεχομένου 2"/>
          <p:cNvSpPr>
            <a:spLocks noGrp="1"/>
          </p:cNvSpPr>
          <p:nvPr>
            <p:ph idx="1"/>
          </p:nvPr>
        </p:nvSpPr>
        <p:spPr/>
        <p:txBody>
          <a:bodyPr/>
          <a:lstStyle/>
          <a:p>
            <a:endParaRPr lang="el-GR"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332382"/>
            <a:ext cx="3962988" cy="261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8503"/>
            <a:ext cx="3013539" cy="44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284" y="3950879"/>
            <a:ext cx="4523978" cy="204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967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395536" y="260648"/>
            <a:ext cx="6840761" cy="2031325"/>
          </a:xfrm>
          <a:prstGeom prst="rect">
            <a:avLst/>
          </a:prstGeom>
        </p:spPr>
        <p:txBody>
          <a:bodyPr wrap="square">
            <a:spAutoFit/>
          </a:bodyPr>
          <a:lstStyle/>
          <a:p>
            <a:r>
              <a:rPr lang="el-GR" b="1" dirty="0" smtClean="0">
                <a:solidFill>
                  <a:prstClr val="black"/>
                </a:solidFill>
              </a:rPr>
              <a:t>Νέο κάλεσμα ακροδεξιών σε καταλήψεις σχολείων και πορείες</a:t>
            </a:r>
          </a:p>
          <a:p>
            <a:r>
              <a:rPr lang="el-GR" i="1" dirty="0" smtClean="0">
                <a:solidFill>
                  <a:prstClr val="black"/>
                </a:solidFill>
              </a:rPr>
              <a:t>Ακροδεξιές ομάδες που δρουν στις περιοχές αυτές εκμεταλλεύονται το πατριωτικό αίσθημα και τον αυθορμητισμό νεαρών μαθητών, υποκινώντας τους να προχωρήσουν σε καταλήψεις σχολείων, με πρόσχημα το «Μακεδονικό» και τη δολοφονία </a:t>
            </a:r>
            <a:r>
              <a:rPr lang="el-GR" i="1" dirty="0" err="1" smtClean="0">
                <a:solidFill>
                  <a:prstClr val="black"/>
                </a:solidFill>
              </a:rPr>
              <a:t>Κατσίφα</a:t>
            </a:r>
            <a:endParaRPr lang="el-GR" i="1" dirty="0" smtClean="0">
              <a:solidFill>
                <a:prstClr val="black"/>
              </a:solidFill>
            </a:endParaRPr>
          </a:p>
          <a:p>
            <a:r>
              <a:rPr lang="el-GR" i="1" dirty="0" smtClean="0">
                <a:solidFill>
                  <a:prstClr val="black"/>
                </a:solidFill>
              </a:rPr>
              <a:t>Πηγή: </a:t>
            </a:r>
            <a:r>
              <a:rPr lang="en-US" i="1" dirty="0" smtClean="0">
                <a:solidFill>
                  <a:prstClr val="black"/>
                </a:solidFill>
                <a:hlinkClick r:id="rId2"/>
              </a:rPr>
              <a:t>https://www.in.gr/2018/11/26/greece/neo-kalesma-akrodeksion-se-katalipseis-sxoleion-kai-poreies/</a:t>
            </a:r>
            <a:r>
              <a:rPr lang="el-GR" i="1" dirty="0" smtClean="0">
                <a:solidFill>
                  <a:prstClr val="black"/>
                </a:solidFill>
              </a:rPr>
              <a:t> </a:t>
            </a:r>
            <a:endParaRPr lang="el-GR" dirty="0">
              <a:solidFill>
                <a:prstClr val="black"/>
              </a:solidFill>
            </a:endParaRPr>
          </a:p>
        </p:txBody>
      </p:sp>
      <p:pic>
        <p:nvPicPr>
          <p:cNvPr id="1028" name="Picture 4" descr="Î¦ÏÏÎ¿Î³ÏÎ±ÏÎ¯Î± Î±ÏÏÎµÎ¯Î¿Ï. EUROKINISSI"/>
          <p:cNvPicPr>
            <a:picLocks noChangeAspect="1" noChangeArrowheads="1"/>
          </p:cNvPicPr>
          <p:nvPr/>
        </p:nvPicPr>
        <p:blipFill>
          <a:blip r:embed="rId3"/>
          <a:srcRect/>
          <a:stretch>
            <a:fillRect/>
          </a:stretch>
        </p:blipFill>
        <p:spPr bwMode="auto">
          <a:xfrm>
            <a:off x="919103" y="2321317"/>
            <a:ext cx="3668882" cy="2448273"/>
          </a:xfrm>
          <a:prstGeom prst="rect">
            <a:avLst/>
          </a:prstGeom>
          <a:noFill/>
        </p:spPr>
      </p:pic>
      <p:pic>
        <p:nvPicPr>
          <p:cNvPr id="1030" name="Picture 6" descr="https://www.lifo.gr/icache/500/420/1/1447292_mathites-poreia-fasismos-1.jpg"/>
          <p:cNvPicPr>
            <a:picLocks noChangeAspect="1" noChangeArrowheads="1"/>
          </p:cNvPicPr>
          <p:nvPr/>
        </p:nvPicPr>
        <p:blipFill>
          <a:blip r:embed="rId4"/>
          <a:srcRect/>
          <a:stretch>
            <a:fillRect/>
          </a:stretch>
        </p:blipFill>
        <p:spPr bwMode="auto">
          <a:xfrm>
            <a:off x="5004048" y="2386918"/>
            <a:ext cx="2736304" cy="2298496"/>
          </a:xfrm>
          <a:prstGeom prst="rect">
            <a:avLst/>
          </a:prstGeom>
          <a:noFill/>
        </p:spPr>
      </p:pic>
      <p:sp>
        <p:nvSpPr>
          <p:cNvPr id="8" name="7 - Ορθογώνιο"/>
          <p:cNvSpPr/>
          <p:nvPr/>
        </p:nvSpPr>
        <p:spPr>
          <a:xfrm>
            <a:off x="107504" y="6093296"/>
            <a:ext cx="8820472" cy="738664"/>
          </a:xfrm>
          <a:prstGeom prst="rect">
            <a:avLst/>
          </a:prstGeom>
        </p:spPr>
        <p:txBody>
          <a:bodyPr wrap="square">
            <a:spAutoFit/>
          </a:bodyPr>
          <a:lstStyle/>
          <a:p>
            <a:r>
              <a:rPr lang="en-US" sz="1400" dirty="0" smtClean="0">
                <a:solidFill>
                  <a:prstClr val="black"/>
                </a:solidFill>
                <a:hlinkClick r:id="rId5"/>
              </a:rPr>
              <a:t>https://www.lifo.gr/now/greece/216700/salos-gia-ta-sms-poy-kaloyn-se-katalipseis-sxoleion-gia-to-makedoniko-poreia-enantia-ston-fasismo-etoimazoyn-oi-mathites</a:t>
            </a:r>
            <a:r>
              <a:rPr lang="el-GR" sz="1400" dirty="0" smtClean="0">
                <a:solidFill>
                  <a:prstClr val="black"/>
                </a:solidFill>
              </a:rPr>
              <a:t> </a:t>
            </a:r>
          </a:p>
          <a:p>
            <a:endParaRPr lang="el-GR" sz="1400" dirty="0">
              <a:solidFill>
                <a:prstClr val="black"/>
              </a:solidFill>
            </a:endParaRPr>
          </a:p>
        </p:txBody>
      </p:sp>
      <p:sp>
        <p:nvSpPr>
          <p:cNvPr id="9" name="8 - Ορθογώνιο"/>
          <p:cNvSpPr/>
          <p:nvPr/>
        </p:nvSpPr>
        <p:spPr>
          <a:xfrm>
            <a:off x="4355976" y="4725144"/>
            <a:ext cx="4392488" cy="1754326"/>
          </a:xfrm>
          <a:prstGeom prst="rect">
            <a:avLst/>
          </a:prstGeom>
        </p:spPr>
        <p:txBody>
          <a:bodyPr wrap="square">
            <a:spAutoFit/>
          </a:bodyPr>
          <a:lstStyle/>
          <a:p>
            <a:r>
              <a:rPr lang="el-GR" dirty="0" smtClean="0">
                <a:solidFill>
                  <a:prstClr val="black"/>
                </a:solidFill>
              </a:rPr>
              <a:t>Κάλεσμα σε πορεία ενάντια στον φασισμό και τον εθνικισμό απευθύνουν μαθητές, με αφορμή «ακροδεξιές φασιστικές ομάδες που προσπαθούν να υποκινήσουν μαθητικές εθνικιστικές καταλήψεις σε σχολεία της χώρας».   </a:t>
            </a:r>
            <a:endParaRPr lang="el-GR" dirty="0">
              <a:solidFill>
                <a:prstClr val="black"/>
              </a:solidFill>
            </a:endParaRPr>
          </a:p>
        </p:txBody>
      </p:sp>
      <p:sp>
        <p:nvSpPr>
          <p:cNvPr id="10" name="9 - Ορθογώνιο"/>
          <p:cNvSpPr/>
          <p:nvPr/>
        </p:nvSpPr>
        <p:spPr>
          <a:xfrm>
            <a:off x="611561" y="5085184"/>
            <a:ext cx="3384376" cy="646331"/>
          </a:xfrm>
          <a:prstGeom prst="rect">
            <a:avLst/>
          </a:prstGeom>
        </p:spPr>
        <p:txBody>
          <a:bodyPr wrap="square">
            <a:spAutoFit/>
          </a:bodyPr>
          <a:lstStyle/>
          <a:p>
            <a:r>
              <a:rPr lang="en-US" dirty="0" smtClean="0">
                <a:solidFill>
                  <a:prstClr val="black"/>
                </a:solidFill>
              </a:rPr>
              <a:t>NEWSROOM 27.11.2018 | 17:00 </a:t>
            </a:r>
            <a:r>
              <a:rPr lang="en-US" dirty="0" err="1" smtClean="0">
                <a:solidFill>
                  <a:prstClr val="black"/>
                </a:solidFill>
              </a:rPr>
              <a:t>Πηγή</a:t>
            </a:r>
            <a:r>
              <a:rPr lang="en-US" dirty="0" smtClean="0">
                <a:solidFill>
                  <a:prstClr val="black"/>
                </a:solidFill>
              </a:rPr>
              <a:t>: </a:t>
            </a:r>
            <a:r>
              <a:rPr lang="en-US" dirty="0" smtClean="0">
                <a:solidFill>
                  <a:prstClr val="black"/>
                </a:solidFill>
                <a:hlinkClick r:id="rId5"/>
              </a:rPr>
              <a:t>www.lifo.gr</a:t>
            </a:r>
            <a:endParaRPr lang="el-GR" dirty="0">
              <a:solidFill>
                <a:prstClr val="black"/>
              </a:solidFill>
            </a:endParaRPr>
          </a:p>
        </p:txBody>
      </p:sp>
    </p:spTree>
    <p:extLst>
      <p:ext uri="{BB962C8B-B14F-4D97-AF65-F5344CB8AC3E}">
        <p14:creationId xmlns:p14="http://schemas.microsoft.com/office/powerpoint/2010/main" val="8680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0" y="115888"/>
            <a:ext cx="8135938" cy="6408737"/>
          </a:xfrm>
        </p:spPr>
        <p:txBody>
          <a:bodyPr>
            <a:normAutofit fontScale="70000" lnSpcReduction="20000"/>
          </a:bodyPr>
          <a:lstStyle/>
          <a:p>
            <a:r>
              <a:rPr lang="el-GR" dirty="0" smtClean="0"/>
              <a:t>Άρθρο 16.</a:t>
            </a:r>
          </a:p>
          <a:p>
            <a:r>
              <a:rPr lang="el-GR" dirty="0" smtClean="0"/>
              <a:t>Από τη στιγμή που θα φθάσουν σε </a:t>
            </a:r>
            <a:r>
              <a:rPr lang="el-GR" b="1" dirty="0" smtClean="0"/>
              <a:t>ηλικία γάμου</a:t>
            </a:r>
            <a:r>
              <a:rPr lang="el-GR" dirty="0" smtClean="0"/>
              <a:t>, ο άνδρας και η γυναίκα, </a:t>
            </a:r>
            <a:r>
              <a:rPr lang="el-GR" b="1" dirty="0" smtClean="0">
                <a:solidFill>
                  <a:srgbClr val="C00000"/>
                </a:solidFill>
              </a:rPr>
              <a:t>χωρίς κανέναν περιορισμό</a:t>
            </a:r>
            <a:r>
              <a:rPr lang="el-GR" b="1" dirty="0" smtClean="0"/>
              <a:t> εξαιτίας της φυλής, της εθνικότητας ή της θρησκείας, έχουν το δικαίωμα να παντρεύονται και να δημιουργούν οικογένεια</a:t>
            </a:r>
            <a:r>
              <a:rPr lang="el-GR" dirty="0" smtClean="0"/>
              <a:t>. Και οι δύο έχουν </a:t>
            </a:r>
            <a:r>
              <a:rPr lang="el-GR" dirty="0" smtClean="0">
                <a:solidFill>
                  <a:srgbClr val="C00000"/>
                </a:solidFill>
              </a:rPr>
              <a:t>ίσα δικαιώματα </a:t>
            </a:r>
            <a:r>
              <a:rPr lang="el-GR" dirty="0" smtClean="0"/>
              <a:t>ως προς τον γάμο, κατά τη διάρκεια του γάμου και κατά τη διάλυσή του.</a:t>
            </a:r>
            <a:r>
              <a:rPr lang="en-US" dirty="0" smtClean="0"/>
              <a:t> [..]</a:t>
            </a:r>
          </a:p>
          <a:p>
            <a:r>
              <a:rPr lang="el-GR" dirty="0" smtClean="0"/>
              <a:t> Άρθρο 18.</a:t>
            </a:r>
          </a:p>
          <a:p>
            <a:r>
              <a:rPr lang="el-GR" b="1" dirty="0" smtClean="0">
                <a:solidFill>
                  <a:srgbClr val="C00000"/>
                </a:solidFill>
              </a:rPr>
              <a:t>Κάθε </a:t>
            </a:r>
            <a:r>
              <a:rPr lang="el-GR" b="1" dirty="0" err="1" smtClean="0">
                <a:solidFill>
                  <a:srgbClr val="C00000"/>
                </a:solidFill>
              </a:rPr>
              <a:t>άτοµο</a:t>
            </a:r>
            <a:r>
              <a:rPr lang="el-GR" b="1" dirty="0" smtClean="0">
                <a:solidFill>
                  <a:srgbClr val="C00000"/>
                </a:solidFill>
              </a:rPr>
              <a:t> έχει το </a:t>
            </a:r>
            <a:r>
              <a:rPr lang="el-GR" b="1" dirty="0" err="1" smtClean="0">
                <a:solidFill>
                  <a:srgbClr val="C00000"/>
                </a:solidFill>
              </a:rPr>
              <a:t>δικαίωµα</a:t>
            </a:r>
            <a:r>
              <a:rPr lang="el-GR" b="1" dirty="0" smtClean="0">
                <a:solidFill>
                  <a:srgbClr val="C00000"/>
                </a:solidFill>
              </a:rPr>
              <a:t> της ελευθερίας της σκέψης, της συνείδησης και της θρησκείας</a:t>
            </a:r>
            <a:r>
              <a:rPr lang="el-GR" b="1" dirty="0" smtClean="0"/>
              <a:t>. Στο </a:t>
            </a:r>
            <a:r>
              <a:rPr lang="el-GR" b="1" dirty="0" err="1" smtClean="0"/>
              <a:t>δικαίωµα</a:t>
            </a:r>
            <a:r>
              <a:rPr lang="el-GR" b="1" dirty="0" smtClean="0"/>
              <a:t> αυτό </a:t>
            </a:r>
            <a:r>
              <a:rPr lang="el-GR" b="1" dirty="0" err="1" smtClean="0"/>
              <a:t>περιλαµβάνεται</a:t>
            </a:r>
            <a:r>
              <a:rPr lang="el-GR" b="1" dirty="0" smtClean="0"/>
              <a:t> η ελευθερία για την αλλαγή θρησκείας ή πεποιθήσεων, όπως και </a:t>
            </a:r>
            <a:r>
              <a:rPr lang="el-GR" b="1" dirty="0" smtClean="0">
                <a:solidFill>
                  <a:srgbClr val="C00000"/>
                </a:solidFill>
              </a:rPr>
              <a:t>η ελευθερία να εκδηλώνει κανείς τη θρησκεία του ή τις θρησκευτικές του πεποιθήσεις</a:t>
            </a:r>
            <a:r>
              <a:rPr lang="el-GR" b="1" dirty="0" smtClean="0"/>
              <a:t>, µόνος ή µ</a:t>
            </a:r>
            <a:r>
              <a:rPr lang="el-GR" b="1" dirty="0" err="1" smtClean="0"/>
              <a:t>αζί</a:t>
            </a:r>
            <a:r>
              <a:rPr lang="el-GR" b="1" dirty="0" smtClean="0"/>
              <a:t> µε άλλους, </a:t>
            </a:r>
            <a:r>
              <a:rPr lang="el-GR" b="1" dirty="0" err="1" smtClean="0"/>
              <a:t>δηµόσια</a:t>
            </a:r>
            <a:r>
              <a:rPr lang="el-GR" b="1" dirty="0" smtClean="0"/>
              <a:t> ή ιδιωτικά, µε τη διδασκαλία, την άσκηση, τη λατρεία και µε την τέλεση θρησκευτικών τελετών.</a:t>
            </a:r>
          </a:p>
          <a:p>
            <a:endParaRPr lang="el-GR" dirty="0" smtClean="0"/>
          </a:p>
          <a:p>
            <a:r>
              <a:rPr lang="el-GR" dirty="0" smtClean="0"/>
              <a:t>Άρθρο 19.</a:t>
            </a:r>
          </a:p>
          <a:p>
            <a:r>
              <a:rPr lang="el-GR" b="1" dirty="0" smtClean="0"/>
              <a:t>Καθένας έχει το </a:t>
            </a:r>
            <a:r>
              <a:rPr lang="el-GR" b="1" dirty="0" err="1" smtClean="0"/>
              <a:t>δικαίωµα</a:t>
            </a:r>
            <a:r>
              <a:rPr lang="el-GR" b="1" dirty="0" smtClean="0"/>
              <a:t> της ελευθερίας της </a:t>
            </a:r>
            <a:r>
              <a:rPr lang="el-GR" b="1" dirty="0" err="1" smtClean="0"/>
              <a:t>γνώµης</a:t>
            </a:r>
            <a:r>
              <a:rPr lang="el-GR" b="1" dirty="0" smtClean="0"/>
              <a:t> και της έκφρασης</a:t>
            </a:r>
            <a:r>
              <a:rPr lang="el-GR" dirty="0" smtClean="0"/>
              <a:t>, που </a:t>
            </a:r>
            <a:r>
              <a:rPr lang="el-GR" dirty="0" err="1" smtClean="0"/>
              <a:t>σηµαίνει</a:t>
            </a:r>
            <a:r>
              <a:rPr lang="el-GR" dirty="0" smtClean="0"/>
              <a:t> το </a:t>
            </a:r>
            <a:r>
              <a:rPr lang="el-GR" dirty="0" err="1" smtClean="0"/>
              <a:t>δικαίωµα</a:t>
            </a:r>
            <a:r>
              <a:rPr lang="el-GR" dirty="0" smtClean="0"/>
              <a:t> να µην υφίσταται </a:t>
            </a:r>
            <a:r>
              <a:rPr lang="el-GR" dirty="0" err="1" smtClean="0"/>
              <a:t>δυσµενείς</a:t>
            </a:r>
            <a:r>
              <a:rPr lang="el-GR" dirty="0" smtClean="0"/>
              <a:t> συνέπειες για τις </a:t>
            </a:r>
            <a:r>
              <a:rPr lang="el-GR" dirty="0" err="1" smtClean="0"/>
              <a:t>γνώµες</a:t>
            </a:r>
            <a:r>
              <a:rPr lang="el-GR" dirty="0" smtClean="0"/>
              <a:t> του, και το </a:t>
            </a:r>
            <a:r>
              <a:rPr lang="el-GR" dirty="0" err="1" smtClean="0"/>
              <a:t>δικαίωµα</a:t>
            </a:r>
            <a:r>
              <a:rPr lang="el-GR" dirty="0" smtClean="0"/>
              <a:t> να αναζητεί, να παίρνει και να διαδίδει πληροφορίες και ιδέες, µε οποιοδήποτε µέσο έκφρασης, και από όλο τον </a:t>
            </a:r>
            <a:r>
              <a:rPr lang="el-GR" dirty="0" err="1" smtClean="0"/>
              <a:t>κόσµο</a:t>
            </a:r>
            <a:r>
              <a:rPr lang="el-GR" dirty="0" smtClean="0"/>
              <a:t>.</a:t>
            </a:r>
            <a:endParaRPr lang="el-GR" dirty="0"/>
          </a:p>
        </p:txBody>
      </p:sp>
    </p:spTree>
    <p:extLst>
      <p:ext uri="{BB962C8B-B14F-4D97-AF65-F5344CB8AC3E}">
        <p14:creationId xmlns:p14="http://schemas.microsoft.com/office/powerpoint/2010/main" val="3411834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Πηγές </a:t>
            </a:r>
            <a:endParaRPr lang="el-GR" dirty="0"/>
          </a:p>
        </p:txBody>
      </p:sp>
      <p:sp>
        <p:nvSpPr>
          <p:cNvPr id="3" name="Θέση περιεχομένου 2"/>
          <p:cNvSpPr>
            <a:spLocks noGrp="1"/>
          </p:cNvSpPr>
          <p:nvPr>
            <p:ph idx="1"/>
          </p:nvPr>
        </p:nvSpPr>
        <p:spPr>
          <a:xfrm>
            <a:off x="467544" y="1196752"/>
            <a:ext cx="8219256" cy="4929411"/>
          </a:xfrm>
        </p:spPr>
        <p:txBody>
          <a:bodyPr>
            <a:normAutofit fontScale="85000" lnSpcReduction="10000"/>
          </a:bodyPr>
          <a:lstStyle/>
          <a:p>
            <a:r>
              <a:rPr lang="el-GR" dirty="0" smtClean="0"/>
              <a:t>Γραπτές</a:t>
            </a:r>
          </a:p>
          <a:p>
            <a:r>
              <a:rPr lang="el-GR" dirty="0" smtClean="0"/>
              <a:t>Ηχητικές</a:t>
            </a:r>
          </a:p>
          <a:p>
            <a:r>
              <a:rPr lang="el-GR" dirty="0" smtClean="0"/>
              <a:t>Κινηματογραφικές </a:t>
            </a:r>
          </a:p>
          <a:p>
            <a:r>
              <a:rPr lang="el-GR" dirty="0" smtClean="0"/>
              <a:t>Προφορικές </a:t>
            </a:r>
          </a:p>
          <a:p>
            <a:r>
              <a:rPr lang="el-GR" dirty="0" smtClean="0"/>
              <a:t>Πίνακες </a:t>
            </a:r>
          </a:p>
          <a:p>
            <a:r>
              <a:rPr lang="el-GR" dirty="0" smtClean="0"/>
              <a:t>Κτήρια- Τοπίο </a:t>
            </a:r>
          </a:p>
          <a:p>
            <a:r>
              <a:rPr lang="el-GR" dirty="0" smtClean="0"/>
              <a:t>Φωτογραφικές </a:t>
            </a:r>
          </a:p>
          <a:p>
            <a:r>
              <a:rPr lang="el-GR" dirty="0" smtClean="0"/>
              <a:t>Χάρτες </a:t>
            </a:r>
          </a:p>
          <a:p>
            <a:r>
              <a:rPr lang="el-GR" dirty="0" smtClean="0"/>
              <a:t>Αντικείμενα Τέχνης και Καθημερινής Ζωής </a:t>
            </a:r>
          </a:p>
          <a:p>
            <a:pPr marL="0" indent="0">
              <a:buNone/>
            </a:pPr>
            <a:r>
              <a:rPr lang="el-GR" dirty="0" smtClean="0"/>
              <a:t>Πηγή: ΥΠΕΠΘ-Π.Ι.: Η Τοπική Ιστορία ως Πεδίο Σπουδής στο πλαίσιο της Σχολικής  Παιδείας. </a:t>
            </a:r>
            <a:r>
              <a:rPr lang="el-GR" dirty="0" err="1" smtClean="0"/>
              <a:t>Αθήνα:ΟΕΔΒ</a:t>
            </a:r>
            <a:r>
              <a:rPr lang="el-GR" dirty="0" smtClean="0"/>
              <a:t> (2002). </a:t>
            </a:r>
            <a:endParaRPr lang="el-GR" dirty="0"/>
          </a:p>
        </p:txBody>
      </p:sp>
    </p:spTree>
    <p:extLst>
      <p:ext uri="{BB962C8B-B14F-4D97-AF65-F5344CB8AC3E}">
        <p14:creationId xmlns:p14="http://schemas.microsoft.com/office/powerpoint/2010/main" val="267324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solidFill>
                  <a:srgbClr val="FF0000"/>
                </a:solidFill>
              </a:rPr>
              <a:t>Ενδεικτικά θέματα </a:t>
            </a:r>
            <a:endParaRPr lang="el-GR" b="1" dirty="0">
              <a:solidFill>
                <a:srgbClr val="FF0000"/>
              </a:solidFill>
            </a:endParaRPr>
          </a:p>
        </p:txBody>
      </p:sp>
      <p:sp>
        <p:nvSpPr>
          <p:cNvPr id="3" name="Θέση περιεχομένου 2"/>
          <p:cNvSpPr>
            <a:spLocks noGrp="1"/>
          </p:cNvSpPr>
          <p:nvPr>
            <p:ph idx="1"/>
          </p:nvPr>
        </p:nvSpPr>
        <p:spPr/>
        <p:txBody>
          <a:bodyPr>
            <a:normAutofit fontScale="77500" lnSpcReduction="20000"/>
          </a:bodyPr>
          <a:lstStyle/>
          <a:p>
            <a:r>
              <a:rPr lang="el-GR" dirty="0" smtClean="0"/>
              <a:t>"Η ΤΕΧΝΗ ΚΑΙ ΤΑ ΠΟΛΙΤΙΣΤΙΚΑ ΔΡΩΜΕΝΑ ΩΣ ΔΗΜΟΚΡΑΤΙΚΑ ΟΧΗΜΑΤΑ ΓΙΑ ΤΗΝ ΕΝΙΣΧΥΣΗ ΚΑΙ ΤΗΝ ΕΝΘΑΡΡΥΝΣΗ ΤΩΝ ΕΥΑΛΩΤΩΝ ΚΟΙΝΩΝΙΚΩΝ ΟΜΑΔΩΝ“</a:t>
            </a:r>
            <a:endParaRPr lang="en-US" dirty="0" smtClean="0"/>
          </a:p>
          <a:p>
            <a:r>
              <a:rPr lang="el-GR" dirty="0" smtClean="0"/>
              <a:t>"Ο ΡΟΛΟΣ ΤΩΝ ΝΕΩΝ ΣΤΗ ΔΙΑΤΗΡΗΣΗ ΚΑΙ ΤΗΝ ΕΞΕΛΙΞΗ ΤΟΥ ΠΟΛΙΤΙΣΜΟΥ“</a:t>
            </a:r>
            <a:endParaRPr lang="en-US" dirty="0" smtClean="0"/>
          </a:p>
          <a:p>
            <a:r>
              <a:rPr lang="en-US" dirty="0" smtClean="0"/>
              <a:t>“</a:t>
            </a:r>
            <a:r>
              <a:rPr lang="el-GR" dirty="0" smtClean="0"/>
              <a:t>Η ΤΕΧΝΗ ΣΤΑ ΟΛΟΚΛΗΡΩΤΙΚΑ ΚΑΘΕΣΤΩΤΑ</a:t>
            </a:r>
            <a:r>
              <a:rPr lang="en-US" dirty="0" smtClean="0"/>
              <a:t>”</a:t>
            </a:r>
          </a:p>
          <a:p>
            <a:r>
              <a:rPr lang="en-US" dirty="0" smtClean="0"/>
              <a:t>“</a:t>
            </a:r>
            <a:r>
              <a:rPr lang="el-GR" dirty="0" smtClean="0"/>
              <a:t>ΜΑΘΗΜΑΤΑ ΤΟΠΙΚΗΣ ΙΣΤΟΡΙΑΣ ΚΑΙ ΠΟΛΙΤΙΣΜΟΥ</a:t>
            </a:r>
            <a:endParaRPr lang="en-US" dirty="0" smtClean="0"/>
          </a:p>
          <a:p>
            <a:r>
              <a:rPr lang="el-GR" dirty="0"/>
              <a:t>ΤΟ ΣΧΟΛΕΙΟ ΩΣ ΧΩΡΟΣ ΠΟΛΙΤΙΣΜΟΥ: ΤΕΧΝΗΣ ΕΠΙΘΕΣΗ </a:t>
            </a:r>
            <a:r>
              <a:rPr lang="el-GR" dirty="0" smtClean="0"/>
              <a:t>– ARTATTACK</a:t>
            </a:r>
            <a:r>
              <a:rPr lang="en-US" dirty="0" smtClean="0"/>
              <a:t>”</a:t>
            </a:r>
          </a:p>
          <a:p>
            <a:r>
              <a:rPr lang="en-US" dirty="0" smtClean="0"/>
              <a:t>“</a:t>
            </a:r>
            <a:r>
              <a:rPr lang="el-GR" dirty="0" smtClean="0"/>
              <a:t>ΌΤΑΝ </a:t>
            </a:r>
            <a:r>
              <a:rPr lang="el-GR" dirty="0"/>
              <a:t>Ο ΑΧΜΕΤ ΣΥΝΑΝΤΗΣΕ ΤΟΝ ΚΛΑΟΥΣ ΣΤΟ ΣΠΙΤΙ ΤΟΥ ΜΙΧΑΛΗ ΚΑΙ ΤΗΣ ΛΩΡΕΝ (ΠΟΛΥΠΟΛΙΤΙΣΜΙΚΕΣ ΚΟΙΝΩΝΙΕΣ</a:t>
            </a:r>
            <a:r>
              <a:rPr lang="el-GR" dirty="0" smtClean="0"/>
              <a:t>)</a:t>
            </a:r>
            <a:r>
              <a:rPr lang="en-US" dirty="0" smtClean="0"/>
              <a:t>”</a:t>
            </a:r>
          </a:p>
          <a:p>
            <a:r>
              <a:rPr lang="en-US" dirty="0" smtClean="0"/>
              <a:t>“</a:t>
            </a:r>
            <a:r>
              <a:rPr lang="el-GR" dirty="0" smtClean="0"/>
              <a:t>ΠΟΛΙΤΙΣΜΙΚΗ </a:t>
            </a:r>
            <a:r>
              <a:rPr lang="el-GR" dirty="0"/>
              <a:t>ΣΥΝΥΠΑΡΞΗ ΣΤΟΝ ΤΟΠΟ ΜΟΥ: ΠΑΡΕΛΘΟΝ ΚΑΙ </a:t>
            </a:r>
            <a:r>
              <a:rPr lang="el-GR" dirty="0" smtClean="0"/>
              <a:t>ΠΑΡΟΝ“</a:t>
            </a:r>
            <a:endParaRPr lang="en-US" dirty="0" smtClean="0"/>
          </a:p>
          <a:p>
            <a:endParaRPr lang="en-US" dirty="0" smtClean="0"/>
          </a:p>
          <a:p>
            <a:endParaRPr lang="el-GR" dirty="0"/>
          </a:p>
        </p:txBody>
      </p:sp>
    </p:spTree>
    <p:extLst>
      <p:ext uri="{BB962C8B-B14F-4D97-AF65-F5344CB8AC3E}">
        <p14:creationId xmlns:p14="http://schemas.microsoft.com/office/powerpoint/2010/main" val="4052528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FF0000"/>
                </a:solidFill>
              </a:rPr>
              <a:t>Ενδεικτικά θέματα </a:t>
            </a:r>
          </a:p>
        </p:txBody>
      </p:sp>
      <p:sp>
        <p:nvSpPr>
          <p:cNvPr id="3" name="Θέση περιεχομένου 2"/>
          <p:cNvSpPr>
            <a:spLocks noGrp="1"/>
          </p:cNvSpPr>
          <p:nvPr>
            <p:ph idx="1"/>
          </p:nvPr>
        </p:nvSpPr>
        <p:spPr/>
        <p:txBody>
          <a:bodyPr/>
          <a:lstStyle/>
          <a:p>
            <a:r>
              <a:rPr lang="en-US" dirty="0" smtClean="0"/>
              <a:t>“</a:t>
            </a:r>
            <a:r>
              <a:rPr lang="el-GR" dirty="0" smtClean="0"/>
              <a:t>ΤΟ </a:t>
            </a:r>
            <a:r>
              <a:rPr lang="el-GR" dirty="0"/>
              <a:t>ΜΕΛΛΟΝ ΕΙΝΑΙ ΕΚΑΤΟΝΤΑΔΕΣ ΧΙΛΙΑΔΕΣ ΝΗΜΑΤΑ. ΤΟ ΠΑΡΕΛΘΟΝ ΟΜΩΣ ΕΙΝΑΙ ΕΝΑ ΥΦΑΣΜΑ ΠΟΥ ΔΕΝ ΜΠΟΡΕΙ ΝΑ ΞΗΛΩΘΕΙ. ΕΠΕΙΔΗ ΚΑΘΕ ΣΤΙΓΜΗ ΠΟΥ ΠΕΡΝΑ ΓΙΝΕΤΑΙ ΠΑΡΕΛΘΟΝ ΑΣ ΠΡΟΣΘΕΣΟΥΜΕ ΤΟ ΔΙΚΟ ΜΑΣ ΠΟΙΟΤΙΚΟ ΝΗΜΑ ΣΤΟ ΧΡΟΝΟ </a:t>
            </a:r>
            <a:r>
              <a:rPr lang="el-GR" dirty="0" smtClean="0"/>
              <a:t>ΥΦΑΣΜΑ</a:t>
            </a:r>
            <a:r>
              <a:rPr lang="en-US" dirty="0" smtClean="0"/>
              <a:t>”</a:t>
            </a:r>
          </a:p>
          <a:p>
            <a:r>
              <a:rPr lang="en-US" dirty="0" smtClean="0"/>
              <a:t>“</a:t>
            </a:r>
            <a:r>
              <a:rPr lang="el-GR" dirty="0" smtClean="0"/>
              <a:t>Η </a:t>
            </a:r>
            <a:r>
              <a:rPr lang="el-GR" dirty="0"/>
              <a:t>ΦΩΝΗ ΤΩΝ ΕΦΗΒΩΝ ΤΗΣ ΣΚΥΔΡΑΣ (ΠΕΛΛΑΣ)ΓΙΑ ΤΗΝ ΟΙΚΟΝΟΜΙΑ ΤΟΥ </a:t>
            </a:r>
            <a:r>
              <a:rPr lang="el-GR" dirty="0" smtClean="0"/>
              <a:t>ΤΟΠΟΥ</a:t>
            </a:r>
            <a:r>
              <a:rPr lang="en-US" dirty="0" smtClean="0"/>
              <a:t>”</a:t>
            </a:r>
            <a:r>
              <a:rPr lang="el-GR" dirty="0" smtClean="0"/>
              <a:t>.</a:t>
            </a:r>
            <a:endParaRPr lang="en-US" dirty="0" smtClean="0"/>
          </a:p>
          <a:p>
            <a:endParaRPr lang="el-GR" dirty="0"/>
          </a:p>
        </p:txBody>
      </p:sp>
    </p:spTree>
    <p:extLst>
      <p:ext uri="{BB962C8B-B14F-4D97-AF65-F5344CB8AC3E}">
        <p14:creationId xmlns:p14="http://schemas.microsoft.com/office/powerpoint/2010/main" val="69556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solidFill>
                  <a:srgbClr val="C00000"/>
                </a:solidFill>
              </a:rPr>
              <a:t>Σας ευχαριστώ πολύ!!!</a:t>
            </a:r>
            <a:br>
              <a:rPr lang="el-GR" dirty="0">
                <a:solidFill>
                  <a:srgbClr val="C00000"/>
                </a:solidFill>
              </a:rPr>
            </a:br>
            <a:endParaRPr lang="el-GR" dirty="0"/>
          </a:p>
        </p:txBody>
      </p:sp>
      <p:sp>
        <p:nvSpPr>
          <p:cNvPr id="7" name="Θέση περιεχομένου 6"/>
          <p:cNvSpPr>
            <a:spLocks noGrp="1"/>
          </p:cNvSpPr>
          <p:nvPr>
            <p:ph idx="1"/>
          </p:nvPr>
        </p:nvSpPr>
        <p:spPr/>
        <p:txBody>
          <a:bodyPr>
            <a:normAutofit/>
          </a:bodyPr>
          <a:lstStyle/>
          <a:p>
            <a:pPr marL="0" indent="0" algn="ctr">
              <a:buNone/>
            </a:pPr>
            <a:endParaRPr lang="el-GR" sz="9600" dirty="0">
              <a:solidFill>
                <a:srgbClr val="C000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6624736" cy="486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57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539552" y="404664"/>
            <a:ext cx="7992888" cy="5976664"/>
          </a:xfrm>
        </p:spPr>
        <p:txBody>
          <a:bodyPr>
            <a:noAutofit/>
          </a:bodyPr>
          <a:lstStyle/>
          <a:p>
            <a:r>
              <a:rPr lang="el-GR" sz="2000" b="1" dirty="0" smtClean="0"/>
              <a:t>Άρθρο 24.</a:t>
            </a:r>
          </a:p>
          <a:p>
            <a:r>
              <a:rPr lang="el-GR" sz="2000" b="1" dirty="0" smtClean="0">
                <a:solidFill>
                  <a:srgbClr val="C00000"/>
                </a:solidFill>
              </a:rPr>
              <a:t>Καθένας έχει δικαίωμα στην ανάπαυση και σε ελεύθερο χρόνο</a:t>
            </a:r>
            <a:r>
              <a:rPr lang="el-GR" sz="2000" dirty="0" smtClean="0"/>
              <a:t>, συμπεριλαμβανομένου λογικού περιορισμού του χρόνου εργασίας και σε περιοδικές άδειες με πλήρεις αποδοχές.</a:t>
            </a:r>
          </a:p>
          <a:p>
            <a:r>
              <a:rPr lang="el-GR" sz="2000" b="1" dirty="0" smtClean="0"/>
              <a:t>Άρθρο 25.</a:t>
            </a:r>
          </a:p>
          <a:p>
            <a:r>
              <a:rPr lang="el-GR" sz="2000" b="1" dirty="0" smtClean="0">
                <a:solidFill>
                  <a:srgbClr val="C00000"/>
                </a:solidFill>
              </a:rPr>
              <a:t>Καθένας έχει δικαίωμα σε ένα βιοτικό επίπεδο ικανό να εξασφαλίζει στον ίδιο και στην οικογένειά του υγεία και </a:t>
            </a:r>
            <a:r>
              <a:rPr lang="el-GR" sz="2000" b="1" dirty="0" err="1" smtClean="0">
                <a:solidFill>
                  <a:srgbClr val="C00000"/>
                </a:solidFill>
              </a:rPr>
              <a:t>ευηµερία</a:t>
            </a:r>
            <a:r>
              <a:rPr lang="el-GR" sz="2000" dirty="0" smtClean="0">
                <a:solidFill>
                  <a:srgbClr val="C00000"/>
                </a:solidFill>
              </a:rPr>
              <a:t>, συμπεριλαμβανομένης της τροφής, του </a:t>
            </a:r>
            <a:r>
              <a:rPr lang="el-GR" sz="2000" dirty="0" err="1" smtClean="0">
                <a:solidFill>
                  <a:srgbClr val="C00000"/>
                </a:solidFill>
              </a:rPr>
              <a:t>ρουχισµού</a:t>
            </a:r>
            <a:r>
              <a:rPr lang="el-GR" sz="2000" dirty="0" smtClean="0">
                <a:solidFill>
                  <a:srgbClr val="C00000"/>
                </a:solidFill>
              </a:rPr>
              <a:t>, της κατοικίας, της ιατρικής περίθαλψης, και των απαραίτητων κοινωνικών υπηρεσιών</a:t>
            </a:r>
            <a:r>
              <a:rPr lang="el-GR" sz="2000" dirty="0" smtClean="0"/>
              <a:t>. Έχει </a:t>
            </a:r>
            <a:r>
              <a:rPr lang="el-GR" sz="2000" dirty="0" err="1" smtClean="0"/>
              <a:t>ακόµα</a:t>
            </a:r>
            <a:r>
              <a:rPr lang="el-GR" sz="2000" dirty="0" smtClean="0"/>
              <a:t> </a:t>
            </a:r>
            <a:r>
              <a:rPr lang="el-GR" sz="2000" dirty="0" err="1" smtClean="0"/>
              <a:t>δικαίωµα</a:t>
            </a:r>
            <a:r>
              <a:rPr lang="el-GR" sz="2000" dirty="0" smtClean="0"/>
              <a:t> για ασφάλιση σε περίπτωση ανεργίας, αρρώστιας, αναπηρίας, χηρείας, ασφάλιση στη γεροντική ηλικία, όπως και για όλες τις άλλες περιπτώσεις που στερείται της δυνατότητας αυτοσυντήρησης, εξαιτίας περιστάσεων που δεν υπόκεινται στη θέλησή του.</a:t>
            </a:r>
          </a:p>
          <a:p>
            <a:r>
              <a:rPr lang="el-GR" sz="2000" dirty="0" smtClean="0"/>
              <a:t>Οι μητέρες και τα παιδιά έχουν δικαίωμα σε ειδική φροντίδα και περίθαλψη. Όλα τα παιδιά, ανεξάρτητα αν γεννήθηκαν εντός ή εκτός γάμου, </a:t>
            </a:r>
            <a:r>
              <a:rPr lang="el-GR" sz="2000" dirty="0" err="1" smtClean="0"/>
              <a:t>απολαµβάνουν</a:t>
            </a:r>
            <a:r>
              <a:rPr lang="el-GR" sz="2000" dirty="0" smtClean="0"/>
              <a:t> την ίδια κοινωνική προστασία. </a:t>
            </a:r>
          </a:p>
        </p:txBody>
      </p:sp>
    </p:spTree>
    <p:extLst>
      <p:ext uri="{BB962C8B-B14F-4D97-AF65-F5344CB8AC3E}">
        <p14:creationId xmlns:p14="http://schemas.microsoft.com/office/powerpoint/2010/main" val="973439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p:cNvSpPr>
            <a:spLocks noGrp="1"/>
          </p:cNvSpPr>
          <p:nvPr>
            <p:ph idx="4294967295"/>
          </p:nvPr>
        </p:nvSpPr>
        <p:spPr>
          <a:xfrm>
            <a:off x="467544" y="548680"/>
            <a:ext cx="7762056" cy="5577483"/>
          </a:xfrm>
        </p:spPr>
        <p:txBody>
          <a:bodyPr>
            <a:normAutofit fontScale="70000" lnSpcReduction="20000"/>
          </a:bodyPr>
          <a:lstStyle/>
          <a:p>
            <a:r>
              <a:rPr lang="el-GR" b="1" dirty="0"/>
              <a:t>Άρθρο 26.</a:t>
            </a:r>
          </a:p>
          <a:p>
            <a:r>
              <a:rPr lang="el-GR" b="1" dirty="0">
                <a:solidFill>
                  <a:srgbClr val="C00000"/>
                </a:solidFill>
              </a:rPr>
              <a:t>Καθένας έχει δικαίωμα στην εκπαίδευση</a:t>
            </a:r>
            <a:r>
              <a:rPr lang="el-GR" dirty="0">
                <a:solidFill>
                  <a:srgbClr val="C00000"/>
                </a:solidFill>
              </a:rPr>
              <a:t>. Η εκπαίδευση πρέπει να παρέχεται δωρεάν, τουλάχιστον στη στοιχειώδη και βασική της </a:t>
            </a:r>
            <a:r>
              <a:rPr lang="el-GR" dirty="0" err="1">
                <a:solidFill>
                  <a:srgbClr val="C00000"/>
                </a:solidFill>
              </a:rPr>
              <a:t>βαθµίδα</a:t>
            </a:r>
            <a:r>
              <a:rPr lang="el-GR" dirty="0"/>
              <a:t>. Η στοιχειώδης εκπαίδευση είναι υποχρεωτική. Η τεχνική και επαγγελματική εκπαίδευση θα πρέπει να είναι διαθέσιμες κατά γενικό κανόνα και η πρόσβαση στην ανώτατη παιδεία πρέπει να είναι ανοιχτή σε όλους, υπό ίσους όρους, ανάλογα µε τις ικανότητές τους.</a:t>
            </a:r>
          </a:p>
          <a:p>
            <a:r>
              <a:rPr lang="el-GR" b="1" dirty="0">
                <a:solidFill>
                  <a:srgbClr val="C00000"/>
                </a:solidFill>
              </a:rPr>
              <a:t>Η εκπαίδευση πρέπει να αποβλέπει στην πλήρη ανάπτυξη της ανθρώπινης προσωπικότητας και στην ενίσχυση του σεβασμού των ανθρωπίνων δικαιωμάτων και των θεμελιωδών ελευθεριών. </a:t>
            </a:r>
            <a:r>
              <a:rPr lang="el-GR" dirty="0"/>
              <a:t>Πρέπει να προάγει την κατανόηση, την </a:t>
            </a:r>
            <a:r>
              <a:rPr lang="el-GR" b="1" dirty="0"/>
              <a:t>ανεκτικότητα</a:t>
            </a:r>
            <a:r>
              <a:rPr lang="el-GR" dirty="0"/>
              <a:t> και τη </a:t>
            </a:r>
            <a:r>
              <a:rPr lang="el-GR" b="1" dirty="0"/>
              <a:t>φιλία</a:t>
            </a:r>
            <a:r>
              <a:rPr lang="el-GR" dirty="0"/>
              <a:t> </a:t>
            </a:r>
            <a:r>
              <a:rPr lang="el-GR" dirty="0" err="1"/>
              <a:t>ανάµεσα</a:t>
            </a:r>
            <a:r>
              <a:rPr lang="el-GR" dirty="0"/>
              <a:t> σε όλα τα έθνη και σε όλες τις φυλές και τις θρησκευτικές </a:t>
            </a:r>
            <a:r>
              <a:rPr lang="el-GR" dirty="0" err="1"/>
              <a:t>οµάδες</a:t>
            </a:r>
            <a:r>
              <a:rPr lang="el-GR" dirty="0"/>
              <a:t>, και να ευνοεί την ανάπτυξη των δραστηριοτήτων των </a:t>
            </a:r>
            <a:r>
              <a:rPr lang="el-GR" dirty="0" err="1"/>
              <a:t>Ηνωµένων</a:t>
            </a:r>
            <a:r>
              <a:rPr lang="el-GR" dirty="0"/>
              <a:t> Εθνών για τη διατήρηση της </a:t>
            </a:r>
            <a:r>
              <a:rPr lang="el-GR" b="1" dirty="0"/>
              <a:t>ειρήνης</a:t>
            </a:r>
            <a:r>
              <a:rPr lang="el-GR" dirty="0"/>
              <a:t>.</a:t>
            </a:r>
          </a:p>
          <a:p>
            <a:r>
              <a:rPr lang="el-GR" dirty="0"/>
              <a:t>Οι γονείς έχουν, κατά προτεραιότητα, το δικαίωμα να επιλέγουν το είδος της παιδείας που θα δοθεί στα παιδιά τους.</a:t>
            </a:r>
          </a:p>
          <a:p>
            <a:endParaRPr lang="el-GR" dirty="0"/>
          </a:p>
        </p:txBody>
      </p:sp>
    </p:spTree>
    <p:extLst>
      <p:ext uri="{BB962C8B-B14F-4D97-AF65-F5344CB8AC3E}">
        <p14:creationId xmlns:p14="http://schemas.microsoft.com/office/powerpoint/2010/main" val="5288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323528" y="260647"/>
            <a:ext cx="8461697" cy="6481465"/>
          </a:xfrm>
        </p:spPr>
        <p:txBody>
          <a:bodyPr>
            <a:noAutofit/>
          </a:bodyPr>
          <a:lstStyle/>
          <a:p>
            <a:r>
              <a:rPr lang="el-GR" sz="2400" b="1" dirty="0" smtClean="0"/>
              <a:t>Άρθρο 27. </a:t>
            </a:r>
          </a:p>
          <a:p>
            <a:r>
              <a:rPr lang="el-GR" sz="2400" b="1" dirty="0" smtClean="0">
                <a:solidFill>
                  <a:srgbClr val="C00000"/>
                </a:solidFill>
              </a:rPr>
              <a:t>Καθένας έχει το δικαίωμα να συμμετέχει ελεύθερα στην πνευματική ζωή της κοινότητας, να χαίρεται τις καλές τέχνες και να μετέχει στην επιστημονική πρόοδο και στα αγαθά της.</a:t>
            </a:r>
          </a:p>
          <a:p>
            <a:r>
              <a:rPr lang="el-GR" sz="2400" b="1" dirty="0" smtClean="0"/>
              <a:t>Καθένας έχει το δικαίωμα να προστατεύονται τα ηθικά και υλικά συμφέροντά του που απορρέουν από κάθε </a:t>
            </a:r>
            <a:r>
              <a:rPr lang="el-GR" sz="2400" b="1" dirty="0" smtClean="0">
                <a:solidFill>
                  <a:srgbClr val="C00000"/>
                </a:solidFill>
              </a:rPr>
              <a:t>είδους επιστημονική, λογοτεχνική ή καλλιτεχνική παραγωγή του.   </a:t>
            </a:r>
          </a:p>
          <a:p>
            <a:r>
              <a:rPr lang="el-GR" sz="2400" b="1" dirty="0" smtClean="0"/>
              <a:t>Άρθρο 28.</a:t>
            </a:r>
          </a:p>
          <a:p>
            <a:r>
              <a:rPr lang="el-GR" sz="2400" dirty="0" smtClean="0">
                <a:solidFill>
                  <a:srgbClr val="C00000"/>
                </a:solidFill>
              </a:rPr>
              <a:t>Καθένας έχει το </a:t>
            </a:r>
            <a:r>
              <a:rPr lang="el-GR" sz="2400" dirty="0" err="1" smtClean="0">
                <a:solidFill>
                  <a:srgbClr val="C00000"/>
                </a:solidFill>
              </a:rPr>
              <a:t>δικαίωµα</a:t>
            </a:r>
            <a:r>
              <a:rPr lang="el-GR" sz="2400" dirty="0" smtClean="0">
                <a:solidFill>
                  <a:srgbClr val="C00000"/>
                </a:solidFill>
              </a:rPr>
              <a:t> να ζει σε ένα περιβάλλον όπου επικρατεί µια κοινωνική και διεθνής τάξη,</a:t>
            </a:r>
            <a:r>
              <a:rPr lang="el-GR" sz="2400" dirty="0" smtClean="0"/>
              <a:t> µ</a:t>
            </a:r>
            <a:r>
              <a:rPr lang="el-GR" sz="2400" dirty="0" err="1" smtClean="0"/>
              <a:t>έσα</a:t>
            </a:r>
            <a:r>
              <a:rPr lang="el-GR" sz="2400" dirty="0" smtClean="0"/>
              <a:t> στην οποία τα </a:t>
            </a:r>
            <a:r>
              <a:rPr lang="el-GR" sz="2400" dirty="0" err="1" smtClean="0"/>
              <a:t>δικαιώµατα</a:t>
            </a:r>
            <a:r>
              <a:rPr lang="el-GR" sz="2400" dirty="0" smtClean="0"/>
              <a:t> και οι ελευθερίες που προκηρύσσει η παρούσα Διακήρυξη να µ</a:t>
            </a:r>
            <a:r>
              <a:rPr lang="el-GR" sz="2400" dirty="0" err="1" smtClean="0"/>
              <a:t>πορούν</a:t>
            </a:r>
            <a:r>
              <a:rPr lang="el-GR" sz="2400" dirty="0" smtClean="0"/>
              <a:t> να πραγματώνονται σε όλη τους την έκταση.  </a:t>
            </a:r>
          </a:p>
          <a:p>
            <a:endParaRPr lang="el-GR" sz="2400" dirty="0"/>
          </a:p>
        </p:txBody>
      </p:sp>
    </p:spTree>
    <p:extLst>
      <p:ext uri="{BB962C8B-B14F-4D97-AF65-F5344CB8AC3E}">
        <p14:creationId xmlns:p14="http://schemas.microsoft.com/office/powerpoint/2010/main" val="799756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404664"/>
            <a:ext cx="8568952" cy="5386090"/>
          </a:xfrm>
          <a:prstGeom prst="rect">
            <a:avLst/>
          </a:prstGeom>
        </p:spPr>
        <p:txBody>
          <a:bodyPr wrap="square">
            <a:spAutoFit/>
          </a:bodyPr>
          <a:lstStyle/>
          <a:p>
            <a:r>
              <a:rPr lang="el-GR" sz="2000" b="1" dirty="0"/>
              <a:t>Άρθρο 29.</a:t>
            </a:r>
          </a:p>
          <a:p>
            <a:r>
              <a:rPr lang="el-GR" sz="2000" dirty="0"/>
              <a:t>Το άτομο έχει καθήκοντα απέναντι στην </a:t>
            </a:r>
            <a:r>
              <a:rPr lang="el-GR" sz="2000" b="1" dirty="0"/>
              <a:t>κοινότητα</a:t>
            </a:r>
            <a:r>
              <a:rPr lang="el-GR" sz="2000" dirty="0"/>
              <a:t>, μέσα στα πλαίσια της οποίας και μόνο είναι δυνατή </a:t>
            </a:r>
            <a:r>
              <a:rPr lang="el-GR" sz="2000" b="1" dirty="0"/>
              <a:t>η ελεύθερη και ολοκληρωμένη ανάπτυξη της προσωπικότητάς του</a:t>
            </a:r>
            <a:r>
              <a:rPr lang="el-GR" sz="2000" dirty="0"/>
              <a:t>.</a:t>
            </a:r>
          </a:p>
          <a:p>
            <a:r>
              <a:rPr lang="el-GR" sz="2000" dirty="0"/>
              <a:t>Κατά την άσκηση των δικαιωμάτων και της απόλαυσης των ελευθεριών του, ο καθένας υπόκειται </a:t>
            </a:r>
            <a:r>
              <a:rPr lang="el-GR" sz="2000" b="1" dirty="0"/>
              <a:t>μόνον σε όσους περιορισμούς ορίζονται από τους νόμους</a:t>
            </a:r>
            <a:r>
              <a:rPr lang="el-GR" sz="2000" dirty="0"/>
              <a:t>, με αποκλειστικό σκοπό να </a:t>
            </a:r>
            <a:r>
              <a:rPr lang="el-GR" sz="2000" dirty="0">
                <a:solidFill>
                  <a:srgbClr val="C00000"/>
                </a:solidFill>
              </a:rPr>
              <a:t>εξασφαλίζεται η </a:t>
            </a:r>
            <a:r>
              <a:rPr lang="el-GR" sz="2000" b="1" dirty="0">
                <a:solidFill>
                  <a:srgbClr val="C00000"/>
                </a:solidFill>
              </a:rPr>
              <a:t>αναγνώριση και ο σεβασμός των δικαιωμάτων και των ελευθεριών των άλλων, και να ικανοποιούνται οι δίκαιες απαιτήσεις της ηθικής, της δημόσιας τάξης και του γενικού καλού σε μια δημοκρατική κοινωνία.</a:t>
            </a:r>
          </a:p>
          <a:p>
            <a:r>
              <a:rPr lang="el-GR" sz="2000" b="1" dirty="0"/>
              <a:t>Τα δικαιώματα αυτά και οι ελευθερίες δε θα μπορούν, σε καμία περίπτωση, να ασκούνται αντίθετα προς τους σκοπούς και τις αρχές των Ηνωμένων Εθνών.</a:t>
            </a:r>
          </a:p>
          <a:p>
            <a:r>
              <a:rPr lang="en-US" sz="2800" b="1" dirty="0">
                <a:hlinkClick r:id="rId2"/>
              </a:rPr>
              <a:t>https://gr.humanrights.com/what-are-human-rights/universal-declaration-of-human-rights/articles-01-10.html</a:t>
            </a:r>
            <a:r>
              <a:rPr lang="el-GR" sz="2800" b="1" dirty="0"/>
              <a:t> </a:t>
            </a:r>
          </a:p>
        </p:txBody>
      </p:sp>
    </p:spTree>
    <p:extLst>
      <p:ext uri="{BB962C8B-B14F-4D97-AF65-F5344CB8AC3E}">
        <p14:creationId xmlns:p14="http://schemas.microsoft.com/office/powerpoint/2010/main" val="300254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79988" cy="5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744054"/>
      </p:ext>
    </p:extLst>
  </p:cSld>
  <p:clrMapOvr>
    <a:masterClrMapping/>
  </p:clrMapOvr>
</p:sld>
</file>

<file path=ppt/theme/theme1.xml><?xml version="1.0" encoding="utf-8"?>
<a:theme xmlns:a="http://schemas.openxmlformats.org/drawingml/2006/main" name="Θέμα του Office">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TotalTime>
  <Words>2523</Words>
  <Application>Microsoft Office PowerPoint</Application>
  <PresentationFormat>Προβολή στην οθόνη (4:3)</PresentationFormat>
  <Paragraphs>179</Paragraphs>
  <Slides>43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Θέμα του Office</vt:lpstr>
      <vt:lpstr>ΑΝΘΡΩΠΙΝΑ ΔΙΚΑΙΩΜΑΤΑ </vt:lpstr>
      <vt:lpstr>ΑΝΘΡΩΠΙΝΑ ΔΙΚΑΙΩΜΑΤΑ </vt:lpstr>
      <vt:lpstr>ΟΙΚΟΥΜΕΝΙΚΗ ΔΙΑΚΗΡΥΞΗ ΤΩΝ ΑΝΘΡΩΠΙΝΩΝ ΔΙΚΑΙΩΜΑΤΩΝ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Ανθρώπινα Δικαιώματα και Πολιτισμός</vt:lpstr>
      <vt:lpstr>Παρουσίαση του PowerPoint</vt:lpstr>
      <vt:lpstr>Παρουσίαση του PowerPoint</vt:lpstr>
      <vt:lpstr>Παρουσίαση του PowerPoint</vt:lpstr>
      <vt:lpstr>«Φωτογραφία από το Δημαρχείο Χαϊδαρίου.   Οι νεοναζί απειλούν ότι θα ξανανοίξουν τα στρατόπεδα,  όπως στη Γερμανική Κατοχή με το «ΜΠΛΟΚ15». Το αίτημα το «ΜΠΛΟΚ15» να γίνει Μνημείο της Εθνικής Αντίστασης γίνεται επίκαιρο όσο ποτέ άλλοτε…» </vt:lpstr>
      <vt:lpstr>Παρουσίαση του PowerPoint</vt:lpstr>
      <vt:lpstr>Βεβήλωση του Μνημείου Ολοκαυτώματος στην Αθήνα Το μνημείο είναι αφιερωμένο στη μνήμη των 60.000 Ελλήνων Εβραίων  που βρήκαν τραγικό θάνατο στα στρατόπεδα συγκέντρωσης. Δημοσίευση: 31 Οκτ. 2014, http://news.in.gr/greece/article/?aid=1231360024</vt:lpstr>
      <vt:lpstr>Παρουσίαση του PowerPoint</vt:lpstr>
      <vt:lpstr>Παρουσίαση του PowerPoint</vt:lpstr>
      <vt:lpstr>Παρουσίαση του PowerPoint</vt:lpstr>
      <vt:lpstr>Παιδιά και πολιτισμός... Δεν υπάρχει! ΕΦΣΥΝ, 06.02.2019, Βασιλική Τζεβελέκου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ΠΟΛΙΤΙΣΜΟΣ </vt:lpstr>
      <vt:lpstr> Η πολιτιστική κληρονομιά εκδηλώνεται με διάφορες μορφές </vt:lpstr>
      <vt:lpstr>Οι Πολιτισμοί είναι  σύνολα  στοιχείων που χαρακτηρίζουν κοινωνίες ή κοινωνικές ομάδες, σύμφωνα με τον σχετικό ορισμό της UNESCO. </vt:lpstr>
      <vt:lpstr> Ανθρώπινα Δικαιώματα και Πολιτισμός:  Έννοια δυναμική, όχι στατική. Διαμορφώνεται καθημερινά και  δεν έχει ευθύγραμμη πορεία  </vt:lpstr>
      <vt:lpstr>Παρουσίαση του PowerPoint</vt:lpstr>
      <vt:lpstr>Τοπική Ιστορία </vt:lpstr>
      <vt:lpstr>Οφέλη για μαθητές </vt:lpstr>
      <vt:lpstr>Γνωστικός Τομέας </vt:lpstr>
      <vt:lpstr>Συναισθηματικός Τομέας </vt:lpstr>
      <vt:lpstr>Ψυχοκινητικός Τομέας </vt:lpstr>
      <vt:lpstr>Ενδεικτικές Θεματικές</vt:lpstr>
      <vt:lpstr>Αγροτική Ζωή </vt:lpstr>
      <vt:lpstr>Μαθητική Ζωή </vt:lpstr>
      <vt:lpstr>Παρουσίαση του PowerPoint</vt:lpstr>
      <vt:lpstr>Πηγές </vt:lpstr>
      <vt:lpstr>Ενδεικτικά θέματα </vt:lpstr>
      <vt:lpstr>Ενδεικτικά θέματα </vt:lpstr>
      <vt:lpstr>Σας ευχαριστώ πολύ!!!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ΑΝΘΡΩΠΙΝΑ ΔΙΚΑΙΩΜΑΤΑ</dc:title>
  <dc:creator>Χρήστης των Windows</dc:creator>
  <cp:lastModifiedBy>Χρήστης των Windows</cp:lastModifiedBy>
  <cp:revision>52</cp:revision>
  <dcterms:created xsi:type="dcterms:W3CDTF">2019-02-07T16:44:38Z</dcterms:created>
  <dcterms:modified xsi:type="dcterms:W3CDTF">2019-02-08T13:39:15Z</dcterms:modified>
</cp:coreProperties>
</file>