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878" autoAdjust="0"/>
  </p:normalViewPr>
  <p:slideViewPr>
    <p:cSldViewPr snapToGrid="0">
      <p:cViewPr varScale="1">
        <p:scale>
          <a:sx n="68" d="100"/>
          <a:sy n="68" d="100"/>
        </p:scale>
        <p:origin x="79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610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4185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243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07760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6069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0809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4537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936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7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4392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066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D0696-77D4-4D92-A351-04B797D4C74B}" type="datetimeFigureOut">
              <a:rPr lang="el-GR" smtClean="0"/>
              <a:t>8/2/2019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2F4EE-D9D0-4559-B565-36070EFBCC0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874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6132F700-8CFB-4C6C-B542-E0126AFD2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32">
            <a:extLst>
              <a:ext uri="{FF2B5EF4-FFF2-40B4-BE49-F238E27FC236}">
                <a16:creationId xmlns:a16="http://schemas.microsoft.com/office/drawing/2014/main" id="{590E0492-A063-4322-A6F6-50EBE38B5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: Shape 75">
            <a:extLst>
              <a:ext uri="{FF2B5EF4-FFF2-40B4-BE49-F238E27FC236}">
                <a16:creationId xmlns:a16="http://schemas.microsoft.com/office/drawing/2014/main" id="{8811F053-65BC-463F-A052-15EDF07DD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CDE68FBD-89A7-4444-AFDC-060D246D61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6184" y="1771135"/>
            <a:ext cx="6450227" cy="3714834"/>
          </a:xfrm>
        </p:spPr>
        <p:txBody>
          <a:bodyPr anchor="ctr">
            <a:normAutofit/>
          </a:bodyPr>
          <a:lstStyle/>
          <a:p>
            <a:r>
              <a:rPr lang="el-GR" sz="6000">
                <a:solidFill>
                  <a:schemeClr val="bg1"/>
                </a:solidFill>
              </a:rPr>
              <a:t>Βουλή των Εφήβων 2019-2020</a:t>
            </a:r>
            <a:endParaRPr lang="el-GR" sz="6000" dirty="0">
              <a:solidFill>
                <a:schemeClr val="bg1"/>
              </a:solidFill>
            </a:endParaRP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A5CC489-5722-4285-B5EB-A837D07009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964" y="2457450"/>
            <a:ext cx="2131409" cy="2342204"/>
          </a:xfrm>
        </p:spPr>
        <p:txBody>
          <a:bodyPr anchor="ctr">
            <a:normAutofit/>
          </a:bodyPr>
          <a:lstStyle/>
          <a:p>
            <a:pPr algn="l"/>
            <a:r>
              <a:rPr lang="el-GR" sz="2000">
                <a:latin typeface="Calibri" panose="020F0502020204030204" pitchFamily="34" charset="0"/>
                <a:cs typeface="Calibri" panose="020F0502020204030204" pitchFamily="34" charset="0"/>
              </a:rPr>
              <a:t>Στερεότυπα-Προκαταλήψεις-Ρατσισμός</a:t>
            </a:r>
            <a:endParaRPr lang="el-G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081101"/>
      </p:ext>
    </p:extLst>
  </p:cSld>
  <p:clrMapOvr>
    <a:masterClrMapping/>
  </p:clrMapOvr>
  <p:transition spd="med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3C5058-57AA-440A-8D75-630C8B7DB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Στερεότυπα, Προκαταλήψεις κ Ρατσισμός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867AFD-1FF7-450B-86D7-D0DF712E3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983" y="534572"/>
            <a:ext cx="6275035" cy="5518177"/>
          </a:xfr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Αποδόμηση κυρίαρχων αναπαραστάσεων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 err="1">
                <a:latin typeface="+mj-lt"/>
              </a:rPr>
              <a:t>Επανανοηματοδότηση</a:t>
            </a:r>
            <a:r>
              <a:rPr lang="el-GR" sz="2800" b="1" dirty="0">
                <a:latin typeface="+mj-lt"/>
              </a:rPr>
              <a:t> λέξεων (</a:t>
            </a:r>
            <a:r>
              <a:rPr lang="el-GR" sz="2800" b="1" dirty="0" err="1">
                <a:latin typeface="+mj-lt"/>
              </a:rPr>
              <a:t>π.χ</a:t>
            </a:r>
            <a:r>
              <a:rPr lang="el-GR" sz="2800" b="1" dirty="0">
                <a:latin typeface="+mj-lt"/>
              </a:rPr>
              <a:t> ο «πολίτης», ο «άνθρωπος») μέσω του παιχνιδιού και της συζήτησης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Διασύνδεση της θεωρίας με την καθημερινότητα και τα προβλήματά της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Η σχέση του ρατσισμού με τον ετεροπροσδιορισμό και το φόβο</a:t>
            </a:r>
          </a:p>
          <a:p>
            <a:pPr>
              <a:buFont typeface="Arial" panose="020B0604020202020204" pitchFamily="34" charset="0"/>
              <a:buChar char="•"/>
            </a:pPr>
            <a:endParaRPr lang="el-GR" dirty="0">
              <a:latin typeface="+mj-lt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D50C2C50-82BA-42E8-9283-31EBCE0D50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631" y="3826412"/>
            <a:ext cx="3501197" cy="974938"/>
          </a:xfrm>
        </p:spPr>
        <p:txBody>
          <a:bodyPr/>
          <a:lstStyle/>
          <a:p>
            <a:r>
              <a:rPr lang="el-GR" dirty="0">
                <a:latin typeface="+mj-lt"/>
              </a:rPr>
              <a:t>Θεωρητικά παιχνίδια με τα παιδιά</a:t>
            </a:r>
          </a:p>
        </p:txBody>
      </p:sp>
    </p:spTree>
    <p:extLst>
      <p:ext uri="{BB962C8B-B14F-4D97-AF65-F5344CB8AC3E}">
        <p14:creationId xmlns:p14="http://schemas.microsoft.com/office/powerpoint/2010/main" val="767477619"/>
      </p:ext>
    </p:extLst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0F9EBBD-FDC0-4E4E-9BD1-8B423266A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Γενικοί Στόχοι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72D554-B7D8-404A-ABA1-F11BF230184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Εμπλουτισμός γνώσεων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Ενίσχυση της επικοινωνίας και της συνεργασίας των παιδιών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Μετατόπιση της στάσης τους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Συμμετοχική παρέμβαση στην κοινότητα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Οικοδόμηση </a:t>
            </a:r>
            <a:r>
              <a:rPr lang="el-GR" sz="2800" b="1" dirty="0" err="1">
                <a:latin typeface="+mj-lt"/>
              </a:rPr>
              <a:t>Ενσυναίσθησης</a:t>
            </a:r>
            <a:endParaRPr lang="el-GR" sz="2800" b="1" dirty="0">
              <a:latin typeface="+mj-lt"/>
            </a:endParaRP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573AFA8-EE27-4F54-A9B3-E3AB205B1D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631" y="3770142"/>
            <a:ext cx="3501197" cy="1031208"/>
          </a:xfrm>
        </p:spPr>
        <p:txBody>
          <a:bodyPr/>
          <a:lstStyle/>
          <a:p>
            <a:r>
              <a:rPr lang="el-GR" dirty="0">
                <a:latin typeface="+mj-lt"/>
              </a:rPr>
              <a:t>Θεματική Διακρίσεων και Στερεοτύπων</a:t>
            </a:r>
          </a:p>
        </p:txBody>
      </p:sp>
    </p:spTree>
    <p:extLst>
      <p:ext uri="{BB962C8B-B14F-4D97-AF65-F5344CB8AC3E}">
        <p14:creationId xmlns:p14="http://schemas.microsoft.com/office/powerpoint/2010/main" val="91058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0857620-486F-43FF-BCB0-901448F14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Προτάσεις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5C244B0-D0AD-4DF9-B2A5-56E0E8602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9983" y="576774"/>
            <a:ext cx="6275035" cy="5922499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latin typeface="+mj-lt"/>
              </a:rPr>
              <a:t>Κάθε μορφή καλλιτεχνικής έκφρασης μπορεί να τροφοδοτήσει τις συζητήσεις, όπως 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sz="2400" b="1" dirty="0">
                <a:latin typeface="+mj-lt"/>
              </a:rPr>
              <a:t>Κινηματογραφικές ταινίες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sz="2400" b="1" dirty="0">
                <a:latin typeface="+mj-lt"/>
              </a:rPr>
              <a:t>Μουσική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sz="2400" b="1" dirty="0">
                <a:latin typeface="+mj-lt"/>
              </a:rPr>
              <a:t>Λογοτεχνία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sz="2400" b="1" dirty="0" err="1">
                <a:latin typeface="+mj-lt"/>
              </a:rPr>
              <a:t>Κόμικ</a:t>
            </a:r>
            <a:endParaRPr lang="el-GR" sz="2400" b="1" dirty="0">
              <a:latin typeface="+mj-lt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l-GR" sz="2400" b="1" dirty="0">
                <a:latin typeface="+mj-lt"/>
              </a:rPr>
              <a:t>Θεατρικές παραστάσεις </a:t>
            </a:r>
            <a:r>
              <a:rPr lang="el-GR" sz="2400" b="1" dirty="0" err="1">
                <a:latin typeface="+mj-lt"/>
              </a:rPr>
              <a:t>κλπ</a:t>
            </a:r>
            <a:endParaRPr lang="el-GR" sz="2400" b="1" dirty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l-GR" sz="2400" b="1" dirty="0">
                <a:latin typeface="+mj-lt"/>
              </a:rPr>
              <a:t>Δικαστικές υποθέσεις ή θέματα διακρίσεων, όπως αντλούνται από την επικαιρότητα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D793425-F354-4EEC-B1B2-2C966D8D45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631" y="3995224"/>
            <a:ext cx="3501197" cy="806125"/>
          </a:xfrm>
        </p:spPr>
        <p:txBody>
          <a:bodyPr/>
          <a:lstStyle/>
          <a:p>
            <a:r>
              <a:rPr lang="el-GR" dirty="0">
                <a:latin typeface="+mj-lt"/>
              </a:rPr>
              <a:t>Για την τροφοδότηση της συζήτησης</a:t>
            </a:r>
          </a:p>
        </p:txBody>
      </p:sp>
    </p:spTree>
    <p:extLst>
      <p:ext uri="{BB962C8B-B14F-4D97-AF65-F5344CB8AC3E}">
        <p14:creationId xmlns:p14="http://schemas.microsoft.com/office/powerpoint/2010/main" val="15462718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12E1D2-585F-4A88-9F6D-E8A9C9416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Προτάσεις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598A0B2-FD92-4D41-BCAB-3589E0E80F75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Οποιοδήποτε έργο τέχνης που αποτυπώνει τα συμπεράσματα και τις σκέψεις της ομάδας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Διεξαγωγή και δημοσίευση έρευνας πεδίου, με εργαλεία που θα προσδιορίσει η ομάδα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Δημιουργία βίντεο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Έκδοση υλικού κάθε είδους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9F6F5C2F-366E-4E8E-A210-8B73C647B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Για την παρέμβαση στην Κοινότητα</a:t>
            </a:r>
          </a:p>
        </p:txBody>
      </p:sp>
    </p:spTree>
    <p:extLst>
      <p:ext uri="{BB962C8B-B14F-4D97-AF65-F5344CB8AC3E}">
        <p14:creationId xmlns:p14="http://schemas.microsoft.com/office/powerpoint/2010/main" val="1268147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1E17A41-FA5B-40E6-871C-D300A85B6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/>
          <a:lstStyle/>
          <a:p>
            <a:r>
              <a:rPr lang="el-GR" dirty="0"/>
              <a:t>Γενικές Αρχές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6E7F77D-E190-4BC6-92C3-09CB81540108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 εκπαιδευτικός, ως συντονιστής που ενθαρρύνει τη συμμετοχή όλων των παιδιών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Οι ακραίες απόψεις ακούγονται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Οι πολλές ερωτήσεις με στόχο την παροχή διευκρινίσεων βοηθούν την εξέλιξη της συζήτησης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400" dirty="0">
                <a:latin typeface="Calibri" panose="020F0502020204030204" pitchFamily="34" charset="0"/>
                <a:cs typeface="Calibri" panose="020F0502020204030204" pitchFamily="34" charset="0"/>
              </a:rPr>
              <a:t>Δεν υπάρχουν σωστές και λάθος προσεγγίσεις/απαντήσεις των παιδιών στη διαδικασία (παρότι είναι δύσκολη η διαχείριση στη συγκεκριμένη θεματική)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E005734-9797-488D-AA9A-944553394AA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l-GR" dirty="0">
                <a:latin typeface="+mj-lt"/>
              </a:rPr>
              <a:t>Για τη συζήτηση των στερεοτύπων και του ρατσισμού</a:t>
            </a:r>
          </a:p>
        </p:txBody>
      </p:sp>
    </p:spTree>
    <p:extLst>
      <p:ext uri="{BB962C8B-B14F-4D97-AF65-F5344CB8AC3E}">
        <p14:creationId xmlns:p14="http://schemas.microsoft.com/office/powerpoint/2010/main" val="1236532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D06542-54AD-4092-9FD0-BA95A7539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982" y="2236762"/>
            <a:ext cx="3501197" cy="1718389"/>
          </a:xfrm>
        </p:spPr>
        <p:txBody>
          <a:bodyPr/>
          <a:lstStyle/>
          <a:p>
            <a:r>
              <a:rPr lang="el-GR" dirty="0"/>
              <a:t>Η συνεργασία με τον Κύκλο Δικαιωμάτων του Παιδιού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7107330-3BE6-46A8-B5B4-5BCF14003FA1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Παροχή πληροφοριών για υποθέσεις που έχουν απασχολήσει την Ανεξάρτητη Αρχή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Οργάνωση συζητήσεων με τους καθηγητές και τα παιδιά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b="1" dirty="0">
                <a:latin typeface="+mj-lt"/>
              </a:rPr>
              <a:t>Διαμεσολάβηση, προκειμένου να προγραμματιστούν συναντήσεις ή επισκέψεις με άλλες ομάδες ή επαγγελματίες που μπορούν να προσφέρουν πληροφορίες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47F26F0F-C58B-4FDA-9CE4-1A2E663717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88631" y="4220308"/>
            <a:ext cx="3501197" cy="581042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latin typeface="+mj-lt"/>
              </a:rPr>
              <a:t>Εκπαιδευτικοί και Συνήγορος του Πολίτη</a:t>
            </a:r>
            <a:r>
              <a:rPr lang="en-US" dirty="0">
                <a:latin typeface="+mj-lt"/>
              </a:rPr>
              <a:t>-</a:t>
            </a:r>
            <a:r>
              <a:rPr lang="el-GR" dirty="0">
                <a:latin typeface="+mj-lt"/>
              </a:rPr>
              <a:t>Παιδιού</a:t>
            </a:r>
          </a:p>
        </p:txBody>
      </p:sp>
    </p:spTree>
    <p:extLst>
      <p:ext uri="{BB962C8B-B14F-4D97-AF65-F5344CB8AC3E}">
        <p14:creationId xmlns:p14="http://schemas.microsoft.com/office/powerpoint/2010/main" val="1277329112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F97F549-FF84-4D3C-A22E-84B3261D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405575"/>
            <a:ext cx="3498979" cy="2250831"/>
          </a:xfrm>
        </p:spPr>
        <p:txBody>
          <a:bodyPr>
            <a:normAutofit fontScale="90000"/>
          </a:bodyPr>
          <a:lstStyle/>
          <a:p>
            <a:r>
              <a:rPr lang="el-GR" dirty="0"/>
              <a:t>Η ομάδα εφήβων </a:t>
            </a:r>
            <a:r>
              <a:rPr lang="en-US" dirty="0"/>
              <a:t>ENYA </a:t>
            </a:r>
            <a:r>
              <a:rPr lang="el-GR" dirty="0"/>
              <a:t>του </a:t>
            </a:r>
            <a:r>
              <a:rPr lang="en-US" dirty="0"/>
              <a:t>ENOC</a:t>
            </a:r>
            <a:br>
              <a:rPr lang="en-US" dirty="0"/>
            </a:br>
            <a:r>
              <a:rPr lang="en-US" dirty="0"/>
              <a:t>(</a:t>
            </a:r>
            <a:r>
              <a:rPr lang="el-GR" dirty="0"/>
              <a:t>σχέδια, συστάσεις και τραγούδι)</a:t>
            </a:r>
          </a:p>
        </p:txBody>
      </p:sp>
      <p:pic>
        <p:nvPicPr>
          <p:cNvPr id="4" name="Θέση περιεχομένου 3">
            <a:extLst>
              <a:ext uri="{FF2B5EF4-FFF2-40B4-BE49-F238E27FC236}">
                <a16:creationId xmlns:a16="http://schemas.microsoft.com/office/drawing/2014/main" id="{7EF1F201-F091-4076-81F4-B55E1ADA1F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5219" y="313006"/>
            <a:ext cx="7057291" cy="6231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4353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2DAE3342-9DFC-49D4-B09C-25E3107693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49E0D20-8423-4612-99A5-14AEF8F6BB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57C2C108-5A30-48CA-9203-56747AEB7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1A343912-2EFC-408E-A862-5C9BF108D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AA50D1CF-9DAE-4CF6-B829-E66CEE9D5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FE5799A4-0568-433E-BF41-752CF516AC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CDBB86ED-F16F-4C28-BDD5-72D771176F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3347939E-8B76-4CFC-B2EC-63A7E22783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A1DD132-02E4-4CD3-B496-BFF924558A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710BDA52-A7D7-4E4E-9F36-EC8F983EA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B1BDF852-319F-42B8-9A50-7C9A9387C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3AACE376-C01E-4F1F-91B7-39D0274BFE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id="{7F612F4C-050E-459D-9771-ED088374A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94E4211B-3E41-4905-8F4E-76811B9E5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AEC87EE-0CB8-43DE-8FEB-4586A92E80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277C1C5D-7BDC-47E4-8B81-C3C4AE949B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id="{7A2A6EF8-9768-4478-9CD3-DFA547CEFC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1FD9091C-E8FA-4ADA-937F-A74426ED1B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B69923E7-63C4-47CE-956E-09D384D4F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id="{A2576784-872E-494C-A041-0E346226B7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54F73D8-62C2-4127-9D19-01219BBB99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FD8CA02-9BE5-4B82-8129-6EF618402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01515E68-030C-4313-B300-35253163D3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1937725F-1DDF-4225-937E-106DBB047F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id="{2B94C19D-E7A2-4CDE-A897-35F2BC959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5E99E3F-7A89-4769-AAB0-DC0E42BE12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id="{E9129042-28FB-49B3-BF09-C0FC70414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id="{C857079D-69FB-4AAE-939D-50320676C6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id="{44E06FFE-2B6E-451F-8584-36CB56B92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id="{4A9C3EAA-1C7F-4CBB-80F3-40FAD96297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id="{3289920A-A485-4023-84F5-973CB3AF16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id="{6B258C87-5B91-45CB-BEAD-B9CD515B3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id="{5E8F853B-7045-4974-ADFB-592F01B4CC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id="{4307ABD8-4121-4188-A6A8-BF0841F5B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2E660CAF-84FD-4236-8BD1-570BEBF0D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id="{C67DCC6D-C589-411A-83EF-249E925FA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id="{EF00B7C0-9045-4017-A91E-6129702F91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id="{25806466-98F7-4333-9BC7-BB44F5E9C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id="{9E23BC68-3437-491F-BBEA-2DC61316A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id="{36B9FD89-406D-41F1-ADEF-F74A9B1DF0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id="{CC0948A3-F3F2-4AA7-B558-4F1E0EBED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id="{277408B3-EE29-4600-9011-F83CA3FEAF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id="{2E4DE87A-3195-410F-A185-3E41350B5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id="{4372AC40-5D77-44AE-A395-853703161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id="{74BF19D7-D76B-41DB-8E7B-644E15863C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" name="Εικόνα 3">
            <a:extLst>
              <a:ext uri="{FF2B5EF4-FFF2-40B4-BE49-F238E27FC236}">
                <a16:creationId xmlns:a16="http://schemas.microsoft.com/office/drawing/2014/main" id="{FA1C1E47-A9EF-4D8A-8C8F-007D744C65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r="10868" b="2"/>
          <a:stretch/>
        </p:blipFill>
        <p:spPr bwMode="auto">
          <a:xfrm>
            <a:off x="664933" y="474814"/>
            <a:ext cx="5796820" cy="5893724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7" name="Group 56">
            <a:extLst>
              <a:ext uri="{FF2B5EF4-FFF2-40B4-BE49-F238E27FC236}">
                <a16:creationId xmlns:a16="http://schemas.microsoft.com/office/drawing/2014/main" id="{21B67326-1D79-49D3-9B25-28080FDF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62312" y="1186483"/>
            <a:ext cx="3822597" cy="4477933"/>
            <a:chOff x="807084" y="1186483"/>
            <a:chExt cx="3822597" cy="4477933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D9FBAF07-4DBD-469A-AA51-A4A5E73F99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531" y="1186483"/>
              <a:ext cx="3821702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Isosceles Triangle 39">
              <a:extLst>
                <a:ext uri="{FF2B5EF4-FFF2-40B4-BE49-F238E27FC236}">
                  <a16:creationId xmlns:a16="http://schemas.microsoft.com/office/drawing/2014/main" id="{B5B72DC2-A0AE-4085-87CB-F3401BB331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2514766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0406CCDB-6E4B-4E06-9660-473F646439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382259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id="{D0C095F7-F9FC-4AEE-B838-5D70C8A7F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0643" y="2075504"/>
            <a:ext cx="3654569" cy="2042725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600"/>
              <a:t>Ευχαριστούμε</a:t>
            </a:r>
            <a:br>
              <a:rPr lang="en-US" sz="4600"/>
            </a:br>
            <a:r>
              <a:rPr lang="en-US" sz="4600"/>
              <a:t>πολύ!</a:t>
            </a:r>
          </a:p>
        </p:txBody>
      </p:sp>
    </p:spTree>
    <p:extLst>
      <p:ext uri="{BB962C8B-B14F-4D97-AF65-F5344CB8AC3E}">
        <p14:creationId xmlns:p14="http://schemas.microsoft.com/office/powerpoint/2010/main" val="2128996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Άτλαντας">
  <a:themeElements>
    <a:clrScheme name="Άτλαντας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Άτλαντας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Άτλαντας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Άτλας</Template>
  <TotalTime>8</TotalTime>
  <Words>277</Words>
  <Application>Microsoft Office PowerPoint</Application>
  <PresentationFormat>Ευρεία οθόνη</PresentationFormat>
  <Paragraphs>43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Rockwell</vt:lpstr>
      <vt:lpstr>Wingdings</vt:lpstr>
      <vt:lpstr>Άτλαντας</vt:lpstr>
      <vt:lpstr>Βουλή των Εφήβων 2019-2020</vt:lpstr>
      <vt:lpstr>Στερεότυπα, Προκαταλήψεις κ Ρατσισμός</vt:lpstr>
      <vt:lpstr>Γενικοί Στόχοι </vt:lpstr>
      <vt:lpstr>Προτάσεις</vt:lpstr>
      <vt:lpstr>Προτάσεις</vt:lpstr>
      <vt:lpstr>Γενικές Αρχές</vt:lpstr>
      <vt:lpstr>Η συνεργασία με τον Κύκλο Δικαιωμάτων του Παιδιού</vt:lpstr>
      <vt:lpstr>Η ομάδα εφήβων ENYA του ENOC (σχέδια, συστάσεις και τραγούδι)</vt:lpstr>
      <vt:lpstr>Ευχαριστούμε πολύ!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Βουλή των Εφήβων 2019-2020</dc:title>
  <dc:creator>Θεώνη</dc:creator>
  <cp:lastModifiedBy>Θεώνη</cp:lastModifiedBy>
  <cp:revision>2</cp:revision>
  <dcterms:created xsi:type="dcterms:W3CDTF">2019-02-08T13:30:59Z</dcterms:created>
  <dcterms:modified xsi:type="dcterms:W3CDTF">2019-02-08T13:44:52Z</dcterms:modified>
</cp:coreProperties>
</file>