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4" r:id="rId9"/>
    <p:sldId id="262" r:id="rId10"/>
    <p:sldId id="268" r:id="rId11"/>
    <p:sldId id="270" r:id="rId12"/>
    <p:sldId id="271" r:id="rId13"/>
    <p:sldId id="272" r:id="rId14"/>
    <p:sldId id="273" r:id="rId15"/>
    <p:sldId id="274" r:id="rId16"/>
    <p:sldId id="265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/>
    <p:restoredTop sz="93662"/>
  </p:normalViewPr>
  <p:slideViewPr>
    <p:cSldViewPr snapToGrid="0" snapToObjects="1">
      <p:cViewPr varScale="1">
        <p:scale>
          <a:sx n="86" d="100"/>
          <a:sy n="86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4636E-4AE7-714F-B3AB-35428366BE8C}" type="doc">
      <dgm:prSet loTypeId="urn:microsoft.com/office/officeart/2005/8/layout/default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E59C5AD-4916-5743-A7BA-89BA4B8BDBF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l-GR" sz="2600" b="1" dirty="0"/>
            <a:t>Καταγραφή, ανάδειξη προβλημάτων </a:t>
          </a:r>
        </a:p>
        <a:p>
          <a:r>
            <a:rPr lang="el-GR" sz="2400" dirty="0"/>
            <a:t>(</a:t>
          </a:r>
          <a:r>
            <a:rPr lang="el-GR" sz="2000" dirty="0"/>
            <a:t>φωτογράφιση χώρων, καταγραφή απόψεων μαθητών ή και πολιτών μέσω ερωτηματολογίου) </a:t>
          </a:r>
          <a:endParaRPr lang="en-GB" sz="2400" dirty="0"/>
        </a:p>
      </dgm:t>
    </dgm:pt>
    <dgm:pt modelId="{5715CBB6-6A93-8845-A830-2EB2F8C3BDE8}" type="parTrans" cxnId="{0A704D83-3252-254D-BAD2-16E6A9F25FDC}">
      <dgm:prSet/>
      <dgm:spPr/>
      <dgm:t>
        <a:bodyPr/>
        <a:lstStyle/>
        <a:p>
          <a:endParaRPr lang="en-GB"/>
        </a:p>
      </dgm:t>
    </dgm:pt>
    <dgm:pt modelId="{CF4E92BF-A362-5644-8188-C104A245FD94}" type="sibTrans" cxnId="{0A704D83-3252-254D-BAD2-16E6A9F25FDC}">
      <dgm:prSet/>
      <dgm:spPr/>
      <dgm:t>
        <a:bodyPr/>
        <a:lstStyle/>
        <a:p>
          <a:endParaRPr lang="en-GB"/>
        </a:p>
      </dgm:t>
    </dgm:pt>
    <dgm:pt modelId="{EFEBA658-25C8-3A42-8496-C63940331AD3}">
      <dgm:prSet custT="1"/>
      <dgm:spPr>
        <a:solidFill>
          <a:schemeClr val="accent1"/>
        </a:solidFill>
      </dgm:spPr>
      <dgm:t>
        <a:bodyPr anchor="ctr"/>
        <a:lstStyle/>
        <a:p>
          <a:pPr>
            <a:lnSpc>
              <a:spcPct val="90000"/>
            </a:lnSpc>
          </a:pPr>
          <a:r>
            <a:rPr lang="el-GR" sz="2600" b="1" dirty="0"/>
            <a:t>Μελέτη υλικού </a:t>
          </a:r>
          <a:r>
            <a:rPr lang="el-GR" sz="2600" b="1" i="0" dirty="0"/>
            <a:t>σε</a:t>
          </a:r>
          <a:r>
            <a:rPr lang="el-GR" sz="2600" b="1" dirty="0"/>
            <a:t> ομάδες </a:t>
          </a:r>
        </a:p>
        <a:p>
          <a:pPr>
            <a:lnSpc>
              <a:spcPct val="100000"/>
            </a:lnSpc>
          </a:pPr>
          <a:r>
            <a:rPr lang="el-GR" sz="2000" dirty="0"/>
            <a:t>( Οι έννοιες, Το Σύνταγμα: τι προβλέπεται για το εξεταζόμενο θέμα,  πολιτικές, ελληνικές &amp; ευρωπαϊκές, για το θέμα. Δράσεις φορέων.)</a:t>
          </a:r>
          <a:endParaRPr lang="x-none" sz="2000" dirty="0"/>
        </a:p>
      </dgm:t>
    </dgm:pt>
    <dgm:pt modelId="{9DEF8F1A-2A6D-A34E-A9F3-DA510542712D}" type="parTrans" cxnId="{EC933907-B7E6-9148-B7C7-464868A22A75}">
      <dgm:prSet/>
      <dgm:spPr/>
      <dgm:t>
        <a:bodyPr/>
        <a:lstStyle/>
        <a:p>
          <a:endParaRPr lang="en-GB"/>
        </a:p>
      </dgm:t>
    </dgm:pt>
    <dgm:pt modelId="{C56075A2-34CB-A746-BA2B-FFEB4E3F0318}" type="sibTrans" cxnId="{EC933907-B7E6-9148-B7C7-464868A22A75}">
      <dgm:prSet/>
      <dgm:spPr/>
      <dgm:t>
        <a:bodyPr/>
        <a:lstStyle/>
        <a:p>
          <a:endParaRPr lang="en-GB"/>
        </a:p>
      </dgm:t>
    </dgm:pt>
    <dgm:pt modelId="{CB0BF357-CADE-354E-85C0-D650980C5C37}">
      <dgm:prSet custT="1"/>
      <dgm:spPr>
        <a:solidFill>
          <a:schemeClr val="accent1"/>
        </a:solidFill>
      </dgm:spPr>
      <dgm:t>
        <a:bodyPr vert="horz" anchor="ctr" anchorCtr="0"/>
        <a:lstStyle/>
        <a:p>
          <a:r>
            <a:rPr lang="el-GR" sz="2600" b="1" dirty="0"/>
            <a:t>Διαδικτυακές επισκέψεις </a:t>
          </a:r>
        </a:p>
        <a:p>
          <a:r>
            <a:rPr lang="el-GR" sz="2000" dirty="0"/>
            <a:t>(μουσεία, ιστορικούς χώρους, ΚΠΕ, ιδρύματα) </a:t>
          </a:r>
          <a:endParaRPr lang="x-none" sz="2000" dirty="0"/>
        </a:p>
      </dgm:t>
    </dgm:pt>
    <dgm:pt modelId="{5B5E2C44-6F75-6049-BDE1-DA28C1F536A5}" type="parTrans" cxnId="{2BF791DD-926B-CC49-948C-1AAF16A13596}">
      <dgm:prSet/>
      <dgm:spPr/>
      <dgm:t>
        <a:bodyPr/>
        <a:lstStyle/>
        <a:p>
          <a:endParaRPr lang="en-GB"/>
        </a:p>
      </dgm:t>
    </dgm:pt>
    <dgm:pt modelId="{11202CEC-9E67-A842-9A05-AA4B06F5E0BC}" type="sibTrans" cxnId="{2BF791DD-926B-CC49-948C-1AAF16A13596}">
      <dgm:prSet/>
      <dgm:spPr/>
      <dgm:t>
        <a:bodyPr/>
        <a:lstStyle/>
        <a:p>
          <a:endParaRPr lang="en-GB"/>
        </a:p>
      </dgm:t>
    </dgm:pt>
    <dgm:pt modelId="{91FF4CDA-3051-3240-8382-AC26894A07B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l-GR" sz="2600" b="1" dirty="0"/>
            <a:t>Εργαλεία</a:t>
          </a:r>
          <a:endParaRPr lang="en-GB" sz="2600" b="1" dirty="0"/>
        </a:p>
      </dgm:t>
    </dgm:pt>
    <dgm:pt modelId="{3A914334-3221-984C-B71C-AB2B324CCCEA}" type="parTrans" cxnId="{8073D2F0-62BF-8040-A50D-3E10DEFBCB89}">
      <dgm:prSet/>
      <dgm:spPr/>
      <dgm:t>
        <a:bodyPr/>
        <a:lstStyle/>
        <a:p>
          <a:endParaRPr lang="en-GB"/>
        </a:p>
      </dgm:t>
    </dgm:pt>
    <dgm:pt modelId="{1A069504-58E6-D044-82E8-A5B50A3211E1}" type="sibTrans" cxnId="{8073D2F0-62BF-8040-A50D-3E10DEFBCB89}">
      <dgm:prSet/>
      <dgm:spPr/>
      <dgm:t>
        <a:bodyPr/>
        <a:lstStyle/>
        <a:p>
          <a:endParaRPr lang="en-GB"/>
        </a:p>
      </dgm:t>
    </dgm:pt>
    <dgm:pt modelId="{6E206023-2C90-844F-9566-4A91BC2C2F93}" type="pres">
      <dgm:prSet presAssocID="{DB54636E-4AE7-714F-B3AB-35428366BE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6055233-C1CD-CB43-9570-A5E931B216D1}" type="pres">
      <dgm:prSet presAssocID="{EFEBA658-25C8-3A42-8496-C63940331A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42DF09-AC0E-A748-8394-0D173AE7F8E8}" type="pres">
      <dgm:prSet presAssocID="{C56075A2-34CB-A746-BA2B-FFEB4E3F0318}" presName="sibTrans" presStyleCnt="0"/>
      <dgm:spPr/>
    </dgm:pt>
    <dgm:pt modelId="{F6D8BEC2-F00C-714B-9842-A76C9DF89210}" type="pres">
      <dgm:prSet presAssocID="{EE59C5AD-4916-5743-A7BA-89BA4B8BDB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8C3671-30C6-7E4D-91DF-34ACAFE99537}" type="pres">
      <dgm:prSet presAssocID="{CF4E92BF-A362-5644-8188-C104A245FD94}" presName="sibTrans" presStyleCnt="0"/>
      <dgm:spPr/>
    </dgm:pt>
    <dgm:pt modelId="{320DE825-C4AD-A341-8773-EED958EF8FFC}" type="pres">
      <dgm:prSet presAssocID="{CB0BF357-CADE-354E-85C0-D650980C5C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E79D6B-03BF-894D-87D0-926ED6D210B7}" type="pres">
      <dgm:prSet presAssocID="{11202CEC-9E67-A842-9A05-AA4B06F5E0BC}" presName="sibTrans" presStyleCnt="0"/>
      <dgm:spPr/>
    </dgm:pt>
    <dgm:pt modelId="{A9EA0EC4-243B-4848-86FF-583ADF9A1C64}" type="pres">
      <dgm:prSet presAssocID="{91FF4CDA-3051-3240-8382-AC26894A07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CCF5257-BA3F-B342-A656-68079C9015C8}" type="presOf" srcId="{91FF4CDA-3051-3240-8382-AC26894A07B9}" destId="{A9EA0EC4-243B-4848-86FF-583ADF9A1C64}" srcOrd="0" destOrd="0" presId="urn:microsoft.com/office/officeart/2005/8/layout/default"/>
    <dgm:cxn modelId="{F01DCCA7-C9DD-2245-8507-4DBFACB58C65}" type="presOf" srcId="{EFEBA658-25C8-3A42-8496-C63940331AD3}" destId="{46055233-C1CD-CB43-9570-A5E931B216D1}" srcOrd="0" destOrd="0" presId="urn:microsoft.com/office/officeart/2005/8/layout/default"/>
    <dgm:cxn modelId="{2BF791DD-926B-CC49-948C-1AAF16A13596}" srcId="{DB54636E-4AE7-714F-B3AB-35428366BE8C}" destId="{CB0BF357-CADE-354E-85C0-D650980C5C37}" srcOrd="2" destOrd="0" parTransId="{5B5E2C44-6F75-6049-BDE1-DA28C1F536A5}" sibTransId="{11202CEC-9E67-A842-9A05-AA4B06F5E0BC}"/>
    <dgm:cxn modelId="{8073D2F0-62BF-8040-A50D-3E10DEFBCB89}" srcId="{DB54636E-4AE7-714F-B3AB-35428366BE8C}" destId="{91FF4CDA-3051-3240-8382-AC26894A07B9}" srcOrd="3" destOrd="0" parTransId="{3A914334-3221-984C-B71C-AB2B324CCCEA}" sibTransId="{1A069504-58E6-D044-82E8-A5B50A3211E1}"/>
    <dgm:cxn modelId="{D14EEED3-E7A0-B348-A0D8-86D7B68688D0}" type="presOf" srcId="{EE59C5AD-4916-5743-A7BA-89BA4B8BDBF2}" destId="{F6D8BEC2-F00C-714B-9842-A76C9DF89210}" srcOrd="0" destOrd="0" presId="urn:microsoft.com/office/officeart/2005/8/layout/default"/>
    <dgm:cxn modelId="{0A704D83-3252-254D-BAD2-16E6A9F25FDC}" srcId="{DB54636E-4AE7-714F-B3AB-35428366BE8C}" destId="{EE59C5AD-4916-5743-A7BA-89BA4B8BDBF2}" srcOrd="1" destOrd="0" parTransId="{5715CBB6-6A93-8845-A830-2EB2F8C3BDE8}" sibTransId="{CF4E92BF-A362-5644-8188-C104A245FD94}"/>
    <dgm:cxn modelId="{5E992AEE-B51B-824E-90BD-BCCE416EF148}" type="presOf" srcId="{CB0BF357-CADE-354E-85C0-D650980C5C37}" destId="{320DE825-C4AD-A341-8773-EED958EF8FFC}" srcOrd="0" destOrd="0" presId="urn:microsoft.com/office/officeart/2005/8/layout/default"/>
    <dgm:cxn modelId="{F0CE55F4-D8BD-5D45-92D8-4E4D8EF01118}" type="presOf" srcId="{DB54636E-4AE7-714F-B3AB-35428366BE8C}" destId="{6E206023-2C90-844F-9566-4A91BC2C2F93}" srcOrd="0" destOrd="0" presId="urn:microsoft.com/office/officeart/2005/8/layout/default"/>
    <dgm:cxn modelId="{EC933907-B7E6-9148-B7C7-464868A22A75}" srcId="{DB54636E-4AE7-714F-B3AB-35428366BE8C}" destId="{EFEBA658-25C8-3A42-8496-C63940331AD3}" srcOrd="0" destOrd="0" parTransId="{9DEF8F1A-2A6D-A34E-A9F3-DA510542712D}" sibTransId="{C56075A2-34CB-A746-BA2B-FFEB4E3F0318}"/>
    <dgm:cxn modelId="{6FF86006-C800-5D41-94DC-4385BEC3404E}" type="presParOf" srcId="{6E206023-2C90-844F-9566-4A91BC2C2F93}" destId="{46055233-C1CD-CB43-9570-A5E931B216D1}" srcOrd="0" destOrd="0" presId="urn:microsoft.com/office/officeart/2005/8/layout/default"/>
    <dgm:cxn modelId="{9C08CDF9-FA69-C542-BBB1-71DA1BD6AE45}" type="presParOf" srcId="{6E206023-2C90-844F-9566-4A91BC2C2F93}" destId="{4C42DF09-AC0E-A748-8394-0D173AE7F8E8}" srcOrd="1" destOrd="0" presId="urn:microsoft.com/office/officeart/2005/8/layout/default"/>
    <dgm:cxn modelId="{00D95021-05DA-C842-BD5F-54CBA5E51577}" type="presParOf" srcId="{6E206023-2C90-844F-9566-4A91BC2C2F93}" destId="{F6D8BEC2-F00C-714B-9842-A76C9DF89210}" srcOrd="2" destOrd="0" presId="urn:microsoft.com/office/officeart/2005/8/layout/default"/>
    <dgm:cxn modelId="{65564866-1B92-494C-AEA6-FEB96636F890}" type="presParOf" srcId="{6E206023-2C90-844F-9566-4A91BC2C2F93}" destId="{F18C3671-30C6-7E4D-91DF-34ACAFE99537}" srcOrd="3" destOrd="0" presId="urn:microsoft.com/office/officeart/2005/8/layout/default"/>
    <dgm:cxn modelId="{BD8CBACA-B77A-D742-AEBB-1CA71CC3D78E}" type="presParOf" srcId="{6E206023-2C90-844F-9566-4A91BC2C2F93}" destId="{320DE825-C4AD-A341-8773-EED958EF8FFC}" srcOrd="4" destOrd="0" presId="urn:microsoft.com/office/officeart/2005/8/layout/default"/>
    <dgm:cxn modelId="{80C8877B-3D13-2F46-9DF1-BEA07C1921A7}" type="presParOf" srcId="{6E206023-2C90-844F-9566-4A91BC2C2F93}" destId="{E4E79D6B-03BF-894D-87D0-926ED6D210B7}" srcOrd="5" destOrd="0" presId="urn:microsoft.com/office/officeart/2005/8/layout/default"/>
    <dgm:cxn modelId="{3B49BC68-4F7B-C245-9E2C-DF4867E6A76D}" type="presParOf" srcId="{6E206023-2C90-844F-9566-4A91BC2C2F93}" destId="{A9EA0EC4-243B-4848-86FF-583ADF9A1C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826E4-18F0-4C1E-8C65-EE71F11C7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4E371C-66D9-4D25-8784-4CB0183D8897}">
      <dgm:prSet/>
      <dgm:spPr/>
      <dgm:t>
        <a:bodyPr/>
        <a:lstStyle/>
        <a:p>
          <a:r>
            <a:rPr lang="el-GR" dirty="0"/>
            <a:t>Ανάρτηση εργασιών ομάδων στην ιστοσελίδα της Βουλής των Εφήβων</a:t>
          </a:r>
          <a:r>
            <a:rPr lang="en-US" dirty="0"/>
            <a:t>.</a:t>
          </a:r>
        </a:p>
      </dgm:t>
    </dgm:pt>
    <dgm:pt modelId="{8E948CDD-D938-49DA-B3FF-44C8867FA227}" type="parTrans" cxnId="{9BFADCCA-4798-4F9D-882E-7D6056EC7177}">
      <dgm:prSet/>
      <dgm:spPr/>
      <dgm:t>
        <a:bodyPr/>
        <a:lstStyle/>
        <a:p>
          <a:endParaRPr lang="en-US"/>
        </a:p>
      </dgm:t>
    </dgm:pt>
    <dgm:pt modelId="{33B654F3-936E-471C-8A27-5B1B26588CEC}" type="sibTrans" cxnId="{9BFADCCA-4798-4F9D-882E-7D6056EC7177}">
      <dgm:prSet/>
      <dgm:spPr/>
      <dgm:t>
        <a:bodyPr/>
        <a:lstStyle/>
        <a:p>
          <a:endParaRPr lang="en-US"/>
        </a:p>
      </dgm:t>
    </dgm:pt>
    <dgm:pt modelId="{A50D7CC9-629A-4DA4-B529-2BD5182EBE61}">
      <dgm:prSet/>
      <dgm:spPr/>
      <dgm:t>
        <a:bodyPr/>
        <a:lstStyle/>
        <a:p>
          <a:r>
            <a:rPr lang="el-GR" dirty="0"/>
            <a:t>Διοργάνωση διαδικτυακής εκδήλωσης </a:t>
          </a:r>
        </a:p>
        <a:p>
          <a:r>
            <a:rPr lang="el-GR" dirty="0"/>
            <a:t>(ημερίδα παρουσίασης των εργασιών της ομάδας)</a:t>
          </a:r>
          <a:r>
            <a:rPr lang="en-US" dirty="0"/>
            <a:t>.</a:t>
          </a:r>
        </a:p>
      </dgm:t>
    </dgm:pt>
    <dgm:pt modelId="{B4EF41BB-B08A-43BF-B6F6-760E913A814A}" type="parTrans" cxnId="{3787729F-D04C-4770-8D41-66D141156263}">
      <dgm:prSet/>
      <dgm:spPr/>
      <dgm:t>
        <a:bodyPr/>
        <a:lstStyle/>
        <a:p>
          <a:endParaRPr lang="en-US"/>
        </a:p>
      </dgm:t>
    </dgm:pt>
    <dgm:pt modelId="{2E4ACBD5-0830-4B1E-A748-41F25663EB0F}" type="sibTrans" cxnId="{3787729F-D04C-4770-8D41-66D141156263}">
      <dgm:prSet/>
      <dgm:spPr/>
      <dgm:t>
        <a:bodyPr/>
        <a:lstStyle/>
        <a:p>
          <a:endParaRPr lang="en-US"/>
        </a:p>
      </dgm:t>
    </dgm:pt>
    <dgm:pt modelId="{D73CC6B4-7F9B-4548-95E1-3934585D0837}">
      <dgm:prSet/>
      <dgm:spPr/>
      <dgm:t>
        <a:bodyPr/>
        <a:lstStyle/>
        <a:p>
          <a:r>
            <a:rPr lang="el-GR" dirty="0"/>
            <a:t>Κατασκευές</a:t>
          </a:r>
          <a:r>
            <a:rPr lang="en-US" dirty="0"/>
            <a:t>- </a:t>
          </a:r>
          <a:r>
            <a:rPr lang="el-GR" dirty="0"/>
            <a:t>Εικαστικές Δημιουργίες</a:t>
          </a:r>
          <a:r>
            <a:rPr lang="en-US" dirty="0"/>
            <a:t>-</a:t>
          </a:r>
          <a:r>
            <a:rPr lang="el-GR" dirty="0"/>
            <a:t> Βίντεο.</a:t>
          </a:r>
          <a:endParaRPr lang="en-US" dirty="0"/>
        </a:p>
      </dgm:t>
    </dgm:pt>
    <dgm:pt modelId="{87C5FED9-977F-478D-A280-E65E15D06524}" type="parTrans" cxnId="{61809D61-6F31-4C36-B1EC-A882D5A21938}">
      <dgm:prSet/>
      <dgm:spPr/>
      <dgm:t>
        <a:bodyPr/>
        <a:lstStyle/>
        <a:p>
          <a:endParaRPr lang="en-US"/>
        </a:p>
      </dgm:t>
    </dgm:pt>
    <dgm:pt modelId="{FB0D7B57-0A9F-48F1-9E86-B39821F6F132}" type="sibTrans" cxnId="{61809D61-6F31-4C36-B1EC-A882D5A21938}">
      <dgm:prSet/>
      <dgm:spPr/>
      <dgm:t>
        <a:bodyPr/>
        <a:lstStyle/>
        <a:p>
          <a:endParaRPr lang="en-US"/>
        </a:p>
      </dgm:t>
    </dgm:pt>
    <dgm:pt modelId="{37C2023E-4844-4DF2-A3DE-434384AA8945}">
      <dgm:prSet/>
      <dgm:spPr/>
      <dgm:t>
        <a:bodyPr/>
        <a:lstStyle/>
        <a:p>
          <a:r>
            <a:rPr lang="el-GR"/>
            <a:t>Άρθρα προς δημοσίευση σε σχολικές, τοπικές εφημερίδες.</a:t>
          </a:r>
          <a:endParaRPr lang="en-US"/>
        </a:p>
      </dgm:t>
    </dgm:pt>
    <dgm:pt modelId="{C6B43CE3-7291-46B0-9E1C-9E0675C69294}" type="parTrans" cxnId="{779D9F46-AB62-43BC-BF77-6D6B1DE35CD4}">
      <dgm:prSet/>
      <dgm:spPr/>
      <dgm:t>
        <a:bodyPr/>
        <a:lstStyle/>
        <a:p>
          <a:endParaRPr lang="en-US"/>
        </a:p>
      </dgm:t>
    </dgm:pt>
    <dgm:pt modelId="{6F73BAD8-6D5D-4F32-B237-2CB950DD8BFC}" type="sibTrans" cxnId="{779D9F46-AB62-43BC-BF77-6D6B1DE35CD4}">
      <dgm:prSet/>
      <dgm:spPr/>
      <dgm:t>
        <a:bodyPr/>
        <a:lstStyle/>
        <a:p>
          <a:endParaRPr lang="en-US"/>
        </a:p>
      </dgm:t>
    </dgm:pt>
    <dgm:pt modelId="{7AF8A901-85C5-814B-AC73-9F3A5C7A0DF5}" type="pres">
      <dgm:prSet presAssocID="{688826E4-18F0-4C1E-8C65-EE71F11C73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3712F3F-24E2-9544-A642-CCBE12C75CE2}" type="pres">
      <dgm:prSet presAssocID="{5F4E371C-66D9-4D25-8784-4CB0183D88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189F3B-3BAA-904C-8D1A-DA430C374579}" type="pres">
      <dgm:prSet presAssocID="{33B654F3-936E-471C-8A27-5B1B26588CEC}" presName="spacer" presStyleCnt="0"/>
      <dgm:spPr/>
    </dgm:pt>
    <dgm:pt modelId="{9760CBED-7979-094D-8EC5-9C084279123E}" type="pres">
      <dgm:prSet presAssocID="{A50D7CC9-629A-4DA4-B529-2BD5182EBE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D76F50-FAE8-EB42-8691-74117B06E81B}" type="pres">
      <dgm:prSet presAssocID="{2E4ACBD5-0830-4B1E-A748-41F25663EB0F}" presName="spacer" presStyleCnt="0"/>
      <dgm:spPr/>
    </dgm:pt>
    <dgm:pt modelId="{6C98423F-E3AB-5F48-BA56-FF64D7A3D0D4}" type="pres">
      <dgm:prSet presAssocID="{D73CC6B4-7F9B-4548-95E1-3934585D08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10A0FF-8FC4-5F4C-BC57-C2E29A359B01}" type="pres">
      <dgm:prSet presAssocID="{FB0D7B57-0A9F-48F1-9E86-B39821F6F132}" presName="spacer" presStyleCnt="0"/>
      <dgm:spPr/>
    </dgm:pt>
    <dgm:pt modelId="{14E49976-4990-CC46-A363-4CDF236150F9}" type="pres">
      <dgm:prSet presAssocID="{37C2023E-4844-4DF2-A3DE-434384AA89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2BE8980-9420-4D4E-882A-75D3918BADBE}" type="presOf" srcId="{5F4E371C-66D9-4D25-8784-4CB0183D8897}" destId="{13712F3F-24E2-9544-A642-CCBE12C75CE2}" srcOrd="0" destOrd="0" presId="urn:microsoft.com/office/officeart/2005/8/layout/vList2"/>
    <dgm:cxn modelId="{E05EE45C-0772-3340-B572-2B2F51CAC64F}" type="presOf" srcId="{D73CC6B4-7F9B-4548-95E1-3934585D0837}" destId="{6C98423F-E3AB-5F48-BA56-FF64D7A3D0D4}" srcOrd="0" destOrd="0" presId="urn:microsoft.com/office/officeart/2005/8/layout/vList2"/>
    <dgm:cxn modelId="{779D9F46-AB62-43BC-BF77-6D6B1DE35CD4}" srcId="{688826E4-18F0-4C1E-8C65-EE71F11C7360}" destId="{37C2023E-4844-4DF2-A3DE-434384AA8945}" srcOrd="3" destOrd="0" parTransId="{C6B43CE3-7291-46B0-9E1C-9E0675C69294}" sibTransId="{6F73BAD8-6D5D-4F32-B237-2CB950DD8BFC}"/>
    <dgm:cxn modelId="{3787729F-D04C-4770-8D41-66D141156263}" srcId="{688826E4-18F0-4C1E-8C65-EE71F11C7360}" destId="{A50D7CC9-629A-4DA4-B529-2BD5182EBE61}" srcOrd="1" destOrd="0" parTransId="{B4EF41BB-B08A-43BF-B6F6-760E913A814A}" sibTransId="{2E4ACBD5-0830-4B1E-A748-41F25663EB0F}"/>
    <dgm:cxn modelId="{10FBC5C4-3D80-5F44-A483-D2DB53CEADE0}" type="presOf" srcId="{37C2023E-4844-4DF2-A3DE-434384AA8945}" destId="{14E49976-4990-CC46-A363-4CDF236150F9}" srcOrd="0" destOrd="0" presId="urn:microsoft.com/office/officeart/2005/8/layout/vList2"/>
    <dgm:cxn modelId="{F62FDD40-7F8D-8340-8581-F8042A5BB81A}" type="presOf" srcId="{A50D7CC9-629A-4DA4-B529-2BD5182EBE61}" destId="{9760CBED-7979-094D-8EC5-9C084279123E}" srcOrd="0" destOrd="0" presId="urn:microsoft.com/office/officeart/2005/8/layout/vList2"/>
    <dgm:cxn modelId="{61809D61-6F31-4C36-B1EC-A882D5A21938}" srcId="{688826E4-18F0-4C1E-8C65-EE71F11C7360}" destId="{D73CC6B4-7F9B-4548-95E1-3934585D0837}" srcOrd="2" destOrd="0" parTransId="{87C5FED9-977F-478D-A280-E65E15D06524}" sibTransId="{FB0D7B57-0A9F-48F1-9E86-B39821F6F132}"/>
    <dgm:cxn modelId="{9BFADCCA-4798-4F9D-882E-7D6056EC7177}" srcId="{688826E4-18F0-4C1E-8C65-EE71F11C7360}" destId="{5F4E371C-66D9-4D25-8784-4CB0183D8897}" srcOrd="0" destOrd="0" parTransId="{8E948CDD-D938-49DA-B3FF-44C8867FA227}" sibTransId="{33B654F3-936E-471C-8A27-5B1B26588CEC}"/>
    <dgm:cxn modelId="{87687E61-8FFD-A64A-877D-087297072138}" type="presOf" srcId="{688826E4-18F0-4C1E-8C65-EE71F11C7360}" destId="{7AF8A901-85C5-814B-AC73-9F3A5C7A0DF5}" srcOrd="0" destOrd="0" presId="urn:microsoft.com/office/officeart/2005/8/layout/vList2"/>
    <dgm:cxn modelId="{F9731665-5152-1E47-8E12-CBE8C7142953}" type="presParOf" srcId="{7AF8A901-85C5-814B-AC73-9F3A5C7A0DF5}" destId="{13712F3F-24E2-9544-A642-CCBE12C75CE2}" srcOrd="0" destOrd="0" presId="urn:microsoft.com/office/officeart/2005/8/layout/vList2"/>
    <dgm:cxn modelId="{C9F1BB3A-8A7E-494B-A7E9-3616750977D9}" type="presParOf" srcId="{7AF8A901-85C5-814B-AC73-9F3A5C7A0DF5}" destId="{78189F3B-3BAA-904C-8D1A-DA430C374579}" srcOrd="1" destOrd="0" presId="urn:microsoft.com/office/officeart/2005/8/layout/vList2"/>
    <dgm:cxn modelId="{B6F2D432-A625-0D4D-97F0-0D3B11B6A621}" type="presParOf" srcId="{7AF8A901-85C5-814B-AC73-9F3A5C7A0DF5}" destId="{9760CBED-7979-094D-8EC5-9C084279123E}" srcOrd="2" destOrd="0" presId="urn:microsoft.com/office/officeart/2005/8/layout/vList2"/>
    <dgm:cxn modelId="{53E47D98-E3DE-064E-B545-BB917440E873}" type="presParOf" srcId="{7AF8A901-85C5-814B-AC73-9F3A5C7A0DF5}" destId="{3DD76F50-FAE8-EB42-8691-74117B06E81B}" srcOrd="3" destOrd="0" presId="urn:microsoft.com/office/officeart/2005/8/layout/vList2"/>
    <dgm:cxn modelId="{819F0305-E7E6-3E41-A5E7-156FC59B4064}" type="presParOf" srcId="{7AF8A901-85C5-814B-AC73-9F3A5C7A0DF5}" destId="{6C98423F-E3AB-5F48-BA56-FF64D7A3D0D4}" srcOrd="4" destOrd="0" presId="urn:microsoft.com/office/officeart/2005/8/layout/vList2"/>
    <dgm:cxn modelId="{68C04CD7-9FF2-3045-938D-11D01400BB47}" type="presParOf" srcId="{7AF8A901-85C5-814B-AC73-9F3A5C7A0DF5}" destId="{9A10A0FF-8FC4-5F4C-BC57-C2E29A359B01}" srcOrd="5" destOrd="0" presId="urn:microsoft.com/office/officeart/2005/8/layout/vList2"/>
    <dgm:cxn modelId="{E5D2C49C-DC8A-864E-B59D-F253991377A2}" type="presParOf" srcId="{7AF8A901-85C5-814B-AC73-9F3A5C7A0DF5}" destId="{14E49976-4990-CC46-A363-4CDF236150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4AFF-0CA4-514F-80D9-EB02B8BCAA98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2862-EE46-0B4F-99D8-54685C254E8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8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095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976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54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40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563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D2862-EE46-0B4F-99D8-54685C254E84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11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89868-4A92-4942-81EB-C4DA6D133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DC68F2-60F8-7240-8630-355FE218F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F47224-5494-7D45-9231-2CF521F5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DE3EC-A980-4242-8FBF-AD576662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7A733D-830D-6142-8C29-96769069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449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21132-3AAE-3641-AEC4-C962365C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2AEC28-D905-C84A-A747-BAA4DF5D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3E4FB-0E1B-7949-95F4-F0A6B546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AF915D-1D18-A244-A9BE-DDC2AEE5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DC4FC-56F5-2A4A-92DF-F62109D0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93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449E90-7D02-AA47-81BF-139F24D23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9965BB-A3E5-6545-A498-CF098113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2D9A9F-894A-7A47-8A0A-965589FF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D2BC2-B17E-814F-BDD8-4137551C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A4E71-5270-9B40-A47A-8434092D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54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1D2E8-4490-0D46-B236-B8B223CF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B6D28-82C6-CB4B-90A8-877CEFBE7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001E51-4479-CE42-B40F-4FF50439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B014E-5F2C-084F-83C2-89EE53B1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ADD0F-999E-3543-A05A-F999677E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578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A0372-42DE-1D45-AA11-F2B928F2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6F380-8970-BF4A-BACE-A6C88378E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7BE509-6D8F-AF4E-954E-778E252E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1C47AB-36FC-7843-84A4-5CCE8A19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C49D6-55C9-4A4A-B107-9838C1A0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34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4778A-B006-924C-B09A-9DDC23C9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047A7-4C3A-0E48-84C5-50A89851E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0870C2-E4A7-1449-8F55-1DD8AB3E5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B0EEF7-DD56-A849-8715-84072B0D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3298F-529E-AA41-9078-334452A1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8D69C7-E49B-5543-B200-0199BD77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803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0D53B-4323-9D4F-8CD7-D03AD2DE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B4DB-C97D-7945-8C7E-D90B914C6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52741B-81E5-7941-AA2D-DFE3E1518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3EA8AD-B238-9647-A4CF-2B6A428ED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7BE0E1-1DC6-2644-96EF-9A06DC6FD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059941-AD2A-E043-87A2-39DC5BF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4AFB24-D392-294C-BD8C-23799C99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0C22EC-AD23-5649-AA89-B4519BA8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084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1514F-36C2-D245-BE79-E30022B2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E5B14F-894D-2B4E-B9EF-D0A71F9A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A0A87A-8542-BA48-AB01-63D8B299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86F66A-28B2-3440-BD7B-13A2B536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129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E15F76-E62D-334A-B7ED-B33A2CA3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8B3DDC-5DED-2948-88CB-820B655F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14D4A7-DCCA-D441-87E1-9765BB9F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3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85CAE-9A48-2E48-9B99-8B69AAC8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3F6FAC-3986-7D42-8201-C43D5111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A9BE30-3E39-E447-8158-69811F216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4008AE-4CCE-1049-A0AF-28451A4D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92633D-9BF8-524C-81FA-980F378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4C43A6-0C7F-9347-AE2D-1C7BA8B1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72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1B03B-8A2E-CF48-BC84-7EF0ECF6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4DD37C-6488-7A4C-AB47-F270FD860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FBB897-EF87-0949-A47B-63D7BDF58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431EED-5ABF-BF42-8A9E-BA6B0517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E04BD-7FEB-6649-84E4-0A06FB3A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EB38B-CC5F-E24D-AEFE-C05E867F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028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CF93A7-2583-C347-A042-0C1A1EF8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BBAAF6-F60C-1147-8AE1-680B7FE8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C76B6F-F06B-1949-A464-E74F77F23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EF69-1A90-A541-9F35-805C8FA9A25B}" type="datetimeFigureOut">
              <a:rPr lang="x-none" smtClean="0"/>
              <a:t>3/3/2021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BA606-43C0-374A-9131-D3C2DDD64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471998-AE03-F146-A0DD-3144129A6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9780-6ACE-FE40-88FA-C8E479535BE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87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hyperlink" Target="http://blogs.sch.g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bworks.com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modo.com/" TargetMode="External"/><Relationship Id="rId5" Type="http://schemas.openxmlformats.org/officeDocument/2006/relationships/image" Target="../media/image19.emf"/><Relationship Id="rId4" Type="http://schemas.openxmlformats.org/officeDocument/2006/relationships/hyperlink" Target="http://prezi.com/" TargetMode="External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://schoolpress.sch.gr/" TargetMode="External"/><Relationship Id="rId7" Type="http://schemas.openxmlformats.org/officeDocument/2006/relationships/hyperlink" Target="https://linoit.com/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hyperlink" Target="http://padlet.com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2.emf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png"/><Relationship Id="rId7" Type="http://schemas.openxmlformats.org/officeDocument/2006/relationships/hyperlink" Target="https://vimeo.com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hyperlink" Target="http://photobucket.com/" TargetMode="External"/><Relationship Id="rId5" Type="http://schemas.openxmlformats.org/officeDocument/2006/relationships/image" Target="../media/image30.emf"/><Relationship Id="rId10" Type="http://schemas.openxmlformats.org/officeDocument/2006/relationships/image" Target="../media/image33.png"/><Relationship Id="rId4" Type="http://schemas.openxmlformats.org/officeDocument/2006/relationships/hyperlink" Target="http://www.windows-movie-maker.org/" TargetMode="External"/><Relationship Id="rId9" Type="http://schemas.openxmlformats.org/officeDocument/2006/relationships/hyperlink" Target="http://www.flickr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imp.org/" TargetMode="External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hyperlink" Target="http://pixlr.com/express/" TargetMode="External"/><Relationship Id="rId10" Type="http://schemas.openxmlformats.org/officeDocument/2006/relationships/image" Target="../media/image39.emf"/><Relationship Id="rId4" Type="http://schemas.openxmlformats.org/officeDocument/2006/relationships/image" Target="../media/image35.emf"/><Relationship Id="rId9" Type="http://schemas.openxmlformats.org/officeDocument/2006/relationships/hyperlink" Target="http://audacity.sourceforge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padlet.com/iodinou/dmlyhp2u744q2dbg?fbclid=IwAR2A57cY7cmuSHsabOFyvLKB4SbL3uSjhVT6vLSK0oUsFC1S3t4eU52-Gv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feioperivallontikis-c-dir-ath.com/archives/2020/04/24/38229226.html?fbclid=IwAR3AfTjIRXcvMgzrg-O_sRltgsG8G8ankSrlKNav442aB3S7j_CzJahQX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.g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xmlns="" id="{8C790BE2-4E4F-4AAF-81A2-4A6F4885E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4F27013-D53F-6D46-8EC7-F66FCA6E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36" y="1028700"/>
            <a:ext cx="9947305" cy="16298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Ενημερωτική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συνάντηση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με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τους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εκ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πα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ιδευτικούς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32B3ACB3-D689-442E-8A40-8680B0FEB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Image result for Βουλή των εφήβων">
            <a:extLst>
              <a:ext uri="{FF2B5EF4-FFF2-40B4-BE49-F238E27FC236}">
                <a16:creationId xmlns:a16="http://schemas.microsoft.com/office/drawing/2014/main" xmlns="" id="{D4A55D32-F661-1B49-8075-06F4B453E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r="2109"/>
          <a:stretch/>
        </p:blipFill>
        <p:spPr bwMode="auto"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8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>
            <a:extLst>
              <a:ext uri="{FF2B5EF4-FFF2-40B4-BE49-F238E27FC236}">
                <a16:creationId xmlns:a16="http://schemas.microsoft.com/office/drawing/2014/main" xmlns="" id="{973D2D48-D209-C14A-8AA7-B818AF04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42" y="1808189"/>
            <a:ext cx="1226427" cy="8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Description: getdropbox.png">
            <a:hlinkClick r:id="" action="ppaction://noaction"/>
            <a:extLst>
              <a:ext uri="{FF2B5EF4-FFF2-40B4-BE49-F238E27FC236}">
                <a16:creationId xmlns:a16="http://schemas.microsoft.com/office/drawing/2014/main" xmlns="" id="{E53D6D50-6415-8B46-87B2-B1A5D37B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28" y="904779"/>
            <a:ext cx="1709377" cy="5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3" name="Picture 49">
            <a:hlinkClick r:id="" action="ppaction://noaction"/>
            <a:extLst>
              <a:ext uri="{FF2B5EF4-FFF2-40B4-BE49-F238E27FC236}">
                <a16:creationId xmlns:a16="http://schemas.microsoft.com/office/drawing/2014/main" xmlns="" id="{FD0BAB1A-F5F9-8647-9915-96BA361A7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02" y="5355241"/>
            <a:ext cx="1670384" cy="4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3" name="Picture 48">
            <a:hlinkClick r:id="" action="ppaction://noaction"/>
            <a:extLst>
              <a:ext uri="{FF2B5EF4-FFF2-40B4-BE49-F238E27FC236}">
                <a16:creationId xmlns:a16="http://schemas.microsoft.com/office/drawing/2014/main" xmlns="" id="{EB667429-790C-C444-9B1D-327BD52F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21" y="4610503"/>
            <a:ext cx="2461667" cy="4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5">
            <a:extLst>
              <a:ext uri="{FF2B5EF4-FFF2-40B4-BE49-F238E27FC236}">
                <a16:creationId xmlns:a16="http://schemas.microsoft.com/office/drawing/2014/main" xmlns="" id="{AABC189F-39CB-5148-A58B-07A57E81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96" y="5550128"/>
            <a:ext cx="1913865" cy="5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 descr="Description: tagul.png">
            <a:hlinkClick r:id="" action="ppaction://noaction"/>
            <a:extLst>
              <a:ext uri="{FF2B5EF4-FFF2-40B4-BE49-F238E27FC236}">
                <a16:creationId xmlns:a16="http://schemas.microsoft.com/office/drawing/2014/main" xmlns="" id="{5299492C-C301-2841-B079-0BC2DADD0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97" y="4806462"/>
            <a:ext cx="1564488" cy="5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576081-2155-1740-AD7D-55942BED8286}"/>
              </a:ext>
            </a:extLst>
          </p:cNvPr>
          <p:cNvSpPr/>
          <p:nvPr/>
        </p:nvSpPr>
        <p:spPr>
          <a:xfrm rot="16200000">
            <a:off x="-704162" y="1514533"/>
            <a:ext cx="2434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Αποθετήρια</a:t>
            </a: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αρχείων</a:t>
            </a:r>
            <a:endParaRPr lang="el-GR" altLang="x-none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στο</a:t>
            </a: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διαδίκτυο</a:t>
            </a: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3B522B0-3598-244C-89D3-F58F19602D8A}"/>
              </a:ext>
            </a:extLst>
          </p:cNvPr>
          <p:cNvSpPr/>
          <p:nvPr/>
        </p:nvSpPr>
        <p:spPr>
          <a:xfrm rot="16200000">
            <a:off x="-1399699" y="4907708"/>
            <a:ext cx="3500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 err="1">
                <a:solidFill>
                  <a:srgbClr val="C00000"/>
                </a:solidFill>
              </a:rPr>
              <a:t>Ιστολόγια</a:t>
            </a:r>
            <a:r>
              <a:rPr lang="el-GR" b="1" dirty="0">
                <a:solidFill>
                  <a:srgbClr val="C00000"/>
                </a:solidFill>
              </a:rPr>
              <a:t> (</a:t>
            </a:r>
            <a:r>
              <a:rPr lang="el-GR" sz="2000" b="1" dirty="0">
                <a:solidFill>
                  <a:srgbClr val="C00000"/>
                </a:solidFill>
              </a:rPr>
              <a:t>δημιουργία</a:t>
            </a:r>
            <a:r>
              <a:rPr lang="el-GR" b="1" dirty="0">
                <a:solidFill>
                  <a:srgbClr val="C00000"/>
                </a:solidFill>
              </a:rPr>
              <a:t>)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7EB36CA-2DD8-6941-89D3-6A1F5D53BAD1}"/>
              </a:ext>
            </a:extLst>
          </p:cNvPr>
          <p:cNvSpPr/>
          <p:nvPr/>
        </p:nvSpPr>
        <p:spPr>
          <a:xfrm rot="16200000">
            <a:off x="4984245" y="1707192"/>
            <a:ext cx="2751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Εφα</a:t>
            </a:r>
            <a:r>
              <a:rPr lang="en-US" altLang="x-none" sz="2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ρμογές</a:t>
            </a:r>
            <a:r>
              <a:rPr lang="en-US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γρα</a:t>
            </a:r>
            <a:r>
              <a:rPr lang="en-US" altLang="x-none" sz="2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φείου</a:t>
            </a:r>
            <a:endParaRPr lang="en-US" alt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3D4DFD-21E7-7F45-8DA7-834ABAC6A347}"/>
              </a:ext>
            </a:extLst>
          </p:cNvPr>
          <p:cNvSpPr/>
          <p:nvPr/>
        </p:nvSpPr>
        <p:spPr>
          <a:xfrm rot="16200000">
            <a:off x="4614822" y="4870325"/>
            <a:ext cx="357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Συννεφόλεξα</a:t>
            </a:r>
            <a:endParaRPr lang="x-none" dirty="0"/>
          </a:p>
        </p:txBody>
      </p:sp>
      <p:pic>
        <p:nvPicPr>
          <p:cNvPr id="85" name="Picture 84">
            <a:hlinkClick r:id="rId9"/>
            <a:extLst>
              <a:ext uri="{FF2B5EF4-FFF2-40B4-BE49-F238E27FC236}">
                <a16:creationId xmlns:a16="http://schemas.microsoft.com/office/drawing/2014/main" xmlns="" id="{6D97FF2D-C077-2D4F-9A34-D3E77231B37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26" y="3860662"/>
            <a:ext cx="1124814" cy="5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16A0F402-6F79-2D46-9977-F73DF5B71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5613" y="3732432"/>
            <a:ext cx="2521373" cy="831968"/>
          </a:xfrm>
          <a:prstGeom prst="rect">
            <a:avLst/>
          </a:prstGeom>
        </p:spPr>
      </p:pic>
      <p:pic>
        <p:nvPicPr>
          <p:cNvPr id="1026" name="Picture 2" descr="Image result for google drive">
            <a:extLst>
              <a:ext uri="{FF2B5EF4-FFF2-40B4-BE49-F238E27FC236}">
                <a16:creationId xmlns:a16="http://schemas.microsoft.com/office/drawing/2014/main" xmlns="" id="{4633941A-D5F0-1848-AE65-B18496CB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91" y="1173742"/>
            <a:ext cx="2212927" cy="12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576081-2155-1740-AD7D-55942BED8286}"/>
              </a:ext>
            </a:extLst>
          </p:cNvPr>
          <p:cNvSpPr/>
          <p:nvPr/>
        </p:nvSpPr>
        <p:spPr>
          <a:xfrm rot="16200000">
            <a:off x="-997908" y="1668420"/>
            <a:ext cx="2636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x-none" sz="2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Διαδραστικός</a:t>
            </a: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Πίνακας</a:t>
            </a: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3B522B0-3598-244C-89D3-F58F19602D8A}"/>
              </a:ext>
            </a:extLst>
          </p:cNvPr>
          <p:cNvSpPr/>
          <p:nvPr/>
        </p:nvSpPr>
        <p:spPr>
          <a:xfrm rot="16200000">
            <a:off x="-1378894" y="4790262"/>
            <a:ext cx="3415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Παρουσιάσεις</a:t>
            </a:r>
            <a:r>
              <a:rPr lang="el-GR" b="1" dirty="0">
                <a:solidFill>
                  <a:srgbClr val="C00000"/>
                </a:solidFill>
              </a:rPr>
              <a:t> (</a:t>
            </a:r>
            <a:r>
              <a:rPr lang="el-GR" sz="2000" b="1" dirty="0">
                <a:solidFill>
                  <a:srgbClr val="C00000"/>
                </a:solidFill>
              </a:rPr>
              <a:t>δημιουργία</a:t>
            </a:r>
            <a:r>
              <a:rPr lang="el-GR" b="1" dirty="0">
                <a:solidFill>
                  <a:srgbClr val="C00000"/>
                </a:solidFill>
              </a:rPr>
              <a:t>)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7EB36CA-2DD8-6941-89D3-6A1F5D53BAD1}"/>
              </a:ext>
            </a:extLst>
          </p:cNvPr>
          <p:cNvSpPr/>
          <p:nvPr/>
        </p:nvSpPr>
        <p:spPr>
          <a:xfrm rot="16200000">
            <a:off x="4815682" y="1324375"/>
            <a:ext cx="3325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000" b="1" dirty="0">
                <a:solidFill>
                  <a:srgbClr val="C00000"/>
                </a:solidFill>
              </a:rPr>
              <a:t>Κοινωνικά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Δίκτυα</a:t>
            </a:r>
            <a:endParaRPr lang="x-none" dirty="0">
              <a:solidFill>
                <a:srgbClr val="C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3D4DFD-21E7-7F45-8DA7-834ABAC6A347}"/>
              </a:ext>
            </a:extLst>
          </p:cNvPr>
          <p:cNvSpPr/>
          <p:nvPr/>
        </p:nvSpPr>
        <p:spPr>
          <a:xfrm rot="16200000">
            <a:off x="4596517" y="4790260"/>
            <a:ext cx="3415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Wiki</a:t>
            </a:r>
            <a:endParaRPr lang="x-none" dirty="0">
              <a:solidFill>
                <a:srgbClr val="C00000"/>
              </a:solidFill>
            </a:endParaRP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xmlns="" id="{9F6FEC09-A8CF-A94B-854D-C665B3F1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01" y="1280657"/>
            <a:ext cx="798607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1EDFE1-725C-2B46-B899-5BE8BFB6D409}"/>
              </a:ext>
            </a:extLst>
          </p:cNvPr>
          <p:cNvSpPr txBox="1"/>
          <p:nvPr/>
        </p:nvSpPr>
        <p:spPr>
          <a:xfrm>
            <a:off x="2204648" y="2121610"/>
            <a:ext cx="127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Openboard</a:t>
            </a:r>
            <a:endParaRPr lang="x-none" b="1" dirty="0"/>
          </a:p>
        </p:txBody>
      </p:sp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xmlns="" id="{1E1DA7A6-2CB6-3047-AC43-D4316FA604A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01" y="4200259"/>
            <a:ext cx="1417299" cy="92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hlinkClick r:id="rId6"/>
            <a:extLst>
              <a:ext uri="{FF2B5EF4-FFF2-40B4-BE49-F238E27FC236}">
                <a16:creationId xmlns:a16="http://schemas.microsoft.com/office/drawing/2014/main" xmlns="" id="{964B4C98-401E-5840-99A1-A06FAE028C3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9" y="1280658"/>
            <a:ext cx="754968" cy="928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586AA3-D13F-9B46-874F-23464C01E550}"/>
              </a:ext>
            </a:extLst>
          </p:cNvPr>
          <p:cNvSpPr/>
          <p:nvPr/>
        </p:nvSpPr>
        <p:spPr>
          <a:xfrm>
            <a:off x="8533188" y="2246804"/>
            <a:ext cx="1027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Edmodo</a:t>
            </a:r>
            <a:r>
              <a:rPr lang="x-none" dirty="0"/>
              <a:t> </a:t>
            </a:r>
          </a:p>
        </p:txBody>
      </p:sp>
      <p:pic>
        <p:nvPicPr>
          <p:cNvPr id="26" name="Picture 25">
            <a:hlinkClick r:id="rId8"/>
            <a:extLst>
              <a:ext uri="{FF2B5EF4-FFF2-40B4-BE49-F238E27FC236}">
                <a16:creationId xmlns:a16="http://schemas.microsoft.com/office/drawing/2014/main" xmlns="" id="{BD152C0F-BEAD-2240-88AB-752294983CB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88" y="4439806"/>
            <a:ext cx="1483647" cy="645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11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576081-2155-1740-AD7D-55942BED8286}"/>
              </a:ext>
            </a:extLst>
          </p:cNvPr>
          <p:cNvSpPr/>
          <p:nvPr/>
        </p:nvSpPr>
        <p:spPr>
          <a:xfrm rot="16200000">
            <a:off x="-825280" y="1424020"/>
            <a:ext cx="27325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Περιοδικά</a:t>
            </a:r>
            <a:r>
              <a:rPr lang="el-GR" b="1" dirty="0">
                <a:solidFill>
                  <a:srgbClr val="C00000"/>
                </a:solidFill>
              </a:rPr>
              <a:t> (</a:t>
            </a:r>
            <a:r>
              <a:rPr lang="el-GR" sz="2000" b="1" dirty="0">
                <a:solidFill>
                  <a:srgbClr val="C00000"/>
                </a:solidFill>
              </a:rPr>
              <a:t>ηλεκτρονικά</a:t>
            </a:r>
            <a:r>
              <a:rPr lang="el-GR" b="1" dirty="0">
                <a:solidFill>
                  <a:srgbClr val="C00000"/>
                </a:solidFill>
              </a:rPr>
              <a:t>)</a:t>
            </a:r>
            <a:endParaRPr lang="x-none" dirty="0">
              <a:solidFill>
                <a:srgbClr val="C0000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x-none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3B522B0-3598-244C-89D3-F58F19602D8A}"/>
              </a:ext>
            </a:extLst>
          </p:cNvPr>
          <p:cNvSpPr/>
          <p:nvPr/>
        </p:nvSpPr>
        <p:spPr>
          <a:xfrm rot="16200000">
            <a:off x="-1458959" y="4870325"/>
            <a:ext cx="3575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Π</a:t>
            </a:r>
            <a:r>
              <a:rPr lang="en-US" b="1" dirty="0" err="1">
                <a:solidFill>
                  <a:srgbClr val="C00000"/>
                </a:solidFill>
              </a:rPr>
              <a:t>ί</a:t>
            </a:r>
            <a:r>
              <a:rPr lang="el-GR" b="1" dirty="0" err="1">
                <a:solidFill>
                  <a:srgbClr val="C00000"/>
                </a:solidFill>
              </a:rPr>
              <a:t>νακες</a:t>
            </a:r>
            <a:r>
              <a:rPr lang="el-GR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</a:rPr>
              <a:t>ανακοινώσεων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3D4DFD-21E7-7F45-8DA7-834ABAC6A347}"/>
              </a:ext>
            </a:extLst>
          </p:cNvPr>
          <p:cNvSpPr/>
          <p:nvPr/>
        </p:nvSpPr>
        <p:spPr>
          <a:xfrm rot="16200000">
            <a:off x="4605090" y="4814238"/>
            <a:ext cx="346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Εννοιολογικοί</a:t>
            </a:r>
            <a:r>
              <a:rPr lang="el-GR" b="1" dirty="0"/>
              <a:t> </a:t>
            </a:r>
            <a:r>
              <a:rPr lang="el-GR" sz="2000" b="1" dirty="0">
                <a:solidFill>
                  <a:srgbClr val="C00000"/>
                </a:solidFill>
              </a:rPr>
              <a:t>χάρτες</a:t>
            </a:r>
            <a:r>
              <a:rPr lang="el-GR" b="1" dirty="0"/>
              <a:t> </a:t>
            </a:r>
            <a:endParaRPr lang="x-none" dirty="0"/>
          </a:p>
        </p:txBody>
      </p:sp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xmlns="" id="{01B59FC7-E562-664B-B64F-AC2BEBEEEB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25" y="1248579"/>
            <a:ext cx="1976553" cy="10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hlinkClick r:id="rId5"/>
            <a:extLst>
              <a:ext uri="{FF2B5EF4-FFF2-40B4-BE49-F238E27FC236}">
                <a16:creationId xmlns:a16="http://schemas.microsoft.com/office/drawing/2014/main" xmlns="" id="{A2A60F60-29ED-D14F-99DB-00667AFA3F5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3" y="3973556"/>
            <a:ext cx="1274645" cy="75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hlinkClick r:id="rId7"/>
            <a:extLst>
              <a:ext uri="{FF2B5EF4-FFF2-40B4-BE49-F238E27FC236}">
                <a16:creationId xmlns:a16="http://schemas.microsoft.com/office/drawing/2014/main" xmlns="" id="{8733EC9F-3FA0-3949-9306-CF082D7B270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93" y="4945689"/>
            <a:ext cx="1274649" cy="9721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B8668D-42EC-A845-B760-6B73AF0E3355}"/>
              </a:ext>
            </a:extLst>
          </p:cNvPr>
          <p:cNvSpPr/>
          <p:nvPr/>
        </p:nvSpPr>
        <p:spPr>
          <a:xfrm rot="16200000">
            <a:off x="4962533" y="1251000"/>
            <a:ext cx="3185348" cy="9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Ερωτηματολόγια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Έρευνα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Ψηφοφορίες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497C913-441D-234F-8A08-8F17B367984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57" y="2246431"/>
            <a:ext cx="1156806" cy="70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mage result for google forms">
            <a:extLst>
              <a:ext uri="{FF2B5EF4-FFF2-40B4-BE49-F238E27FC236}">
                <a16:creationId xmlns:a16="http://schemas.microsoft.com/office/drawing/2014/main" xmlns="" id="{D1E19917-0763-1C4E-9576-3C46B011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07" y="233692"/>
            <a:ext cx="2020479" cy="19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CD7828B8-513B-234D-9ED6-E65605A8E0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0262" y="5075599"/>
            <a:ext cx="3047949" cy="98917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D177A4D2-892C-2642-9E64-9C3AC0DC4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5207" y="3757117"/>
            <a:ext cx="2647282" cy="11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576081-2155-1740-AD7D-55942BED8286}"/>
              </a:ext>
            </a:extLst>
          </p:cNvPr>
          <p:cNvSpPr/>
          <p:nvPr/>
        </p:nvSpPr>
        <p:spPr>
          <a:xfrm rot="16200000">
            <a:off x="-921532" y="1716407"/>
            <a:ext cx="273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x-none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x-none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Αφίσες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3D4DFD-21E7-7F45-8DA7-834ABAC6A347}"/>
              </a:ext>
            </a:extLst>
          </p:cNvPr>
          <p:cNvSpPr/>
          <p:nvPr/>
        </p:nvSpPr>
        <p:spPr>
          <a:xfrm rot="16200000">
            <a:off x="4807869" y="4724029"/>
            <a:ext cx="3560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Εικόνα (αποθετήρια στο διαδίκτυο)</a:t>
            </a:r>
            <a:endParaRPr lang="x-none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0DFA0B1A-7578-444A-B3AF-93FDC417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16" y="796001"/>
            <a:ext cx="2247961" cy="1877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2BB1F3-D7FF-C54B-954D-78136F23A804}"/>
              </a:ext>
            </a:extLst>
          </p:cNvPr>
          <p:cNvSpPr/>
          <p:nvPr/>
        </p:nvSpPr>
        <p:spPr>
          <a:xfrm rot="16200000">
            <a:off x="-782395" y="4892650"/>
            <a:ext cx="2326791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Βίντεο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xmlns="" id="{4ED62990-38B2-2449-BBE6-7C5CCDD8CA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41" y="3974086"/>
            <a:ext cx="1591797" cy="10918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4A47A4-5ABD-A44D-A9E4-0EFB2309C10C}"/>
              </a:ext>
            </a:extLst>
          </p:cNvPr>
          <p:cNvSpPr/>
          <p:nvPr/>
        </p:nvSpPr>
        <p:spPr>
          <a:xfrm>
            <a:off x="2168535" y="5263301"/>
            <a:ext cx="1979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Movie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x-none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143E5A4-FE76-B94C-9939-3F2E52C5026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68" y="757581"/>
            <a:ext cx="1470516" cy="11992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386B98-54CB-AB4B-8F01-5C931BC97960}"/>
              </a:ext>
            </a:extLst>
          </p:cNvPr>
          <p:cNvSpPr/>
          <p:nvPr/>
        </p:nvSpPr>
        <p:spPr>
          <a:xfrm rot="16200000">
            <a:off x="5174438" y="989332"/>
            <a:ext cx="3355608" cy="126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Βίντεο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παρακολούθηση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ανάρτηση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hlinkClick r:id="rId7"/>
            <a:extLst>
              <a:ext uri="{FF2B5EF4-FFF2-40B4-BE49-F238E27FC236}">
                <a16:creationId xmlns:a16="http://schemas.microsoft.com/office/drawing/2014/main" xmlns="" id="{DBA51E9B-A709-414B-8212-827E2FD1A7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906" y="2287266"/>
            <a:ext cx="1807719" cy="4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hlinkClick r:id="rId9"/>
            <a:extLst>
              <a:ext uri="{FF2B5EF4-FFF2-40B4-BE49-F238E27FC236}">
                <a16:creationId xmlns:a16="http://schemas.microsoft.com/office/drawing/2014/main" xmlns="" id="{6806AE2A-53A7-7E49-8B8A-3A741AA6671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65" y="3806002"/>
            <a:ext cx="1621999" cy="79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hlinkClick r:id="rId11"/>
            <a:extLst>
              <a:ext uri="{FF2B5EF4-FFF2-40B4-BE49-F238E27FC236}">
                <a16:creationId xmlns:a16="http://schemas.microsoft.com/office/drawing/2014/main" xmlns="" id="{F71F9E12-996B-B643-A80C-571C2F6D154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68" y="5166281"/>
            <a:ext cx="1879597" cy="793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6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576081-2155-1740-AD7D-55942BED8286}"/>
              </a:ext>
            </a:extLst>
          </p:cNvPr>
          <p:cNvSpPr/>
          <p:nvPr/>
        </p:nvSpPr>
        <p:spPr>
          <a:xfrm rot="16200000">
            <a:off x="-921532" y="1716407"/>
            <a:ext cx="273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Εικόνα</a:t>
            </a:r>
            <a:r>
              <a:rPr lang="el-GR" b="1" dirty="0">
                <a:solidFill>
                  <a:srgbClr val="C00000"/>
                </a:solidFill>
              </a:rPr>
              <a:t> (</a:t>
            </a:r>
            <a:r>
              <a:rPr lang="el-GR" sz="2000" b="1" dirty="0">
                <a:solidFill>
                  <a:srgbClr val="C00000"/>
                </a:solidFill>
              </a:rPr>
              <a:t>επεξεργασία</a:t>
            </a:r>
            <a:r>
              <a:rPr lang="el-GR" b="1" dirty="0">
                <a:solidFill>
                  <a:srgbClr val="C00000"/>
                </a:solidFill>
              </a:rPr>
              <a:t>)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73D4DFD-21E7-7F45-8DA7-834ABAC6A347}"/>
              </a:ext>
            </a:extLst>
          </p:cNvPr>
          <p:cNvSpPr/>
          <p:nvPr/>
        </p:nvSpPr>
        <p:spPr>
          <a:xfrm rot="16200000">
            <a:off x="4904121" y="4570142"/>
            <a:ext cx="3560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Ήχος</a:t>
            </a:r>
          </a:p>
          <a:p>
            <a:pPr algn="ctr"/>
            <a:r>
              <a:rPr lang="el-GR" sz="2000" b="1" dirty="0">
                <a:solidFill>
                  <a:srgbClr val="C00000"/>
                </a:solidFill>
              </a:rPr>
              <a:t> (ηχογράφηση - επεξεργασία)</a:t>
            </a:r>
            <a:endParaRPr lang="x-none" sz="2000" dirty="0">
              <a:solidFill>
                <a:srgbClr val="C00000"/>
              </a:solidFill>
            </a:endParaRPr>
          </a:p>
          <a:p>
            <a:pPr algn="ctr"/>
            <a:endParaRPr lang="x-none" sz="20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2BB1F3-D7FF-C54B-954D-78136F23A804}"/>
              </a:ext>
            </a:extLst>
          </p:cNvPr>
          <p:cNvSpPr/>
          <p:nvPr/>
        </p:nvSpPr>
        <p:spPr>
          <a:xfrm rot="16200000">
            <a:off x="-325126" y="4905345"/>
            <a:ext cx="1412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Ζωγραφική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386B98-54CB-AB4B-8F01-5C931BC97960}"/>
              </a:ext>
            </a:extLst>
          </p:cNvPr>
          <p:cNvSpPr/>
          <p:nvPr/>
        </p:nvSpPr>
        <p:spPr>
          <a:xfrm rot="16200000">
            <a:off x="4705965" y="1436222"/>
            <a:ext cx="3297951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Κολ</a:t>
            </a:r>
            <a:r>
              <a:rPr lang="en-US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xmlns="" id="{A4AAB925-0619-8B48-A664-7A1340908B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1" y="910766"/>
            <a:ext cx="1586227" cy="81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hlinkClick r:id="rId5"/>
            <a:extLst>
              <a:ext uri="{FF2B5EF4-FFF2-40B4-BE49-F238E27FC236}">
                <a16:creationId xmlns:a16="http://schemas.microsoft.com/office/drawing/2014/main" xmlns="" id="{F448B3CC-A0B9-0840-929E-ED4F9F8A296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112" y="2062508"/>
            <a:ext cx="1572826" cy="906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3F8233-5FC6-964B-B659-F145769A17A3}"/>
              </a:ext>
            </a:extLst>
          </p:cNvPr>
          <p:cNvSpPr/>
          <p:nvPr/>
        </p:nvSpPr>
        <p:spPr>
          <a:xfrm>
            <a:off x="2456024" y="2882805"/>
            <a:ext cx="147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Pixlr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Express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F7077AB-BBD5-3942-80BF-09988EB27E0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04" y="4130580"/>
            <a:ext cx="1013580" cy="741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F3B4236-653A-614A-8D1D-8835E1AE4400}"/>
              </a:ext>
            </a:extLst>
          </p:cNvPr>
          <p:cNvSpPr/>
          <p:nvPr/>
        </p:nvSpPr>
        <p:spPr>
          <a:xfrm>
            <a:off x="2606404" y="5073134"/>
            <a:ext cx="165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x-none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200FA9E-D5C7-154C-81C5-B0A9F38071D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12" y="1167912"/>
            <a:ext cx="753374" cy="620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3C8782-3A82-824F-B862-67B8C4F60E25}"/>
              </a:ext>
            </a:extLst>
          </p:cNvPr>
          <p:cNvSpPr/>
          <p:nvPr/>
        </p:nvSpPr>
        <p:spPr>
          <a:xfrm>
            <a:off x="8101400" y="1896800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Photocollage</a:t>
            </a:r>
            <a:r>
              <a:rPr lang="x-none" dirty="0"/>
              <a:t> </a:t>
            </a:r>
          </a:p>
        </p:txBody>
      </p:sp>
      <p:pic>
        <p:nvPicPr>
          <p:cNvPr id="27" name="Picture 26">
            <a:hlinkClick r:id="rId9"/>
            <a:extLst>
              <a:ext uri="{FF2B5EF4-FFF2-40B4-BE49-F238E27FC236}">
                <a16:creationId xmlns:a16="http://schemas.microsoft.com/office/drawing/2014/main" xmlns="" id="{DA8665A5-08C7-B949-8714-5F486951151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12" y="4488712"/>
            <a:ext cx="1703623" cy="767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7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F5C8CCBB-F258-454D-A717-836DF3F0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324" y="254206"/>
            <a:ext cx="223138" cy="3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xmlns="" id="{39482244-5E78-CF49-9279-3A40200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51">
            <a:extLst>
              <a:ext uri="{FF2B5EF4-FFF2-40B4-BE49-F238E27FC236}">
                <a16:creationId xmlns:a16="http://schemas.microsoft.com/office/drawing/2014/main" xmlns="" id="{EA674839-A0C5-0E47-BCDB-13D23600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1721"/>
            <a:ext cx="2031325" cy="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l-GR" altLang="x-non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3A006039-052C-DB48-83AA-C2AC9F3BE5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078" y="112169"/>
            <a:ext cx="373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1"/>
                </a:solidFill>
                <a:latin typeface="+mn-lt"/>
              </a:rPr>
              <a:t>Ενδεικτικά εργαλεία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2FA2866-0536-864E-9B71-1ED1ADF26718}"/>
              </a:ext>
            </a:extLst>
          </p:cNvPr>
          <p:cNvCxnSpPr/>
          <p:nvPr/>
        </p:nvCxnSpPr>
        <p:spPr>
          <a:xfrm>
            <a:off x="274078" y="3282761"/>
            <a:ext cx="116546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3116BBE-2E04-E640-A5EB-28A1B4717189}"/>
              </a:ext>
            </a:extLst>
          </p:cNvPr>
          <p:cNvCxnSpPr>
            <a:cxnSpLocks/>
          </p:cNvCxnSpPr>
          <p:nvPr/>
        </p:nvCxnSpPr>
        <p:spPr>
          <a:xfrm flipV="1">
            <a:off x="6096000" y="688855"/>
            <a:ext cx="0" cy="5919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2BB1F3-D7FF-C54B-954D-78136F23A804}"/>
              </a:ext>
            </a:extLst>
          </p:cNvPr>
          <p:cNvSpPr/>
          <p:nvPr/>
        </p:nvSpPr>
        <p:spPr>
          <a:xfrm rot="16200000">
            <a:off x="-1142358" y="4600918"/>
            <a:ext cx="3560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Πανελλήνιο Σχολικό Δίκτυο</a:t>
            </a:r>
            <a:endParaRPr lang="x-none" sz="2000" dirty="0">
              <a:solidFill>
                <a:srgbClr val="C00000"/>
              </a:solidFill>
            </a:endParaRPr>
          </a:p>
          <a:p>
            <a:endParaRPr lang="x-none" dirty="0"/>
          </a:p>
          <a:p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6E7F1A-C7BD-3C40-9CFB-4D02B7855B54}"/>
              </a:ext>
            </a:extLst>
          </p:cNvPr>
          <p:cNvSpPr/>
          <p:nvPr/>
        </p:nvSpPr>
        <p:spPr>
          <a:xfrm rot="16200000">
            <a:off x="-915439" y="1372024"/>
            <a:ext cx="2913794" cy="90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50240" algn="l"/>
              </a:tabLs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Ήχος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50240" algn="l"/>
              </a:tabLst>
            </a:pP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ακρόαση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ανάρτηση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xmlns="" id="{51907553-97E9-2D43-B3D0-B99E44D1CE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7" y="1318204"/>
            <a:ext cx="1313652" cy="646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3C757A-29FA-724A-A301-A666B6288DC0}"/>
              </a:ext>
            </a:extLst>
          </p:cNvPr>
          <p:cNvSpPr/>
          <p:nvPr/>
        </p:nvSpPr>
        <p:spPr>
          <a:xfrm>
            <a:off x="2945957" y="2266132"/>
            <a:ext cx="1386006" cy="3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Soundcloud</a:t>
            </a:r>
            <a:r>
              <a:rPr lang="x-none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EA7C56-1DC8-6046-92EC-26256F6E550C}"/>
              </a:ext>
            </a:extLst>
          </p:cNvPr>
          <p:cNvSpPr/>
          <p:nvPr/>
        </p:nvSpPr>
        <p:spPr>
          <a:xfrm>
            <a:off x="1341743" y="5417375"/>
            <a:ext cx="418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Οι Υπηρεσίες του Πανελληνίου </a:t>
            </a:r>
            <a:endParaRPr lang="en-US" b="1" dirty="0"/>
          </a:p>
          <a:p>
            <a:pPr algn="ctr"/>
            <a:r>
              <a:rPr lang="el-GR" b="1" dirty="0"/>
              <a:t>Σχολικού Δικτύου</a:t>
            </a:r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BC8655-283F-D548-80D3-A6C3D5D34906}"/>
              </a:ext>
            </a:extLst>
          </p:cNvPr>
          <p:cNvSpPr/>
          <p:nvPr/>
        </p:nvSpPr>
        <p:spPr>
          <a:xfrm rot="16200000">
            <a:off x="4897354" y="1548139"/>
            <a:ext cx="301336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50240" algn="l"/>
              </a:tabLst>
            </a:pP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Ψηφιακό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Σχολείο</a:t>
            </a:r>
            <a:endParaRPr lang="x-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ψηφιακό σχολείο">
            <a:extLst>
              <a:ext uri="{FF2B5EF4-FFF2-40B4-BE49-F238E27FC236}">
                <a16:creationId xmlns:a16="http://schemas.microsoft.com/office/drawing/2014/main" xmlns="" id="{B6485794-FE0B-A346-BDA2-6F7919CF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59" y="640975"/>
            <a:ext cx="2075900" cy="20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πανελλήνιο σχολικό δίκτυο">
            <a:extLst>
              <a:ext uri="{FF2B5EF4-FFF2-40B4-BE49-F238E27FC236}">
                <a16:creationId xmlns:a16="http://schemas.microsoft.com/office/drawing/2014/main" xmlns="" id="{690DAB89-22AA-7842-8506-3FB6A4EA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08" y="3848649"/>
            <a:ext cx="3185293" cy="13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6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0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7D847-9793-2440-8C3C-2DB88B54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6333" cy="921809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Διάχυση εργασιών ομάδας στην κοινωνία</a:t>
            </a:r>
            <a:endParaRPr lang="x-none" sz="4000" dirty="0"/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xmlns="" id="{8AFAF870-D9CA-40B1-9335-198E22DF8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778845"/>
              </p:ext>
            </p:extLst>
          </p:nvPr>
        </p:nvGraphicFramePr>
        <p:xfrm>
          <a:off x="332509" y="1286934"/>
          <a:ext cx="7338291" cy="535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μμε">
            <a:extLst>
              <a:ext uri="{FF2B5EF4-FFF2-40B4-BE49-F238E27FC236}">
                <a16:creationId xmlns:a16="http://schemas.microsoft.com/office/drawing/2014/main" xmlns="" id="{7E89045C-BA19-D643-988E-27E7B8EA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65" y="2549237"/>
            <a:ext cx="4217079" cy="23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2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Image result for environment">
            <a:extLst>
              <a:ext uri="{FF2B5EF4-FFF2-40B4-BE49-F238E27FC236}">
                <a16:creationId xmlns:a16="http://schemas.microsoft.com/office/drawing/2014/main" xmlns="" id="{8C4B0674-B809-0A4E-B72B-D4DA074B8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1" b="1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22D90-8216-334C-8BD4-56EAE83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59" y="389467"/>
            <a:ext cx="11306725" cy="6229610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4000" b="1" dirty="0"/>
              <a:t>Γιατί να μιλήσουμε για το περιβάλλον;</a:t>
            </a:r>
          </a:p>
          <a:p>
            <a:pPr marL="0" indent="0">
              <a:lnSpc>
                <a:spcPct val="150000"/>
              </a:lnSpc>
              <a:buNone/>
            </a:pPr>
            <a:endParaRPr lang="x-none" sz="3400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el-GR" sz="3400" b="1" i="1" dirty="0"/>
              <a:t>Γαλλία: Όταν οι πολίτες νομοθετούν για το περιβάλλον</a:t>
            </a:r>
            <a:endParaRPr lang="x-none" sz="3400" b="1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3400" i="1" dirty="0"/>
              <a:t>Το ζητούμενο δεν είναι απλώς να αλλάξουμε τους κινητήρες στα αυτοκίνητά μας ή στα εργοστάσιά μας. </a:t>
            </a:r>
            <a:r>
              <a:rPr lang="el-GR" sz="3400" b="1" i="1" dirty="0"/>
              <a:t>Το ζητούμενο είναι η αλλαγή του πολιτισμού μας, της κουλτούρας μας, του τρόπου ζωής μας.</a:t>
            </a:r>
            <a:r>
              <a:rPr lang="el-GR" sz="3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400" dirty="0"/>
              <a:t>(</a:t>
            </a:r>
            <a:r>
              <a:rPr lang="el-GR" sz="3400" dirty="0" err="1"/>
              <a:t>Μπαρμπαρά</a:t>
            </a:r>
            <a:r>
              <a:rPr lang="el-GR" sz="3400" dirty="0"/>
              <a:t> </a:t>
            </a:r>
            <a:r>
              <a:rPr lang="el-GR" sz="3400" dirty="0" err="1"/>
              <a:t>Πομπιλί</a:t>
            </a:r>
            <a:r>
              <a:rPr lang="el-GR" sz="3400" dirty="0"/>
              <a:t>, </a:t>
            </a:r>
            <a:r>
              <a:rPr lang="el-GR" sz="3400" dirty="0" err="1"/>
              <a:t>γαλλίδα</a:t>
            </a:r>
            <a:r>
              <a:rPr lang="el-GR" sz="3400" dirty="0"/>
              <a:t> Υπουργός Περιβάλλοντος)</a:t>
            </a:r>
          </a:p>
          <a:p>
            <a:pPr marL="0" indent="0">
              <a:lnSpc>
                <a:spcPct val="150000"/>
              </a:lnSpc>
              <a:buNone/>
            </a:pPr>
            <a:endParaRPr lang="el-GR" sz="3400" dirty="0"/>
          </a:p>
          <a:p>
            <a:pPr>
              <a:lnSpc>
                <a:spcPct val="150000"/>
              </a:lnSpc>
            </a:pPr>
            <a:r>
              <a:rPr lang="el-GR" sz="3400" b="1" dirty="0"/>
              <a:t>Στόχοι του θέματος: </a:t>
            </a:r>
            <a:r>
              <a:rPr lang="el-GR" sz="3400" dirty="0"/>
              <a:t>η </a:t>
            </a:r>
            <a:r>
              <a:rPr lang="el-GR" sz="3400" b="1" dirty="0"/>
              <a:t>διαμόρφωση μιας κουλτούρας πολιτισμού για το περιβάλλον</a:t>
            </a:r>
            <a:r>
              <a:rPr lang="el-GR" sz="3400" dirty="0"/>
              <a:t> και η </a:t>
            </a:r>
            <a:r>
              <a:rPr lang="el-GR" sz="3400" b="1" dirty="0"/>
              <a:t>διατύπωση προτάσεων –δράσεων παρέμβασης</a:t>
            </a:r>
            <a:r>
              <a:rPr lang="el-GR" sz="3400" dirty="0"/>
              <a:t> για τη βελτίωσή του. </a:t>
            </a:r>
            <a:endParaRPr lang="x-none" sz="3400" dirty="0"/>
          </a:p>
          <a:p>
            <a:endParaRPr lang="x-none" sz="2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75D38-57E0-9E49-ACCE-68099E8B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0460"/>
            <a:ext cx="3210888" cy="2723358"/>
          </a:xfrm>
        </p:spPr>
        <p:txBody>
          <a:bodyPr anchor="b">
            <a:normAutofit fontScale="90000"/>
          </a:bodyPr>
          <a:lstStyle/>
          <a:p>
            <a:pPr algn="r"/>
            <a:r>
              <a:rPr lang="el-GR" sz="4000" b="1" dirty="0">
                <a:solidFill>
                  <a:srgbClr val="FFFFFF"/>
                </a:solidFill>
                <a:latin typeface="+mn-lt"/>
              </a:rPr>
              <a:t>Α. ΤΟ ΘΕΜΑ : Περιβάλλον  ο κόσμος μου, ο τόπος μου </a:t>
            </a:r>
            <a:r>
              <a:rPr lang="x-none" sz="4000" dirty="0">
                <a:solidFill>
                  <a:srgbClr val="FFFFFF"/>
                </a:solidFill>
              </a:rPr>
              <a:t/>
            </a:r>
            <a:br>
              <a:rPr lang="x-none" sz="4000" dirty="0">
                <a:solidFill>
                  <a:srgbClr val="FFFFFF"/>
                </a:solidFill>
              </a:rPr>
            </a:br>
            <a:endParaRPr lang="x-none" sz="4000" dirty="0">
              <a:solidFill>
                <a:srgbClr val="FFFFFF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B7530F36-A5F6-B142-8E99-1EFD0279F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54000"/>
            <a:ext cx="7671905" cy="641773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x-none" sz="2600" dirty="0"/>
          </a:p>
          <a:p>
            <a:r>
              <a:rPr lang="el-GR" sz="2600" b="1" dirty="0"/>
              <a:t>Πολυδιάστατη</a:t>
            </a:r>
            <a:r>
              <a:rPr lang="el-GR" sz="2600" dirty="0"/>
              <a:t>  και </a:t>
            </a:r>
            <a:r>
              <a:rPr lang="el-GR" sz="2600" b="1" dirty="0"/>
              <a:t>Πολυπρισματική</a:t>
            </a:r>
            <a:r>
              <a:rPr lang="el-GR" sz="2600" dirty="0"/>
              <a:t>  έννοια περιβάλλοντος: </a:t>
            </a:r>
            <a:endParaRPr lang="x-none" sz="2600" dirty="0"/>
          </a:p>
          <a:p>
            <a:r>
              <a:rPr lang="el-GR" sz="2600" dirty="0"/>
              <a:t>Εκπαιδευτικό</a:t>
            </a:r>
            <a:endParaRPr lang="x-none" sz="2600" dirty="0"/>
          </a:p>
          <a:p>
            <a:r>
              <a:rPr lang="el-GR" sz="2600" dirty="0"/>
              <a:t>Πολιτιστικό</a:t>
            </a:r>
            <a:endParaRPr lang="x-none" sz="2600" dirty="0"/>
          </a:p>
          <a:p>
            <a:r>
              <a:rPr lang="el-GR" sz="2600" dirty="0"/>
              <a:t>Κοινωνικό</a:t>
            </a:r>
            <a:endParaRPr lang="x-none" sz="2600" dirty="0"/>
          </a:p>
          <a:p>
            <a:r>
              <a:rPr lang="el-GR" sz="2600" dirty="0"/>
              <a:t>Επιστημονικό </a:t>
            </a:r>
            <a:endParaRPr lang="x-none" sz="2600" dirty="0"/>
          </a:p>
          <a:p>
            <a:r>
              <a:rPr lang="el-GR" sz="2600" dirty="0"/>
              <a:t>Φυσικό</a:t>
            </a:r>
            <a:endParaRPr lang="x-none" sz="2600" dirty="0"/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dirty="0"/>
              <a:t>Σύνδεση με τις </a:t>
            </a:r>
            <a:r>
              <a:rPr lang="el-GR" sz="2600" b="1" dirty="0"/>
              <a:t>θεματικές ενότητες </a:t>
            </a:r>
            <a:r>
              <a:rPr lang="el-GR" sz="2600" dirty="0"/>
              <a:t>του προγράμματος:</a:t>
            </a:r>
            <a:endParaRPr lang="x-none" sz="2600" dirty="0"/>
          </a:p>
          <a:p>
            <a:pPr lvl="0"/>
            <a:r>
              <a:rPr lang="el-GR" sz="2600" dirty="0"/>
              <a:t>Εκπαίδευση</a:t>
            </a:r>
            <a:endParaRPr lang="x-none" sz="2600" dirty="0"/>
          </a:p>
          <a:p>
            <a:pPr lvl="0"/>
            <a:r>
              <a:rPr lang="el-GR" sz="2600" dirty="0"/>
              <a:t>Πολιτισμός</a:t>
            </a:r>
            <a:endParaRPr lang="x-none" sz="2600" dirty="0"/>
          </a:p>
          <a:p>
            <a:pPr lvl="0"/>
            <a:r>
              <a:rPr lang="el-GR" sz="2600" dirty="0"/>
              <a:t>Άνθρωποι που μετακινούνται</a:t>
            </a:r>
            <a:endParaRPr lang="x-none" sz="2600" dirty="0"/>
          </a:p>
          <a:p>
            <a:pPr lvl="0"/>
            <a:r>
              <a:rPr lang="el-GR" sz="2600" dirty="0"/>
              <a:t>Νέες Τεχνολογίες</a:t>
            </a:r>
            <a:endParaRPr lang="x-none" sz="2600" dirty="0"/>
          </a:p>
          <a:p>
            <a:pPr lvl="0"/>
            <a:r>
              <a:rPr lang="el-GR" sz="2600" dirty="0"/>
              <a:t>Κοινωνικές ανισότητες</a:t>
            </a:r>
            <a:endParaRPr lang="x-none" sz="2600" dirty="0"/>
          </a:p>
          <a:p>
            <a:pPr lvl="0"/>
            <a:r>
              <a:rPr lang="el-GR" sz="2600" dirty="0"/>
              <a:t>Φυσικό Περιβάλλον</a:t>
            </a:r>
            <a:endParaRPr lang="x-none" sz="2600" dirty="0"/>
          </a:p>
          <a:p>
            <a:endParaRPr lang="x-none" sz="1700" dirty="0"/>
          </a:p>
        </p:txBody>
      </p:sp>
    </p:spTree>
    <p:extLst>
      <p:ext uri="{BB962C8B-B14F-4D97-AF65-F5344CB8AC3E}">
        <p14:creationId xmlns:p14="http://schemas.microsoft.com/office/powerpoint/2010/main" val="158349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90DB1-FE6F-9D42-A264-D5921DA7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3429000"/>
            <a:ext cx="4131732" cy="3428999"/>
          </a:xfrm>
        </p:spPr>
        <p:txBody>
          <a:bodyPr anchor="ctr">
            <a:normAutofit/>
          </a:bodyPr>
          <a:lstStyle/>
          <a:p>
            <a:r>
              <a:rPr lang="el-GR" sz="3600" b="1" dirty="0">
                <a:latin typeface="+mn-lt"/>
              </a:rPr>
              <a:t>Πώς η πανδημία επιδρά στο περιβάλλον;</a:t>
            </a:r>
            <a:endParaRPr lang="x-none" sz="3600" dirty="0"/>
          </a:p>
        </p:txBody>
      </p:sp>
      <p:pic>
        <p:nvPicPr>
          <p:cNvPr id="5122" name="Picture 2" descr="coronavirus impact on the environment blog header">
            <a:extLst>
              <a:ext uri="{FF2B5EF4-FFF2-40B4-BE49-F238E27FC236}">
                <a16:creationId xmlns:a16="http://schemas.microsoft.com/office/drawing/2014/main" xmlns="" id="{C7F08284-2062-3146-B1C8-B6548F5A5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7" b="2255"/>
          <a:stretch/>
        </p:blipFill>
        <p:spPr bwMode="auto">
          <a:xfrm>
            <a:off x="0" y="-158751"/>
            <a:ext cx="12191980" cy="391160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84164-9A70-C64A-9832-8ADA0CE6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l-GR" sz="1800" u="sng">
                <a:hlinkClick r:id="rId3"/>
              </a:rPr>
              <a:t>https://el.padlet.com/iodinou/dmlyhp2u744q2dbg?fbclid=IwAR2A57cY7cmuSHsabOFyvLKB4SbL3uSjhVT6vLSK0oUsFC1S3t4eU52-GvQ</a:t>
            </a:r>
            <a:endParaRPr lang="x-none" sz="1800"/>
          </a:p>
          <a:p>
            <a:pPr marL="0" indent="0">
              <a:buNone/>
            </a:pPr>
            <a:endParaRPr lang="x-none" sz="1800"/>
          </a:p>
          <a:p>
            <a:r>
              <a:rPr lang="el-GR" sz="1800" u="sng">
                <a:hlinkClick r:id="rId4"/>
              </a:rPr>
              <a:t>http://www.grafeioperivallontikis-c-dir-ath.com/archives/2020/04/24/38229226.html?fbclid=IwAR3AfTjIRXcvMgzrg-O_sRltgsG8G8ankSrlKNav442aB3S7j_CzJahQXrU</a:t>
            </a:r>
            <a:r>
              <a:rPr lang="el-GR" sz="1800"/>
              <a:t> 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418746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128B3-3558-3246-B8D9-9A45069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572727"/>
            <a:ext cx="3201366" cy="2723358"/>
          </a:xfrm>
        </p:spPr>
        <p:txBody>
          <a:bodyPr anchor="ctr">
            <a:normAutofit/>
          </a:bodyPr>
          <a:lstStyle/>
          <a:p>
            <a:pPr algn="r"/>
            <a:r>
              <a:rPr lang="el-GR" sz="3600" b="1" dirty="0">
                <a:solidFill>
                  <a:srgbClr val="FFFFFF"/>
                </a:solidFill>
                <a:latin typeface="+mn-lt"/>
              </a:rPr>
              <a:t>Β. ΠΡΟΣΕΓΓΙΣΗ ΤΟΥ ΘΕΜΑΤΟΣ   </a:t>
            </a:r>
            <a:endParaRPr lang="x-none" sz="3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060FF-F05B-AB46-BC2F-4700BEA5C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ΒΟΗΘΗΤΙΚΟ ΥΛΙΚΟ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Αποσαφήνιση έννοιας.  Διερεύνηση θεμάτων.</a:t>
            </a:r>
            <a:endParaRPr lang="x-none" sz="2400" dirty="0"/>
          </a:p>
          <a:p>
            <a:pPr marL="0" indent="0">
              <a:lnSpc>
                <a:spcPct val="150000"/>
              </a:lnSpc>
              <a:buNone/>
            </a:pP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l-GR" sz="2400" b="1" dirty="0"/>
              <a:t>Πολιτικές</a:t>
            </a:r>
            <a:r>
              <a:rPr lang="el-GR" sz="2400" dirty="0"/>
              <a:t>, ελληνικές και ευρωπαϊκές, για το θέμα</a:t>
            </a: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l-GR" sz="2400" b="1" dirty="0"/>
              <a:t>Δράσεις φορέων</a:t>
            </a:r>
            <a:r>
              <a:rPr lang="en-US" sz="2400" b="1" dirty="0"/>
              <a:t> - </a:t>
            </a:r>
            <a:r>
              <a:rPr lang="el-GR" sz="2400" dirty="0"/>
              <a:t>Παραδείγματα</a:t>
            </a: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l-GR" sz="2400" b="1" dirty="0"/>
              <a:t>Αρθρογραφία</a:t>
            </a:r>
            <a:endParaRPr lang="x-none" sz="2400" dirty="0"/>
          </a:p>
          <a:p>
            <a:pPr lvl="0">
              <a:lnSpc>
                <a:spcPct val="150000"/>
              </a:lnSpc>
            </a:pPr>
            <a:r>
              <a:rPr lang="el-GR" sz="2400" dirty="0"/>
              <a:t>Διερεύνηση  του θέματος σε </a:t>
            </a:r>
            <a:r>
              <a:rPr lang="el-GR" sz="2400" b="1" dirty="0"/>
              <a:t>τοπικό επίπεδο</a:t>
            </a:r>
            <a:r>
              <a:rPr lang="el-GR" sz="2400" dirty="0"/>
              <a:t>. (Εντοπισμός προβλημάτων, υλοποίηση  τοπικών δράσεων.)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7830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128B3-3558-3246-B8D9-9A45069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7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Γ. ΒΗΜΑΤΑ ΔΗΜΟΚΡΑΤΙΑΣ – ΚΑΝΟΝΤΑΣ ΠΡΑΞΗ ΤΗ ΣΥΜΜΕΤΟΧΗ </a:t>
            </a:r>
            <a:endParaRPr lang="x-none" sz="3700" b="1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teamwork">
            <a:extLst>
              <a:ext uri="{FF2B5EF4-FFF2-40B4-BE49-F238E27FC236}">
                <a16:creationId xmlns:a16="http://schemas.microsoft.com/office/drawing/2014/main" xmlns="" id="{1299FF3B-2821-5949-96EF-061756A87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9962" b="7334"/>
          <a:stretch/>
        </p:blipFill>
        <p:spPr bwMode="auto">
          <a:xfrm>
            <a:off x="9268691" y="3685813"/>
            <a:ext cx="2923309" cy="31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5DB4D16-DDF9-CD4F-A9D7-A1CA8D339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7" y="0"/>
            <a:ext cx="5618792" cy="6688667"/>
          </a:xfrm>
        </p:spPr>
        <p:txBody>
          <a:bodyPr anchor="ctr">
            <a:normAutofit/>
          </a:bodyPr>
          <a:lstStyle/>
          <a:p>
            <a:r>
              <a:rPr lang="el-GR" sz="2400" dirty="0"/>
              <a:t>Κατανόηση  σύγχρονων  κοινωνικών αναγκών και προκλήσεων. Προτάσεις δράσεων και παρεμβάσεων από τους μαθητές, αποτέλεσμα έρευνας, συζήτησης, συμμετοχής.</a:t>
            </a:r>
            <a:endParaRPr lang="x-none" sz="2400" dirty="0"/>
          </a:p>
          <a:p>
            <a:pPr marL="0" indent="0">
              <a:buNone/>
            </a:pPr>
            <a:endParaRPr lang="x-none" sz="2400" dirty="0"/>
          </a:p>
          <a:p>
            <a:pPr lvl="0"/>
            <a:r>
              <a:rPr lang="el-GR" sz="2400" b="1" dirty="0"/>
              <a:t>Η Βουλή των Ελλήνων </a:t>
            </a:r>
            <a:r>
              <a:rPr lang="el-GR" sz="2400" dirty="0"/>
              <a:t>(πώς λειτουργεί) , </a:t>
            </a:r>
            <a:r>
              <a:rPr lang="el-GR" sz="2400" dirty="0">
                <a:hlinkClick r:id="rId3"/>
              </a:rPr>
              <a:t>http://www.parliament.gr</a:t>
            </a:r>
            <a:endParaRPr lang="el-GR" sz="2400" dirty="0"/>
          </a:p>
          <a:p>
            <a:pPr marL="0" lvl="0" indent="0">
              <a:buNone/>
            </a:pPr>
            <a:endParaRPr lang="x-none" sz="2400" dirty="0"/>
          </a:p>
          <a:p>
            <a:pPr lvl="0"/>
            <a:r>
              <a:rPr lang="el-GR" sz="2400" b="1" dirty="0"/>
              <a:t>Συμμετοχή</a:t>
            </a:r>
            <a:r>
              <a:rPr lang="el-GR" sz="2400"/>
              <a:t>: </a:t>
            </a:r>
            <a:r>
              <a:rPr lang="el-GR" sz="2400" smtClean="0"/>
              <a:t>Συναντήσεις, </a:t>
            </a:r>
            <a:r>
              <a:rPr lang="el-GR" sz="2400" dirty="0"/>
              <a:t>διατύπωση-διερεύνηση ερωτημάτων. Προτάσεις δράσεων.</a:t>
            </a:r>
            <a:endParaRPr lang="x-none" sz="2400" dirty="0"/>
          </a:p>
          <a:p>
            <a:endParaRPr lang="x-none" sz="1900" dirty="0"/>
          </a:p>
        </p:txBody>
      </p:sp>
    </p:spTree>
    <p:extLst>
      <p:ext uri="{BB962C8B-B14F-4D97-AF65-F5344CB8AC3E}">
        <p14:creationId xmlns:p14="http://schemas.microsoft.com/office/powerpoint/2010/main" val="371115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teamwork covid">
            <a:extLst>
              <a:ext uri="{FF2B5EF4-FFF2-40B4-BE49-F238E27FC236}">
                <a16:creationId xmlns:a16="http://schemas.microsoft.com/office/drawing/2014/main" xmlns="" id="{A6E99466-BB32-764E-9BB2-23CC2F711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r="24483" b="1"/>
          <a:stretch/>
        </p:blipFill>
        <p:spPr bwMode="auto">
          <a:xfrm>
            <a:off x="7213906" y="362976"/>
            <a:ext cx="4978094" cy="60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23402F-C343-ED4F-9770-F76DB896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440267"/>
            <a:ext cx="6875240" cy="6340442"/>
          </a:xfrm>
        </p:spPr>
        <p:txBody>
          <a:bodyPr anchor="ctr">
            <a:normAutofit/>
          </a:bodyPr>
          <a:lstStyle/>
          <a:p>
            <a:pPr lvl="0"/>
            <a:r>
              <a:rPr lang="el-GR" sz="3600" b="1" dirty="0">
                <a:solidFill>
                  <a:srgbClr val="000000"/>
                </a:solidFill>
              </a:rPr>
              <a:t>Επικοινωνία</a:t>
            </a:r>
            <a:endParaRPr lang="x-none" sz="17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>
                <a:solidFill>
                  <a:srgbClr val="000000"/>
                </a:solidFill>
              </a:rPr>
              <a:t>Προσκλήσεις ειδικών στα σχολεία. Επικοινωνία με τοπικούς φορείς. </a:t>
            </a:r>
            <a:endParaRPr lang="x-none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>
                <a:solidFill>
                  <a:srgbClr val="000000"/>
                </a:solidFill>
              </a:rPr>
              <a:t>Συζητήσεις (καταγραφή σε ημερολόγιο για να παρακολουθείται η εξέλιξη των εργασιών). </a:t>
            </a:r>
            <a:endParaRPr lang="x-none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>
                <a:solidFill>
                  <a:srgbClr val="000000"/>
                </a:solidFill>
              </a:rPr>
              <a:t>Ανταλλαγή απόψεων και επιχειρημάτων. Αναζήτηση ομάδων με συναφή  αντικείμενα και θεματικές, ανταλλαγή απόψεων (συζήτηση μέσω διαδικτύου)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x-none" sz="2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dirty="0">
                <a:solidFill>
                  <a:srgbClr val="000000"/>
                </a:solidFill>
              </a:rPr>
              <a:t>Διάχυση του έργου της ομάδας στη σχολική και τοπική κοινότητα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x-none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2C4DA-3037-E243-B89D-C7A223C0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846667"/>
            <a:ext cx="7298266" cy="5330296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l-GR" sz="3900" b="1" dirty="0"/>
              <a:t>Δράσεις</a:t>
            </a:r>
            <a:r>
              <a:rPr lang="el-GR" dirty="0"/>
              <a:t>  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el-GR" dirty="0">
                <a:solidFill>
                  <a:schemeClr val="accent1"/>
                </a:solidFill>
              </a:rPr>
              <a:t>Συνεργασία</a:t>
            </a:r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el-GR" dirty="0">
                <a:solidFill>
                  <a:schemeClr val="accent1"/>
                </a:solidFill>
              </a:rPr>
              <a:t>Συμμετοχή</a:t>
            </a:r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el-GR" dirty="0">
                <a:solidFill>
                  <a:schemeClr val="accent1"/>
                </a:solidFill>
              </a:rPr>
              <a:t>Εξωστρέφεια</a:t>
            </a:r>
            <a:endParaRPr lang="x-none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Προετοιμάζονται από τα μέλη κάθε ομάδας. 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Υλοποιούνται με βάση συνεργατικό σχεδιασμό. 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Στοχεύουν στην ανάδειξη των τοπικών προβλημάτων. 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Προτείνουν παρεμβάσεις. 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/>
              <a:t>Έχουν βιωματικό χαρακτήρα.  </a:t>
            </a:r>
            <a:endParaRPr lang="x-none" dirty="0"/>
          </a:p>
          <a:p>
            <a:endParaRPr lang="x-none" dirty="0"/>
          </a:p>
        </p:txBody>
      </p:sp>
      <p:pic>
        <p:nvPicPr>
          <p:cNvPr id="6146" name="Picture 2" descr="Image result for cooperation images">
            <a:extLst>
              <a:ext uri="{FF2B5EF4-FFF2-40B4-BE49-F238E27FC236}">
                <a16:creationId xmlns:a16="http://schemas.microsoft.com/office/drawing/2014/main" xmlns="" id="{2F9D460C-FD46-F845-AD44-2F2B5B323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4005" r="6933" b="12346"/>
          <a:stretch/>
        </p:blipFill>
        <p:spPr bwMode="auto">
          <a:xfrm>
            <a:off x="7259583" y="1073415"/>
            <a:ext cx="467841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0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87335-0572-7B4F-96F8-7EDA3A6C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58810"/>
            <a:ext cx="10735734" cy="507990"/>
          </a:xfrm>
        </p:spPr>
        <p:txBody>
          <a:bodyPr anchor="b">
            <a:normAutofit fontScale="90000"/>
          </a:bodyPr>
          <a:lstStyle/>
          <a:p>
            <a:r>
              <a:rPr lang="el-GR" b="1" dirty="0">
                <a:latin typeface="+mn-lt"/>
              </a:rPr>
              <a:t>Δράσεις στην ομάδα:</a:t>
            </a:r>
            <a:endParaRPr lang="x-none" b="1" dirty="0">
              <a:latin typeface="+mn-lt"/>
            </a:endParaRPr>
          </a:p>
        </p:txBody>
      </p:sp>
      <p:pic>
        <p:nvPicPr>
          <p:cNvPr id="1028" name="Picture 4" descr="Image result for teleconference clipart">
            <a:extLst>
              <a:ext uri="{FF2B5EF4-FFF2-40B4-BE49-F238E27FC236}">
                <a16:creationId xmlns:a16="http://schemas.microsoft.com/office/drawing/2014/main" xmlns="" id="{30AF725A-9B84-594F-8100-B57E85693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17709" b="8232"/>
          <a:stretch/>
        </p:blipFill>
        <p:spPr bwMode="auto">
          <a:xfrm>
            <a:off x="293476" y="2198143"/>
            <a:ext cx="3093192" cy="323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469D04C-7B6D-E842-BA7A-ECE606167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587642"/>
              </p:ext>
            </p:extLst>
          </p:nvPr>
        </p:nvGraphicFramePr>
        <p:xfrm>
          <a:off x="3166534" y="1253068"/>
          <a:ext cx="8991602" cy="51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911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514</Words>
  <Application>Microsoft Office PowerPoint</Application>
  <PresentationFormat>Ευρεία οθόνη</PresentationFormat>
  <Paragraphs>129</Paragraphs>
  <Slides>16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Ενημερωτική συνάντηση  με τους εκπαιδευτικούς</vt:lpstr>
      <vt:lpstr>Παρουσίαση του PowerPoint</vt:lpstr>
      <vt:lpstr>Α. ΤΟ ΘΕΜΑ : Περιβάλλον  ο κόσμος μου, ο τόπος μου  </vt:lpstr>
      <vt:lpstr>Πώς η πανδημία επιδρά στο περιβάλλον;</vt:lpstr>
      <vt:lpstr>Β. ΠΡΟΣΕΓΓΙΣΗ ΤΟΥ ΘΕΜΑΤΟΣ   </vt:lpstr>
      <vt:lpstr>Γ. ΒΗΜΑΤΑ ΔΗΜΟΚΡΑΤΙΑΣ – ΚΑΝΟΝΤΑΣ ΠΡΑΞΗ ΤΗ ΣΥΜΜΕΤΟΧΗ </vt:lpstr>
      <vt:lpstr>Παρουσίαση του PowerPoint</vt:lpstr>
      <vt:lpstr>Παρουσίαση του PowerPoint</vt:lpstr>
      <vt:lpstr>Δράσεις στην ομάδα:</vt:lpstr>
      <vt:lpstr>Ενδεικτικά εργαλεία</vt:lpstr>
      <vt:lpstr>Ενδεικτικά εργαλεία</vt:lpstr>
      <vt:lpstr>Ενδεικτικά εργαλεία</vt:lpstr>
      <vt:lpstr>Ενδεικτικά εργαλεία</vt:lpstr>
      <vt:lpstr>Ενδεικτικά εργαλεία</vt:lpstr>
      <vt:lpstr>Ενδεικτικά εργαλεία</vt:lpstr>
      <vt:lpstr>Διάχυση εργασιών ομάδας στην κοινωνία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Ενημερωτική συνάντηση  με τους εκπαιδευτικούς</dc:title>
  <dc:creator>Microsoft Office User</dc:creator>
  <cp:lastModifiedBy>Σταθακόπουλος Γιώργος</cp:lastModifiedBy>
  <cp:revision>15</cp:revision>
  <dcterms:created xsi:type="dcterms:W3CDTF">2021-02-17T13:16:31Z</dcterms:created>
  <dcterms:modified xsi:type="dcterms:W3CDTF">2021-03-03T13:15:23Z</dcterms:modified>
</cp:coreProperties>
</file>