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81" r:id="rId4"/>
    <p:sldId id="280" r:id="rId5"/>
    <p:sldId id="282" r:id="rId6"/>
    <p:sldId id="259" r:id="rId7"/>
    <p:sldId id="261" r:id="rId8"/>
    <p:sldId id="260" r:id="rId9"/>
    <p:sldId id="258" r:id="rId10"/>
    <p:sldId id="283" r:id="rId11"/>
    <p:sldId id="262" r:id="rId12"/>
    <p:sldId id="264" r:id="rId13"/>
    <p:sldId id="287" r:id="rId14"/>
    <p:sldId id="265" r:id="rId15"/>
    <p:sldId id="267" r:id="rId16"/>
    <p:sldId id="268" r:id="rId17"/>
    <p:sldId id="270" r:id="rId18"/>
    <p:sldId id="271" r:id="rId19"/>
    <p:sldId id="286" r:id="rId20"/>
    <p:sldId id="272" r:id="rId21"/>
    <p:sldId id="273" r:id="rId22"/>
    <p:sldId id="274" r:id="rId23"/>
    <p:sldId id="275" r:id="rId24"/>
    <p:sldId id="269" r:id="rId25"/>
    <p:sldId id="276" r:id="rId26"/>
    <p:sldId id="277" r:id="rId27"/>
    <p:sldId id="278" r:id="rId28"/>
    <p:sldId id="279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Τίτλο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2" name="Υπότιτλο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20" name="Θέση υποσέλιδου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Ορθογώνιο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Έλλειψη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  <p:sp>
        <p:nvSpPr>
          <p:cNvPr id="6" name="Ορθογώνιο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Ορθογώνιο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Διάγραμμα ροής: Διεργασία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Διάγραμμα ροής: Διεργασία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Πίτα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Έλλειψη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Κουλούρα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59DCEA5-72A1-413F-BE04-C14576119599}" type="datetimeFigureOut">
              <a:rPr lang="el-GR" smtClean="0"/>
              <a:t>24/1/2020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95E222F-E7AD-43ED-AA80-8D23D1E1A28C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Ορθογώνιο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klimaka.gr/nomothesia/ekdromes-episkepseis/528-ekdromes-sxolikes-ekdromes-peripatoi-deyterobathmia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fivoi.g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259632" y="1340768"/>
            <a:ext cx="7272808" cy="302433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>Πρακτικές</a:t>
            </a:r>
            <a:r>
              <a:rPr lang="el-GR" sz="4000" b="1" i="1" dirty="0">
                <a:solidFill>
                  <a:schemeClr val="accent2"/>
                </a:solidFill>
                <a:latin typeface="Bookman Old Style" pitchFamily="18" charset="0"/>
              </a:rPr>
              <a:t>  οδηγίες </a:t>
            </a:r>
            <a: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/>
            </a:r>
            <a:b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</a:br>
            <a: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>υλοποίησης δράσεων</a:t>
            </a:r>
            <a:r>
              <a:rPr lang="en-US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> </a:t>
            </a:r>
            <a: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/>
            </a:r>
            <a:b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</a:br>
            <a:r>
              <a:rPr lang="el-GR" sz="4000" b="1" i="1" dirty="0" smtClean="0">
                <a:solidFill>
                  <a:schemeClr val="accent2"/>
                </a:solidFill>
                <a:latin typeface="Bookman Old Style" pitchFamily="18" charset="0"/>
              </a:rPr>
              <a:t>    εντός κι εκτός σχολείου…</a:t>
            </a:r>
            <a:r>
              <a:rPr lang="el-GR" sz="4000" b="1" dirty="0">
                <a:solidFill>
                  <a:schemeClr val="accent2"/>
                </a:solidFill>
                <a:latin typeface="Bookman Old Style" pitchFamily="18" charset="0"/>
              </a:rPr>
              <a:t>  </a:t>
            </a:r>
            <a:r>
              <a:rPr lang="el-GR" sz="4000" dirty="0">
                <a:latin typeface="Bookman Old Style" pitchFamily="18" charset="0"/>
              </a:rPr>
              <a:t> </a:t>
            </a:r>
            <a:r>
              <a:rPr lang="el-GR" sz="4000" dirty="0"/>
              <a:t> 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3600" b="1" i="1" dirty="0" err="1" smtClean="0"/>
              <a:t>Σχ.Έτος</a:t>
            </a:r>
            <a:r>
              <a:rPr lang="el-GR" sz="3600" b="1" i="1" dirty="0" smtClean="0"/>
              <a:t> 2019-2020</a:t>
            </a:r>
            <a:r>
              <a:rPr lang="el-GR" sz="4400" dirty="0"/>
              <a:t>   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19672" y="4653136"/>
            <a:ext cx="6408712" cy="165618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Ιωάννα </a:t>
            </a:r>
            <a:r>
              <a:rPr lang="el-GR" b="1" dirty="0" err="1" smtClean="0">
                <a:solidFill>
                  <a:schemeClr val="tx2">
                    <a:lumMod val="50000"/>
                  </a:schemeClr>
                </a:solidFill>
              </a:rPr>
              <a:t>Δεκατρή</a:t>
            </a:r>
            <a:r>
              <a:rPr lang="el-GR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Υπεύθυνη Πολιτιστικών Θεμάτων </a:t>
            </a:r>
          </a:p>
          <a:p>
            <a:pPr algn="ctr"/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Γ΄Δ/</a:t>
            </a:r>
            <a:r>
              <a:rPr lang="el-GR" dirty="0" err="1" smtClean="0">
                <a:solidFill>
                  <a:schemeClr val="tx2">
                    <a:lumMod val="50000"/>
                  </a:schemeClr>
                </a:solidFill>
              </a:rPr>
              <a:t>νσης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 Β/</a:t>
            </a:r>
            <a:r>
              <a:rPr lang="el-GR" dirty="0" err="1" smtClean="0">
                <a:solidFill>
                  <a:schemeClr val="tx2">
                    <a:lumMod val="50000"/>
                  </a:schemeClr>
                </a:solidFill>
              </a:rPr>
              <a:t>θμιας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l-GR" dirty="0" err="1" smtClean="0">
                <a:solidFill>
                  <a:schemeClr val="tx2">
                    <a:lumMod val="50000"/>
                  </a:schemeClr>
                </a:solidFill>
              </a:rPr>
              <a:t>Εκπ</a:t>
            </a:r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/σης Αθήνας</a:t>
            </a:r>
          </a:p>
          <a:p>
            <a:pPr algn="ctr"/>
            <a:r>
              <a:rPr lang="el-GR" dirty="0" smtClean="0">
                <a:solidFill>
                  <a:schemeClr val="tx2">
                    <a:lumMod val="50000"/>
                  </a:schemeClr>
                </a:solidFill>
              </a:rPr>
              <a:t>Εκπαιδευτικός Κλ. ΠΕ02 </a:t>
            </a:r>
            <a:endParaRPr lang="el-G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91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Βήμα 6 (Φεβρουάριος)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03648" y="2060848"/>
            <a:ext cx="6255797" cy="3662221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l-GR" sz="3600" dirty="0" smtClean="0">
                <a:solidFill>
                  <a:srgbClr val="C00000"/>
                </a:solidFill>
                <a:latin typeface="Comic Sans MS" pitchFamily="66" charset="0"/>
              </a:rPr>
              <a:t>«Βγαίνουμε έξω!»</a:t>
            </a:r>
          </a:p>
          <a:p>
            <a:r>
              <a:rPr lang="el-GR" sz="2800" dirty="0" smtClean="0"/>
              <a:t>Υλοποίηση εξωστρεφών δράσεων (έρευνα πεδίου, συναντήσεις με πρόσωπα κύρους, εκπροσώπους φορέων, επισκέψεις, δράσεις, κλπ)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82888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Οδηγίες προς «</a:t>
            </a:r>
            <a:r>
              <a:rPr lang="el-GR" dirty="0" err="1" smtClean="0">
                <a:solidFill>
                  <a:srgbClr val="C00000"/>
                </a:solidFill>
              </a:rPr>
              <a:t>ναυτιλλομένους</a:t>
            </a:r>
            <a:r>
              <a:rPr lang="el-GR" dirty="0" smtClean="0">
                <a:solidFill>
                  <a:srgbClr val="C00000"/>
                </a:solidFill>
              </a:rPr>
              <a:t>» 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63041" y="2119256"/>
            <a:ext cx="6061288" cy="4046047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460" y="1628800"/>
            <a:ext cx="6624736" cy="47169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78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920880" cy="2808312"/>
          </a:xfrm>
          <a:ln w="127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/>
            <a:r>
              <a:rPr lang="el-GR" sz="2800" dirty="0" smtClean="0"/>
              <a:t>Εκδρομές- </a:t>
            </a:r>
            <a:r>
              <a:rPr lang="el-GR" sz="2800" dirty="0" err="1" smtClean="0"/>
              <a:t>Εκπ</a:t>
            </a:r>
            <a:r>
              <a:rPr lang="el-GR" sz="2800" dirty="0" smtClean="0"/>
              <a:t>/</a:t>
            </a:r>
            <a:r>
              <a:rPr lang="el-GR" sz="2800" dirty="0" err="1" smtClean="0"/>
              <a:t>κές</a:t>
            </a:r>
            <a:r>
              <a:rPr lang="el-GR" sz="2800" dirty="0" smtClean="0"/>
              <a:t> Επισκέψεις </a:t>
            </a:r>
            <a:br>
              <a:rPr lang="el-GR" sz="2800" dirty="0" smtClean="0"/>
            </a:br>
            <a:r>
              <a:rPr lang="el-GR" sz="2800" dirty="0" smtClean="0"/>
              <a:t>μαθητών και μαθητριών </a:t>
            </a:r>
            <a:br>
              <a:rPr lang="el-GR" sz="2800" dirty="0" smtClean="0"/>
            </a:br>
            <a:r>
              <a:rPr lang="el-GR" sz="2800" dirty="0" smtClean="0"/>
              <a:t>Δημοσίων και Ιδιωτικών </a:t>
            </a:r>
            <a:r>
              <a:rPr lang="el-GR" sz="2800" dirty="0" smtClean="0"/>
              <a:t>Σχολείων</a:t>
            </a:r>
            <a:br>
              <a:rPr lang="el-GR" sz="2800" dirty="0" smtClean="0"/>
            </a:br>
            <a:r>
              <a:rPr lang="el-GR" sz="2800" dirty="0" smtClean="0"/>
              <a:t> </a:t>
            </a:r>
            <a:r>
              <a:rPr lang="el-GR" sz="2800" dirty="0" smtClean="0"/>
              <a:t>Β/</a:t>
            </a:r>
            <a:r>
              <a:rPr lang="el-GR" sz="2800" dirty="0" err="1" smtClean="0"/>
              <a:t>θμιας</a:t>
            </a:r>
            <a:r>
              <a:rPr lang="el-GR" sz="2800" dirty="0" smtClean="0"/>
              <a:t> </a:t>
            </a:r>
            <a:r>
              <a:rPr lang="el-GR" sz="2800" dirty="0" err="1" smtClean="0"/>
              <a:t>Εκπ</a:t>
            </a:r>
            <a:r>
              <a:rPr lang="el-GR" sz="2800" dirty="0" smtClean="0"/>
              <a:t>/σης </a:t>
            </a:r>
            <a:br>
              <a:rPr lang="el-GR" sz="2800" dirty="0" smtClean="0"/>
            </a:br>
            <a:r>
              <a:rPr lang="el-GR" sz="2800" dirty="0" smtClean="0"/>
              <a:t> εντός κι εκτός της χώρας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63688" y="3212975"/>
            <a:ext cx="6192688" cy="2510093"/>
          </a:xfrm>
        </p:spPr>
        <p:txBody>
          <a:bodyPr>
            <a:normAutofit/>
          </a:bodyPr>
          <a:lstStyle/>
          <a:p>
            <a:r>
              <a:rPr lang="el-GR" sz="4000" b="1" dirty="0" smtClean="0">
                <a:solidFill>
                  <a:srgbClr val="C00000"/>
                </a:solidFill>
              </a:rPr>
              <a:t>ΦΕΚ 681, τ. Β΄, 6-3-2017</a:t>
            </a:r>
          </a:p>
          <a:p>
            <a:r>
              <a:rPr lang="el-GR" sz="4000" b="1" dirty="0" smtClean="0">
                <a:solidFill>
                  <a:srgbClr val="C00000"/>
                </a:solidFill>
              </a:rPr>
              <a:t>Υ.Α</a:t>
            </a:r>
            <a:r>
              <a:rPr lang="el-GR" sz="4000" b="1" dirty="0">
                <a:solidFill>
                  <a:srgbClr val="C00000"/>
                </a:solidFill>
              </a:rPr>
              <a:t>. </a:t>
            </a:r>
            <a:r>
              <a:rPr lang="el-GR" sz="4000" b="1" dirty="0" smtClean="0">
                <a:solidFill>
                  <a:srgbClr val="C00000"/>
                </a:solidFill>
              </a:rPr>
              <a:t>33120/ΓΔ4/28-2-2017</a:t>
            </a:r>
          </a:p>
          <a:p>
            <a:pPr marL="0" indent="0">
              <a:buNone/>
            </a:pPr>
            <a:endParaRPr lang="el-GR" sz="40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l-GR" sz="4000" b="1" dirty="0">
              <a:solidFill>
                <a:srgbClr val="C00000"/>
              </a:solidFill>
            </a:endParaRPr>
          </a:p>
          <a:p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60885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C00000"/>
                </a:solidFill>
              </a:rPr>
              <a:t>Είδη Επισκέψεων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1484784"/>
            <a:ext cx="8009510" cy="490763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 Αρ</a:t>
            </a:r>
            <a:r>
              <a:rPr lang="el-GR" dirty="0"/>
              <a:t>. 1 Σχολικοί Περίπατοι (5/έτος, 1/μήνα- εντός διδακτικού ωραρίου</a:t>
            </a:r>
            <a:r>
              <a:rPr lang="el-GR" dirty="0" smtClean="0"/>
              <a:t>)</a:t>
            </a:r>
          </a:p>
          <a:p>
            <a:r>
              <a:rPr lang="el-GR" dirty="0" smtClean="0"/>
              <a:t>Αρ. 2 Εκπαιδευτικές Εκδρομές  (1 ημερήσια, 1 πολυήμερη)</a:t>
            </a:r>
            <a:endParaRPr lang="el-GR" dirty="0"/>
          </a:p>
          <a:p>
            <a:r>
              <a:rPr lang="el-GR" dirty="0" smtClean="0"/>
              <a:t>Αρ</a:t>
            </a:r>
            <a:r>
              <a:rPr lang="el-GR" dirty="0"/>
              <a:t>. 3, παρ. 1. Εκπαιδευτικές Επισκέψεις – Προγράμματα Σχολικών Δραστηριοτήτων έως 2 επισκέψεις στο εσωτερικό ή σε </a:t>
            </a:r>
            <a:r>
              <a:rPr lang="el-GR" dirty="0" smtClean="0"/>
              <a:t>ΚΠΕ, </a:t>
            </a:r>
          </a:p>
          <a:p>
            <a:r>
              <a:rPr lang="el-GR" dirty="0" smtClean="0"/>
              <a:t>Αρ. 3, παρ. 2. </a:t>
            </a:r>
            <a:r>
              <a:rPr lang="el-GR" dirty="0" err="1" smtClean="0"/>
              <a:t>Εκπ</a:t>
            </a:r>
            <a:r>
              <a:rPr lang="el-GR" dirty="0" smtClean="0"/>
              <a:t>/</a:t>
            </a:r>
            <a:r>
              <a:rPr lang="el-GR" dirty="0" err="1" smtClean="0"/>
              <a:t>κές</a:t>
            </a:r>
            <a:r>
              <a:rPr lang="el-GR" dirty="0" smtClean="0"/>
              <a:t> επισκέψεις στο πλαίσιο Α.Π. (1 ανά τάξη…/1ήμερη   ή 2 +2 ημέρες ) </a:t>
            </a:r>
          </a:p>
          <a:p>
            <a:r>
              <a:rPr lang="el-GR" dirty="0"/>
              <a:t>Αρ. </a:t>
            </a:r>
            <a:r>
              <a:rPr lang="el-GR" dirty="0" smtClean="0"/>
              <a:t>4, </a:t>
            </a:r>
            <a:r>
              <a:rPr lang="el-GR" dirty="0"/>
              <a:t>Διδακτικές Επισκέψεις </a:t>
            </a:r>
            <a:r>
              <a:rPr lang="el-GR" dirty="0" smtClean="0"/>
              <a:t>(9/έτος) </a:t>
            </a:r>
            <a:r>
              <a:rPr lang="el-GR" b="1" dirty="0" smtClean="0">
                <a:solidFill>
                  <a:srgbClr val="C00000"/>
                </a:solidFill>
              </a:rPr>
              <a:t>*</a:t>
            </a:r>
            <a:endParaRPr lang="el-GR" b="1" dirty="0" smtClean="0">
              <a:solidFill>
                <a:srgbClr val="C00000"/>
              </a:solidFill>
            </a:endParaRPr>
          </a:p>
          <a:p>
            <a:r>
              <a:rPr lang="el-GR" dirty="0"/>
              <a:t>Αρ. </a:t>
            </a:r>
            <a:r>
              <a:rPr lang="el-GR" dirty="0" smtClean="0"/>
              <a:t>5, Εκπαιδευτικές </a:t>
            </a:r>
            <a:r>
              <a:rPr lang="el-GR" dirty="0"/>
              <a:t>ανταλλαγές, </a:t>
            </a:r>
            <a:r>
              <a:rPr lang="el-GR" dirty="0" smtClean="0"/>
              <a:t>αδελφοποιήσεις, 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εκπαιδευτικά προγράμματα, προγράμματα </a:t>
            </a:r>
            <a:br>
              <a:rPr lang="el-GR" dirty="0"/>
            </a:br>
            <a:r>
              <a:rPr lang="el-GR" dirty="0"/>
              <a:t>διεθνών οργανισμών και διεθνείς συμμετοχές </a:t>
            </a:r>
            <a:endParaRPr lang="el-GR" dirty="0" smtClean="0"/>
          </a:p>
          <a:p>
            <a:r>
              <a:rPr lang="el-GR" dirty="0"/>
              <a:t>Αρ. 5, παρ. </a:t>
            </a:r>
            <a:r>
              <a:rPr lang="el-GR" dirty="0" smtClean="0"/>
              <a:t>6:  </a:t>
            </a:r>
            <a:r>
              <a:rPr lang="el-GR" dirty="0" err="1" smtClean="0">
                <a:solidFill>
                  <a:srgbClr val="C00000"/>
                </a:solidFill>
              </a:rPr>
              <a:t>διασχολικές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smtClean="0"/>
              <a:t>ομάδες/ Προγράμματα </a:t>
            </a:r>
            <a:r>
              <a:rPr lang="el-GR" dirty="0" err="1" smtClean="0"/>
              <a:t>Γ.Γ.Θρησκευμάτων</a:t>
            </a:r>
            <a:endParaRPr lang="el-GR" dirty="0" smtClean="0"/>
          </a:p>
          <a:p>
            <a:r>
              <a:rPr lang="el-GR" dirty="0" smtClean="0"/>
              <a:t>Αρ. 6: Ευρωπαϊκά Προγράμματα =&gt; Σχολείο=&gt; Δ/</a:t>
            </a:r>
            <a:r>
              <a:rPr lang="el-GR" dirty="0" err="1" smtClean="0"/>
              <a:t>νση</a:t>
            </a:r>
            <a:r>
              <a:rPr lang="el-GR" dirty="0" smtClean="0"/>
              <a:t>=&gt; Περιφέρεια  </a:t>
            </a:r>
          </a:p>
          <a:p>
            <a:r>
              <a:rPr lang="el-GR" dirty="0" smtClean="0"/>
              <a:t>Αρ. 7: Σχολικές Αθλητικές Δραστηριότητες</a:t>
            </a:r>
          </a:p>
          <a:p>
            <a:r>
              <a:rPr lang="el-GR" dirty="0" smtClean="0"/>
              <a:t>Αρ.8: Επισκέψεις στη Βουλή των Ελλήνων </a:t>
            </a:r>
          </a:p>
          <a:p>
            <a:r>
              <a:rPr lang="el-GR" dirty="0" smtClean="0"/>
              <a:t>Αρ. 9: Συμμετοχή σε διαγωνισμούς, μαθητικά συνέδρια, ημερίδες κλπ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240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128792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/>
            </a:r>
            <a:br>
              <a:rPr lang="el-GR" b="1" dirty="0" smtClean="0">
                <a:solidFill>
                  <a:srgbClr val="C00000"/>
                </a:solidFill>
              </a:rPr>
            </a:br>
            <a:r>
              <a:rPr lang="el-GR" b="1" dirty="0" smtClean="0">
                <a:solidFill>
                  <a:srgbClr val="C00000"/>
                </a:solidFill>
              </a:rPr>
              <a:t>Αρ</a:t>
            </a:r>
            <a:r>
              <a:rPr lang="el-GR" b="1" dirty="0">
                <a:solidFill>
                  <a:srgbClr val="C00000"/>
                </a:solidFill>
              </a:rPr>
              <a:t>. 1 Σχολικοί </a:t>
            </a:r>
            <a:r>
              <a:rPr lang="el-GR" b="1" dirty="0" smtClean="0">
                <a:solidFill>
                  <a:srgbClr val="C00000"/>
                </a:solidFill>
              </a:rPr>
              <a:t>Περίπατοι</a:t>
            </a:r>
            <a:r>
              <a:rPr lang="el-GR" b="1" dirty="0">
                <a:solidFill>
                  <a:srgbClr val="C00000"/>
                </a:solidFill>
              </a:rPr>
              <a:t/>
            </a:r>
            <a:br>
              <a:rPr lang="el-GR" b="1" dirty="0">
                <a:solidFill>
                  <a:srgbClr val="C00000"/>
                </a:solidFill>
              </a:rPr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87624" y="1196752"/>
            <a:ext cx="7488832" cy="4824536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Παρ. 2: 5/έτος</a:t>
            </a:r>
            <a:r>
              <a:rPr lang="el-GR" b="1" dirty="0">
                <a:solidFill>
                  <a:srgbClr val="C00000"/>
                </a:solidFill>
              </a:rPr>
              <a:t>, 1/μήνα- εντός διδακτικού </a:t>
            </a:r>
            <a:r>
              <a:rPr lang="el-GR" b="1" dirty="0" smtClean="0">
                <a:solidFill>
                  <a:srgbClr val="C00000"/>
                </a:solidFill>
              </a:rPr>
              <a:t>ωραρίου</a:t>
            </a:r>
            <a:endParaRPr lang="el-GR" b="1" dirty="0">
              <a:solidFill>
                <a:srgbClr val="C00000"/>
              </a:solidFill>
            </a:endParaRPr>
          </a:p>
          <a:p>
            <a:r>
              <a:rPr lang="el-GR" b="1" dirty="0" smtClean="0">
                <a:solidFill>
                  <a:srgbClr val="C00000"/>
                </a:solidFill>
              </a:rPr>
              <a:t>Παρ. 6</a:t>
            </a:r>
            <a:r>
              <a:rPr lang="el-GR" b="1" dirty="0" smtClean="0"/>
              <a:t>:   </a:t>
            </a:r>
            <a:r>
              <a:rPr lang="el-GR" dirty="0" smtClean="0"/>
              <a:t>«Είναι </a:t>
            </a:r>
            <a:r>
              <a:rPr lang="el-GR" dirty="0"/>
              <a:t>δυνατόν τις ημέρες πραγματοποίησης των </a:t>
            </a:r>
            <a:r>
              <a:rPr lang="el-GR" dirty="0" smtClean="0"/>
              <a:t>σχολικών </a:t>
            </a:r>
            <a:r>
              <a:rPr lang="el-GR" dirty="0"/>
              <a:t>περιπάτων </a:t>
            </a:r>
            <a:r>
              <a:rPr lang="el-GR" u="sng" dirty="0">
                <a:solidFill>
                  <a:schemeClr val="accent2"/>
                </a:solidFill>
              </a:rPr>
              <a:t>συγκροτημένες ομάδες μαθητών και </a:t>
            </a:r>
            <a:r>
              <a:rPr lang="el-GR" u="sng" dirty="0" smtClean="0">
                <a:solidFill>
                  <a:schemeClr val="accent2"/>
                </a:solidFill>
              </a:rPr>
              <a:t>μαθητριών </a:t>
            </a:r>
            <a:r>
              <a:rPr lang="el-GR" u="sng" dirty="0">
                <a:solidFill>
                  <a:schemeClr val="accent2"/>
                </a:solidFill>
              </a:rPr>
              <a:t>εναλλακτικά να πραγματοποιούν </a:t>
            </a:r>
            <a:r>
              <a:rPr lang="el-GR" u="sng" dirty="0" smtClean="0">
                <a:solidFill>
                  <a:schemeClr val="accent2"/>
                </a:solidFill>
              </a:rPr>
              <a:t>εκπαιδευτικές </a:t>
            </a:r>
            <a:r>
              <a:rPr lang="el-GR" u="sng" dirty="0">
                <a:solidFill>
                  <a:schemeClr val="accent2"/>
                </a:solidFill>
              </a:rPr>
              <a:t>επισκέψεις στο πλαίσιο σχολικών δραστηριοτήτων </a:t>
            </a:r>
            <a:r>
              <a:rPr lang="el-GR" u="sng" dirty="0" smtClean="0">
                <a:solidFill>
                  <a:schemeClr val="accent2"/>
                </a:solidFill>
              </a:rPr>
              <a:t>ή </a:t>
            </a:r>
            <a:r>
              <a:rPr lang="el-GR" u="sng" dirty="0">
                <a:solidFill>
                  <a:schemeClr val="accent2"/>
                </a:solidFill>
              </a:rPr>
              <a:t>άλλων εγκεκριμένων δράσεων, </a:t>
            </a:r>
            <a:r>
              <a:rPr lang="el-GR" dirty="0">
                <a:solidFill>
                  <a:schemeClr val="accent2"/>
                </a:solidFill>
              </a:rPr>
              <a:t>εφόσον έχουν γίνει οι </a:t>
            </a:r>
            <a:r>
              <a:rPr lang="el-GR" dirty="0" smtClean="0">
                <a:solidFill>
                  <a:schemeClr val="accent2"/>
                </a:solidFill>
              </a:rPr>
              <a:t>προαπαιτούμενες ενέργειες</a:t>
            </a:r>
            <a:r>
              <a:rPr lang="el-GR" dirty="0" smtClean="0"/>
              <a:t>»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6692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1547664" y="332656"/>
            <a:ext cx="7200800" cy="2088283"/>
          </a:xfrm>
        </p:spPr>
        <p:txBody>
          <a:bodyPr>
            <a:noAutofit/>
          </a:bodyPr>
          <a:lstStyle/>
          <a:p>
            <a:r>
              <a:rPr lang="el-GR" sz="4000" dirty="0" smtClean="0">
                <a:solidFill>
                  <a:schemeClr val="accent2"/>
                </a:solidFill>
              </a:rPr>
              <a:t/>
            </a:r>
            <a:br>
              <a:rPr lang="el-GR" sz="4000" dirty="0" smtClean="0">
                <a:solidFill>
                  <a:schemeClr val="accent2"/>
                </a:solidFill>
              </a:rPr>
            </a:br>
            <a:r>
              <a:rPr lang="el-GR" sz="3200" b="1" dirty="0" smtClean="0">
                <a:solidFill>
                  <a:schemeClr val="accent2"/>
                </a:solidFill>
              </a:rPr>
              <a:t>Αρ</a:t>
            </a:r>
            <a:r>
              <a:rPr lang="el-GR" sz="3200" b="1" dirty="0">
                <a:solidFill>
                  <a:schemeClr val="accent2"/>
                </a:solidFill>
              </a:rPr>
              <a:t>. 3, </a:t>
            </a:r>
            <a:r>
              <a:rPr lang="el-GR" sz="3200" b="1" dirty="0"/>
              <a:t>παρ. 1.</a:t>
            </a:r>
            <a:r>
              <a:rPr lang="el-GR" sz="3200" b="1" dirty="0">
                <a:solidFill>
                  <a:schemeClr val="accent2"/>
                </a:solidFill>
              </a:rPr>
              <a:t> Εκπαιδευτικές Επισκέψεις – </a:t>
            </a:r>
            <a:r>
              <a:rPr lang="el-GR" sz="3200" b="1" dirty="0" smtClean="0">
                <a:solidFill>
                  <a:schemeClr val="accent2"/>
                </a:solidFill>
              </a:rPr>
              <a:t>Προγράμματα </a:t>
            </a:r>
            <a:r>
              <a:rPr lang="el-GR" sz="3200" b="1" dirty="0">
                <a:solidFill>
                  <a:schemeClr val="accent2"/>
                </a:solidFill>
              </a:rPr>
              <a:t>Σχολικών Δραστηριοτήτων έως 2 επισκέψεις στο εσωτερικό ή σε ΚΠΕ</a:t>
            </a:r>
            <a:r>
              <a:rPr lang="el-GR" sz="4000" dirty="0">
                <a:solidFill>
                  <a:schemeClr val="accent2"/>
                </a:solidFill>
              </a:rPr>
              <a:t/>
            </a:r>
            <a:br>
              <a:rPr lang="el-GR" sz="4000" dirty="0">
                <a:solidFill>
                  <a:schemeClr val="accent2"/>
                </a:solidFill>
              </a:rPr>
            </a:b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4294967295"/>
          </p:nvPr>
        </p:nvSpPr>
        <p:spPr>
          <a:xfrm>
            <a:off x="1691680" y="2565400"/>
            <a:ext cx="6912768" cy="3603625"/>
          </a:xfrm>
        </p:spPr>
        <p:txBody>
          <a:bodyPr>
            <a:normAutofit/>
          </a:bodyPr>
          <a:lstStyle/>
          <a:p>
            <a:r>
              <a:rPr lang="el-GR" dirty="0" smtClean="0"/>
              <a:t>Από </a:t>
            </a:r>
            <a:r>
              <a:rPr lang="el-GR" dirty="0"/>
              <a:t>ολιγόωρες έως </a:t>
            </a:r>
            <a:r>
              <a:rPr lang="el-GR" dirty="0" smtClean="0"/>
              <a:t>4 ήμερες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  (</a:t>
            </a:r>
            <a:r>
              <a:rPr lang="el-GR" dirty="0"/>
              <a:t>2 εργάσιμες </a:t>
            </a:r>
            <a:r>
              <a:rPr lang="el-GR" dirty="0" smtClean="0"/>
              <a:t>ημέρες +2 αργίες</a:t>
            </a:r>
            <a:r>
              <a:rPr lang="el-GR" dirty="0"/>
              <a:t>)</a:t>
            </a:r>
          </a:p>
          <a:p>
            <a:r>
              <a:rPr lang="el-GR" dirty="0"/>
              <a:t>ΣΜΕΑΕ  έως 4 μονοήμερες </a:t>
            </a:r>
          </a:p>
          <a:p>
            <a:r>
              <a:rPr lang="el-GR" b="1" dirty="0"/>
              <a:t>Δε</a:t>
            </a:r>
            <a:r>
              <a:rPr lang="el-GR" dirty="0"/>
              <a:t> λαμβάνεται υπόψη η μετακίνηση για </a:t>
            </a:r>
            <a:r>
              <a:rPr lang="el-GR" b="1" dirty="0"/>
              <a:t>παρουσίαση</a:t>
            </a:r>
            <a:r>
              <a:rPr lang="el-GR" dirty="0"/>
              <a:t> των προγραμμάτων στις 2 ανωτέρω αναφερόμενες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876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5736" y="817582"/>
            <a:ext cx="6552728" cy="1459290"/>
          </a:xfrm>
        </p:spPr>
        <p:txBody>
          <a:bodyPr>
            <a:noAutofit/>
          </a:bodyPr>
          <a:lstStyle/>
          <a:p>
            <a:r>
              <a:rPr lang="el-GR" sz="3200" b="1" dirty="0">
                <a:solidFill>
                  <a:schemeClr val="accent2"/>
                </a:solidFill>
              </a:rPr>
              <a:t>Αρ. 3, παρ. </a:t>
            </a:r>
            <a:r>
              <a:rPr lang="el-GR" sz="3200" b="1" dirty="0" smtClean="0">
                <a:solidFill>
                  <a:schemeClr val="accent2"/>
                </a:solidFill>
              </a:rPr>
              <a:t>2. </a:t>
            </a:r>
            <a:r>
              <a:rPr lang="el-GR" sz="3200" b="1" dirty="0">
                <a:solidFill>
                  <a:schemeClr val="accent2"/>
                </a:solidFill>
              </a:rPr>
              <a:t>Εκπαιδευτικές Επισκέψεις – </a:t>
            </a:r>
            <a:r>
              <a:rPr lang="el-GR" sz="3200" b="1" dirty="0" smtClean="0">
                <a:solidFill>
                  <a:schemeClr val="accent2"/>
                </a:solidFill>
              </a:rPr>
              <a:t>στο πλαίσιο του Αναλυτικού Προγράμματος </a:t>
            </a:r>
            <a:endParaRPr lang="el-GR" sz="3200" b="1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91680" y="2420887"/>
            <a:ext cx="6984776" cy="3528393"/>
          </a:xfrm>
        </p:spPr>
        <p:txBody>
          <a:bodyPr>
            <a:normAutofit/>
          </a:bodyPr>
          <a:lstStyle/>
          <a:p>
            <a:r>
              <a:rPr lang="el-GR" dirty="0" smtClean="0"/>
              <a:t>1 </a:t>
            </a:r>
            <a:r>
              <a:rPr lang="el-GR" dirty="0" err="1" smtClean="0"/>
              <a:t>εκπ</a:t>
            </a:r>
            <a:r>
              <a:rPr lang="el-GR" dirty="0" smtClean="0"/>
              <a:t>/</a:t>
            </a:r>
            <a:r>
              <a:rPr lang="el-GR" dirty="0" err="1" smtClean="0"/>
              <a:t>κή</a:t>
            </a:r>
            <a:r>
              <a:rPr lang="el-GR" dirty="0" smtClean="0"/>
              <a:t> επίσκεψη ανά τάξη (αν συμμετέχει αμιγές τμήμα/τάξη)</a:t>
            </a:r>
          </a:p>
          <a:p>
            <a:r>
              <a:rPr lang="el-GR" dirty="0" smtClean="0"/>
              <a:t>Προγράμματα συνεκπαίδευσης </a:t>
            </a:r>
          </a:p>
          <a:p>
            <a:pPr marL="0" indent="0">
              <a:buNone/>
            </a:pPr>
            <a:r>
              <a:rPr lang="el-GR" dirty="0" smtClean="0"/>
              <a:t>   ΣΜΕΑΕ &amp; Σχολείων Β/</a:t>
            </a:r>
            <a:r>
              <a:rPr lang="el-GR" dirty="0" err="1" smtClean="0"/>
              <a:t>θμιας</a:t>
            </a:r>
            <a:r>
              <a:rPr lang="el-GR" dirty="0" smtClean="0"/>
              <a:t> </a:t>
            </a:r>
            <a:r>
              <a:rPr lang="el-GR" dirty="0" err="1" smtClean="0"/>
              <a:t>Εκπ</a:t>
            </a:r>
            <a:r>
              <a:rPr lang="el-GR" dirty="0" smtClean="0"/>
              <a:t>/σης </a:t>
            </a:r>
          </a:p>
          <a:p>
            <a:r>
              <a:rPr lang="el-GR" dirty="0" smtClean="0"/>
              <a:t>Με βάση την 172877/Δ3/17-10-2016 Υ.Α. (ΦΕΚ 3561/Β/4-11-2016)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969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accent2"/>
                </a:solidFill>
              </a:rPr>
              <a:t>Αρ. 4 Διδακτικές </a:t>
            </a:r>
            <a:r>
              <a:rPr lang="el-GR" sz="3600" b="1" dirty="0" smtClean="0">
                <a:solidFill>
                  <a:schemeClr val="accent2"/>
                </a:solidFill>
              </a:rPr>
              <a:t>Επισκέψεις  </a:t>
            </a:r>
            <a:endParaRPr lang="el-GR" sz="3600" b="1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Δυνατότητα διεξαγωγής </a:t>
            </a:r>
            <a:r>
              <a:rPr lang="el-GR" b="1" dirty="0" smtClean="0"/>
              <a:t>μαθημάτων Α.Π.</a:t>
            </a:r>
          </a:p>
          <a:p>
            <a:r>
              <a:rPr lang="el-GR" b="1" dirty="0" smtClean="0"/>
              <a:t> εκτός</a:t>
            </a:r>
            <a:r>
              <a:rPr lang="el-GR" dirty="0" smtClean="0"/>
              <a:t> σχολικού χώρου</a:t>
            </a:r>
          </a:p>
          <a:p>
            <a:r>
              <a:rPr lang="el-GR" dirty="0" smtClean="0"/>
              <a:t> </a:t>
            </a:r>
            <a:r>
              <a:rPr lang="el-GR" b="1" dirty="0" smtClean="0"/>
              <a:t>εντός ωραρίου</a:t>
            </a:r>
            <a:r>
              <a:rPr lang="el-GR" dirty="0" smtClean="0"/>
              <a:t>, </a:t>
            </a:r>
          </a:p>
          <a:p>
            <a:r>
              <a:rPr lang="el-GR" dirty="0" smtClean="0"/>
              <a:t>σε χώρους  επιστημονικής, ιστορικής, θρησκευτικής, πολιτιστικής και περιβαλλοντικής αναφοράς, </a:t>
            </a:r>
          </a:p>
          <a:p>
            <a:r>
              <a:rPr lang="el-GR" b="1" dirty="0" smtClean="0"/>
              <a:t>έως 9/ έτος </a:t>
            </a:r>
            <a:r>
              <a:rPr lang="el-GR" dirty="0" smtClean="0"/>
              <a:t>ανά τάξη, τμήμα, τομέα, ειδικότητα, </a:t>
            </a:r>
            <a:r>
              <a:rPr lang="el-GR" dirty="0" err="1" smtClean="0"/>
              <a:t>δ.ε</a:t>
            </a:r>
            <a:r>
              <a:rPr lang="el-GR" dirty="0" smtClean="0"/>
              <a:t>. </a:t>
            </a:r>
          </a:p>
          <a:p>
            <a:r>
              <a:rPr lang="el-GR" dirty="0" smtClean="0"/>
              <a:t>με </a:t>
            </a:r>
            <a:r>
              <a:rPr lang="el-GR" b="1" dirty="0" smtClean="0"/>
              <a:t>διάρκεια μίας ή περισσότερων διδακτικών ωρών </a:t>
            </a:r>
            <a:r>
              <a:rPr lang="el-GR" b="1" u="sng" dirty="0" smtClean="0">
                <a:solidFill>
                  <a:srgbClr val="C00000"/>
                </a:solidFill>
              </a:rPr>
              <a:t>έως και δύο ώρες μετά </a:t>
            </a:r>
            <a:r>
              <a:rPr lang="el-GR" b="1" dirty="0" smtClean="0"/>
              <a:t>το πέρας του διδακτικού ωραρίου. </a:t>
            </a:r>
            <a:endParaRPr lang="el-GR" b="1" dirty="0"/>
          </a:p>
        </p:txBody>
      </p:sp>
      <p:sp>
        <p:nvSpPr>
          <p:cNvPr id="4" name="Γελαστό πρόσωπο 3"/>
          <p:cNvSpPr/>
          <p:nvPr/>
        </p:nvSpPr>
        <p:spPr>
          <a:xfrm>
            <a:off x="7596336" y="497766"/>
            <a:ext cx="720080" cy="69898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682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408712" cy="1584176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C00000"/>
                </a:solidFill>
              </a:rPr>
              <a:t>Αρ. </a:t>
            </a:r>
            <a:r>
              <a:rPr lang="el-GR" sz="2400" b="1" dirty="0">
                <a:solidFill>
                  <a:srgbClr val="C00000"/>
                </a:solidFill>
              </a:rPr>
              <a:t>5 Εκπαιδευτικές ανταλλαγές, αδελφοποιήσεις, </a:t>
            </a:r>
            <a:br>
              <a:rPr lang="el-GR" sz="2400" b="1" dirty="0">
                <a:solidFill>
                  <a:srgbClr val="C00000"/>
                </a:solidFill>
              </a:rPr>
            </a:br>
            <a:r>
              <a:rPr lang="el-GR" sz="2400" b="1" dirty="0">
                <a:solidFill>
                  <a:srgbClr val="C00000"/>
                </a:solidFill>
              </a:rPr>
              <a:t>εκπαιδευτικά προγράμματα, προγράμματα </a:t>
            </a:r>
            <a:br>
              <a:rPr lang="el-GR" sz="2400" b="1" dirty="0">
                <a:solidFill>
                  <a:srgbClr val="C00000"/>
                </a:solidFill>
              </a:rPr>
            </a:br>
            <a:r>
              <a:rPr lang="el-GR" sz="2400" b="1" dirty="0">
                <a:solidFill>
                  <a:srgbClr val="C00000"/>
                </a:solidFill>
              </a:rPr>
              <a:t>διεθνών οργανισμών και διεθνείς συμμετοχές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47664" y="2276872"/>
            <a:ext cx="6840760" cy="374441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l-GR" dirty="0"/>
              <a:t> Κατά τη διάρκεια του σχολικού έτους είναι δυνατό να </a:t>
            </a:r>
          </a:p>
          <a:p>
            <a:pPr marL="0" indent="0">
              <a:buNone/>
            </a:pPr>
            <a:r>
              <a:rPr lang="el-GR" dirty="0"/>
              <a:t>πραγματοποιούνται μετακινήσεις μαθητών, μαθητριών </a:t>
            </a:r>
          </a:p>
          <a:p>
            <a:pPr marL="0" indent="0">
              <a:buNone/>
            </a:pPr>
            <a:r>
              <a:rPr lang="el-GR" dirty="0"/>
              <a:t>και συνοδών εκπαιδευτικών των σχολείων </a:t>
            </a:r>
            <a:r>
              <a:rPr lang="el-GR" dirty="0" smtClean="0"/>
              <a:t>Δευτεροβάθμιας </a:t>
            </a:r>
            <a:r>
              <a:rPr lang="el-GR" dirty="0"/>
              <a:t>Εκπαίδευσης στο εξωτερικό, στο πλαίσιο: </a:t>
            </a:r>
          </a:p>
          <a:p>
            <a:r>
              <a:rPr lang="el-GR" dirty="0"/>
              <a:t>α. εκπαιδευτικών ανταλλαγών, </a:t>
            </a:r>
          </a:p>
          <a:p>
            <a:r>
              <a:rPr lang="el-GR" dirty="0"/>
              <a:t>β. αδελφοποιήσεων, </a:t>
            </a:r>
          </a:p>
          <a:p>
            <a:r>
              <a:rPr lang="el-GR" dirty="0"/>
              <a:t>γ. εκπαιδευτικών προγραμμάτων </a:t>
            </a:r>
          </a:p>
          <a:p>
            <a:r>
              <a:rPr lang="el-GR" dirty="0"/>
              <a:t>δ. προγραμμάτων διεθνών οργανισμών, </a:t>
            </a:r>
          </a:p>
          <a:p>
            <a:r>
              <a:rPr lang="el-GR" dirty="0"/>
              <a:t>ε. συμμετοχών σε διεθνείς συναντήσεις, συνέδρια, </a:t>
            </a:r>
          </a:p>
          <a:p>
            <a:pPr marL="0" indent="0">
              <a:buNone/>
            </a:pPr>
            <a:r>
              <a:rPr lang="el-GR" dirty="0"/>
              <a:t>ημερίδες, διαγωνισμούς, μαθητικές επιστημονικές </a:t>
            </a:r>
          </a:p>
          <a:p>
            <a:pPr marL="0" indent="0">
              <a:buNone/>
            </a:pPr>
            <a:r>
              <a:rPr lang="el-GR" dirty="0"/>
              <a:t>ολυμπιάδες και άλλες διεθνείς εκδηλώσεις και </a:t>
            </a:r>
          </a:p>
          <a:p>
            <a:r>
              <a:rPr lang="el-GR" dirty="0"/>
              <a:t>στ. πρόσκλησης από σχολεία της Ομογένειας. </a:t>
            </a:r>
          </a:p>
        </p:txBody>
      </p:sp>
    </p:spTree>
    <p:extLst>
      <p:ext uri="{BB962C8B-B14F-4D97-AF65-F5344CB8AC3E}">
        <p14:creationId xmlns:p14="http://schemas.microsoft.com/office/powerpoint/2010/main" val="40856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817582"/>
            <a:ext cx="6624736" cy="1171258"/>
          </a:xfrm>
        </p:spPr>
        <p:txBody>
          <a:bodyPr>
            <a:noAutofit/>
          </a:bodyPr>
          <a:lstStyle/>
          <a:p>
            <a:r>
              <a:rPr lang="el-GR" sz="3200" dirty="0" smtClean="0"/>
              <a:t>Γενικά,  οι εγκύκλιοι για μετακινήσεις μαθητών εντός κι εκτός Ελλάδος 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59632" y="2060848"/>
            <a:ext cx="7704856" cy="4680520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edu.klimaka.gr/nomothesia/ekdromes-episkepseis/528-ekdromes-sxolikes-ekdromes-peripatoi-deyterobathmias</a:t>
            </a:r>
            <a:r>
              <a:rPr lang="el-GR" dirty="0" smtClean="0"/>
              <a:t>  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Αρ.Πρωτ.15589/Η1/30-01-2018/ΥΠΠΕΘ</a:t>
            </a:r>
          </a:p>
          <a:p>
            <a:r>
              <a:rPr lang="el-GR" b="1" dirty="0"/>
              <a:t>Θέμα: «Εκδρομές-Μετακινήσεις μαθητών Δημόσιων και Ιδιωτικών σχολείων Δευτεροβάθμιας Εκπαίδευσης εντός και εκτός της χώρας. Διευκρινήσεις αναφορικά με τις </a:t>
            </a:r>
            <a:r>
              <a:rPr lang="el-GR" b="1" dirty="0">
                <a:solidFill>
                  <a:srgbClr val="C00000"/>
                </a:solidFill>
              </a:rPr>
              <a:t>Αδελφοποιήσεις</a:t>
            </a:r>
            <a:r>
              <a:rPr lang="el-GR" b="1" dirty="0" smtClean="0"/>
              <a:t>».</a:t>
            </a:r>
          </a:p>
          <a:p>
            <a:r>
              <a:rPr lang="el-GR" b="1" dirty="0" smtClean="0">
                <a:solidFill>
                  <a:srgbClr val="C00000"/>
                </a:solidFill>
              </a:rPr>
              <a:t>Αρ.Πρωτ.210317/Η1/30-11-2017/ΥΠΠΕΘ </a:t>
            </a:r>
          </a:p>
          <a:p>
            <a:r>
              <a:rPr lang="el-GR" b="1" dirty="0">
                <a:solidFill>
                  <a:srgbClr val="002060"/>
                </a:solidFill>
              </a:rPr>
              <a:t>εκπαιδευτικές </a:t>
            </a:r>
            <a:r>
              <a:rPr lang="el-GR" b="1" dirty="0" smtClean="0">
                <a:solidFill>
                  <a:srgbClr val="002060"/>
                </a:solidFill>
              </a:rPr>
              <a:t>ανταλλαγές / αδελφοποιήσεις</a:t>
            </a:r>
            <a:r>
              <a:rPr lang="el-GR" dirty="0">
                <a:solidFill>
                  <a:srgbClr val="002060"/>
                </a:solidFill>
              </a:rPr>
              <a:t> </a:t>
            </a:r>
            <a:endParaRPr lang="el-GR" dirty="0" smtClean="0">
              <a:solidFill>
                <a:srgbClr val="002060"/>
              </a:solidFill>
            </a:endParaRPr>
          </a:p>
          <a:p>
            <a:r>
              <a:rPr lang="el-GR" b="1" dirty="0">
                <a:solidFill>
                  <a:srgbClr val="002060"/>
                </a:solidFill>
              </a:rPr>
              <a:t>μετακινήσεις στο πλαίσιο εγκεκριμένων προγραμμάτων</a:t>
            </a:r>
            <a:r>
              <a:rPr lang="el-GR" b="1" dirty="0"/>
              <a:t>:</a:t>
            </a:r>
            <a:endParaRPr lang="el-GR" dirty="0"/>
          </a:p>
          <a:p>
            <a:r>
              <a:rPr lang="el-GR" b="1" dirty="0"/>
              <a:t>μ</a:t>
            </a:r>
            <a:r>
              <a:rPr lang="el-GR" b="1" dirty="0" smtClean="0"/>
              <a:t>ετακινήσεις</a:t>
            </a:r>
            <a:r>
              <a:rPr lang="el-GR" dirty="0" smtClean="0"/>
              <a:t> </a:t>
            </a:r>
            <a:r>
              <a:rPr lang="el-GR" dirty="0"/>
              <a:t>μαθητών στο εξωτερικό </a:t>
            </a:r>
            <a:r>
              <a:rPr lang="el-GR" b="1" dirty="0"/>
              <a:t>στο πλαίσιο εγκεκριμένων προγραμμάτων σχολικών δραστηριοτήτων </a:t>
            </a:r>
            <a:r>
              <a:rPr lang="el-GR" dirty="0"/>
              <a:t>πλέον</a:t>
            </a:r>
            <a:r>
              <a:rPr lang="el-GR" b="1" dirty="0"/>
              <a:t> δεν επιτρέπονται</a:t>
            </a:r>
            <a:r>
              <a:rPr lang="el-GR" dirty="0"/>
              <a:t>. </a:t>
            </a:r>
            <a:r>
              <a:rPr lang="el-GR" b="1" dirty="0">
                <a:solidFill>
                  <a:srgbClr val="C00000"/>
                </a:solidFill>
              </a:rPr>
              <a:t>Εξαίρεση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/>
              <a:t>αποτελούν τα προγράμματα τα οποία εποπτεύονται από την </a:t>
            </a:r>
            <a:r>
              <a:rPr lang="el-GR" b="1" dirty="0"/>
              <a:t>Γενική Γραμματεία </a:t>
            </a:r>
            <a:r>
              <a:rPr lang="el-GR" b="1" dirty="0" smtClean="0"/>
              <a:t>Θρησκευμάτων </a:t>
            </a:r>
            <a:endParaRPr lang="el-GR" dirty="0"/>
          </a:p>
          <a:p>
            <a:r>
              <a:rPr lang="el-GR" dirty="0" smtClean="0"/>
              <a:t>Μετακινήσεις </a:t>
            </a:r>
            <a:r>
              <a:rPr lang="el-GR" dirty="0" smtClean="0">
                <a:solidFill>
                  <a:srgbClr val="C00000"/>
                </a:solidFill>
              </a:rPr>
              <a:t>στ</a:t>
            </a:r>
            <a:r>
              <a:rPr lang="el-GR" b="1" dirty="0" smtClean="0">
                <a:solidFill>
                  <a:srgbClr val="C00000"/>
                </a:solidFill>
              </a:rPr>
              <a:t>ο </a:t>
            </a:r>
            <a:r>
              <a:rPr lang="el-GR" b="1" dirty="0">
                <a:solidFill>
                  <a:srgbClr val="C00000"/>
                </a:solidFill>
              </a:rPr>
              <a:t>πλαίσιο προγραμμάτων διεθνών </a:t>
            </a:r>
            <a:r>
              <a:rPr lang="el-GR" b="1" dirty="0" smtClean="0">
                <a:solidFill>
                  <a:srgbClr val="C00000"/>
                </a:solidFill>
              </a:rPr>
              <a:t>οργανισμών</a:t>
            </a:r>
          </a:p>
          <a:p>
            <a:r>
              <a:rPr lang="el-GR" b="1" dirty="0"/>
              <a:t>μετακινήσεις κατόπιν </a:t>
            </a:r>
            <a:r>
              <a:rPr lang="el-GR" b="1" dirty="0">
                <a:solidFill>
                  <a:srgbClr val="C00000"/>
                </a:solidFill>
              </a:rPr>
              <a:t>πρόσκλησης από </a:t>
            </a:r>
            <a:r>
              <a:rPr lang="el-GR" b="1" dirty="0" smtClean="0">
                <a:solidFill>
                  <a:srgbClr val="C00000"/>
                </a:solidFill>
              </a:rPr>
              <a:t>ευρωβουλευτή</a:t>
            </a:r>
          </a:p>
          <a:p>
            <a:r>
              <a:rPr lang="el-GR" b="1" dirty="0"/>
              <a:t>π</a:t>
            </a:r>
            <a:r>
              <a:rPr lang="el-GR" b="1" dirty="0" smtClean="0"/>
              <a:t>ρόσκληση από Σχολεία </a:t>
            </a:r>
            <a:r>
              <a:rPr lang="el-GR" b="1" dirty="0"/>
              <a:t>της </a:t>
            </a:r>
            <a:r>
              <a:rPr lang="el-GR" b="1" dirty="0">
                <a:solidFill>
                  <a:srgbClr val="C00000"/>
                </a:solidFill>
              </a:rPr>
              <a:t>Ομογένειας</a:t>
            </a:r>
            <a:endParaRPr lang="el-GR" dirty="0" smtClean="0">
              <a:solidFill>
                <a:srgbClr val="C0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115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rgbClr val="C00000"/>
                </a:solidFill>
              </a:rPr>
              <a:t>Εκπαιδευτικό Πρόγραμμα </a:t>
            </a:r>
            <a:br>
              <a:rPr lang="el-GR" dirty="0" smtClean="0">
                <a:solidFill>
                  <a:srgbClr val="C00000"/>
                </a:solidFill>
              </a:rPr>
            </a:br>
            <a:r>
              <a:rPr lang="el-GR" dirty="0" smtClean="0">
                <a:solidFill>
                  <a:srgbClr val="C00000"/>
                </a:solidFill>
              </a:rPr>
              <a:t>της «Βουλής των Εφήβων…»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19672" y="2060848"/>
            <a:ext cx="7344816" cy="3816424"/>
          </a:xfrm>
        </p:spPr>
        <p:txBody>
          <a:bodyPr>
            <a:normAutofit/>
          </a:bodyPr>
          <a:lstStyle/>
          <a:p>
            <a:r>
              <a:rPr lang="el-GR" sz="2800" b="1" dirty="0">
                <a:solidFill>
                  <a:srgbClr val="C00000"/>
                </a:solidFill>
              </a:rPr>
              <a:t>Σχ. Έτος 2018-2019</a:t>
            </a:r>
          </a:p>
          <a:p>
            <a:r>
              <a:rPr lang="el-GR" sz="2800" dirty="0" smtClean="0"/>
              <a:t>η </a:t>
            </a:r>
            <a:r>
              <a:rPr lang="el-GR" sz="2800" b="1" dirty="0"/>
              <a:t>πρώτη</a:t>
            </a:r>
            <a:r>
              <a:rPr lang="el-GR" sz="2800" dirty="0"/>
              <a:t> και </a:t>
            </a:r>
            <a:r>
              <a:rPr lang="el-GR" sz="2800" b="1" dirty="0"/>
              <a:t>πιλοτική</a:t>
            </a:r>
            <a:r>
              <a:rPr lang="el-GR" sz="2800" dirty="0"/>
              <a:t> χρονιά εφαρμογής του νέου προγράμματος </a:t>
            </a:r>
            <a:r>
              <a:rPr lang="el-GR" sz="2800" dirty="0" smtClean="0">
                <a:solidFill>
                  <a:srgbClr val="C00000"/>
                </a:solidFill>
              </a:rPr>
              <a:t>«Βουλή των Εφήβων- Βήματα Δημοκρατίας: Κάνοντας πράξη τη συμμετοχή» </a:t>
            </a:r>
          </a:p>
          <a:p>
            <a:r>
              <a:rPr lang="el-GR" sz="2800" dirty="0" smtClean="0"/>
              <a:t>Εγκύκλιος ΥΠΕΘ: Φ.14.1/113186/Δ2/</a:t>
            </a:r>
          </a:p>
          <a:p>
            <a:pPr marL="0" indent="0">
              <a:buNone/>
            </a:pPr>
            <a:r>
              <a:rPr lang="el-GR" sz="2800" dirty="0" smtClean="0"/>
              <a:t>     05-07-2018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9164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C00000"/>
                </a:solidFill>
              </a:rPr>
              <a:t>Αρ. 5, παρ. 6 </a:t>
            </a: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Συγκρότηση </a:t>
            </a:r>
            <a:r>
              <a:rPr lang="el-GR" sz="3200" b="1" dirty="0" err="1" smtClean="0"/>
              <a:t>διασχολικών</a:t>
            </a:r>
            <a:r>
              <a:rPr lang="el-GR" sz="3200" dirty="0" smtClean="0"/>
              <a:t> ολιγομελών ομάδων για παρ. α, γ, δ και </a:t>
            </a:r>
          </a:p>
          <a:p>
            <a:r>
              <a:rPr lang="el-GR" sz="3200" dirty="0" err="1" smtClean="0"/>
              <a:t>Εκπ</a:t>
            </a:r>
            <a:r>
              <a:rPr lang="el-GR" sz="3200" dirty="0" smtClean="0"/>
              <a:t>/</a:t>
            </a:r>
            <a:r>
              <a:rPr lang="el-GR" sz="3200" dirty="0" err="1" smtClean="0"/>
              <a:t>κά</a:t>
            </a:r>
            <a:r>
              <a:rPr lang="el-GR" sz="3200" dirty="0" smtClean="0"/>
              <a:t> προγράμματα Γ.Γ. Θρησκευμάτων ΥΠΠΕΘ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91784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95736" y="274638"/>
            <a:ext cx="5904656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smtClean="0">
                <a:solidFill>
                  <a:srgbClr val="C00000"/>
                </a:solidFill>
              </a:rPr>
              <a:t>Άρθρο </a:t>
            </a:r>
            <a:r>
              <a:rPr lang="el-GR" b="1" dirty="0">
                <a:solidFill>
                  <a:srgbClr val="C00000"/>
                </a:solidFill>
              </a:rPr>
              <a:t>6 </a:t>
            </a:r>
            <a:br>
              <a:rPr lang="el-GR" b="1" dirty="0">
                <a:solidFill>
                  <a:srgbClr val="C00000"/>
                </a:solidFill>
              </a:rPr>
            </a:br>
            <a:endParaRPr lang="el-GR" b="1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91680" y="1556792"/>
            <a:ext cx="6048672" cy="424847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Α</a:t>
            </a:r>
            <a:r>
              <a:rPr lang="el-GR" sz="2800" dirty="0"/>
              <a:t>. Ευρωπαϊκά προγράμματα και λοιπές ευρωπαϊκές </a:t>
            </a:r>
            <a:r>
              <a:rPr lang="el-GR" sz="2800" dirty="0" smtClean="0"/>
              <a:t>δραστηριότητες (εγκεκριμένων από Ευρωπαϊκή Ένωση)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13891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480720" cy="1143000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>
                <a:solidFill>
                  <a:srgbClr val="C00000"/>
                </a:solidFill>
              </a:rPr>
              <a:t>Άρθρο 7 </a:t>
            </a:r>
            <a:br>
              <a:rPr lang="el-GR" sz="3600" dirty="0" smtClean="0">
                <a:solidFill>
                  <a:srgbClr val="C00000"/>
                </a:solidFill>
              </a:rPr>
            </a:br>
            <a:r>
              <a:rPr lang="el-GR" sz="3600" dirty="0" smtClean="0">
                <a:solidFill>
                  <a:srgbClr val="C00000"/>
                </a:solidFill>
              </a:rPr>
              <a:t>Σχολικές </a:t>
            </a:r>
            <a:r>
              <a:rPr lang="el-GR" sz="3600" dirty="0">
                <a:solidFill>
                  <a:srgbClr val="C00000"/>
                </a:solidFill>
              </a:rPr>
              <a:t>Αθλητικές Δραστηριότητες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Κατά </a:t>
            </a:r>
            <a:r>
              <a:rPr lang="el-GR" dirty="0"/>
              <a:t>τη διάρκεια του διδακτικού έτους και κατά τις </a:t>
            </a:r>
            <a:r>
              <a:rPr lang="el-GR" dirty="0" smtClean="0"/>
              <a:t>εργάσιμες </a:t>
            </a:r>
            <a:r>
              <a:rPr lang="el-GR" dirty="0"/>
              <a:t>ημέρες, το Σάββατο ή/και την Κυριακή είναι δυνατό να </a:t>
            </a:r>
            <a:r>
              <a:rPr lang="el-GR" dirty="0" smtClean="0"/>
              <a:t>πραγματοποιούνται </a:t>
            </a:r>
            <a:r>
              <a:rPr lang="el-GR" dirty="0"/>
              <a:t>μετακινήσεις μαθητών και μαθητριών </a:t>
            </a:r>
            <a:r>
              <a:rPr lang="el-GR" dirty="0" smtClean="0"/>
              <a:t>Γυμνασίων</a:t>
            </a:r>
            <a:r>
              <a:rPr lang="el-GR" dirty="0"/>
              <a:t>, Ειδικών Γυμνασίων, Λυκείων (ΓΕΛ-ΕΠΑΛ), </a:t>
            </a:r>
            <a:r>
              <a:rPr lang="el-GR" dirty="0" smtClean="0"/>
              <a:t>Ειδικών </a:t>
            </a:r>
            <a:r>
              <a:rPr lang="el-GR" dirty="0"/>
              <a:t>Επαγγελματικών Γυμνασίων, Ειδικών Επαγγελματικών </a:t>
            </a:r>
            <a:r>
              <a:rPr lang="el-GR" dirty="0" smtClean="0"/>
              <a:t>Λυκείων </a:t>
            </a:r>
            <a:r>
              <a:rPr lang="el-GR" dirty="0"/>
              <a:t>και Ε.Ε.Ε.ΕΚ. ως </a:t>
            </a:r>
            <a:r>
              <a:rPr lang="el-GR" dirty="0" smtClean="0"/>
              <a:t>εξής….  </a:t>
            </a:r>
            <a:r>
              <a:rPr lang="el-GR" dirty="0"/>
              <a:t>Οι </a:t>
            </a:r>
            <a:r>
              <a:rPr lang="el-GR" dirty="0">
                <a:solidFill>
                  <a:srgbClr val="C00000"/>
                </a:solidFill>
              </a:rPr>
              <a:t>μετακινήσεις</a:t>
            </a:r>
            <a:r>
              <a:rPr lang="el-GR" dirty="0"/>
              <a:t> αυτές </a:t>
            </a:r>
          </a:p>
          <a:p>
            <a:r>
              <a:rPr lang="el-GR" dirty="0"/>
              <a:t>μπορούν να πραγματοποιούνται </a:t>
            </a:r>
            <a:r>
              <a:rPr lang="el-GR" dirty="0">
                <a:solidFill>
                  <a:srgbClr val="C00000"/>
                </a:solidFill>
              </a:rPr>
              <a:t>εντός ή εκτός ωρολογίου </a:t>
            </a:r>
            <a:r>
              <a:rPr lang="el-GR" dirty="0" smtClean="0">
                <a:solidFill>
                  <a:srgbClr val="C00000"/>
                </a:solidFill>
              </a:rPr>
              <a:t>προγράμματος</a:t>
            </a:r>
            <a:endParaRPr lang="el-G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03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>
                <a:solidFill>
                  <a:schemeClr val="accent2"/>
                </a:solidFill>
              </a:rPr>
              <a:t>Άρθρο 8 </a:t>
            </a:r>
            <a:br>
              <a:rPr lang="el-GR" sz="3200" dirty="0">
                <a:solidFill>
                  <a:schemeClr val="accent2"/>
                </a:solidFill>
              </a:rPr>
            </a:br>
            <a:r>
              <a:rPr lang="el-GR" sz="3200" dirty="0">
                <a:solidFill>
                  <a:schemeClr val="accent2"/>
                </a:solidFill>
              </a:rPr>
              <a:t>Επισκέψεις στη Βουλή των Ελλήνων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19672" y="1556792"/>
            <a:ext cx="7200800" cy="446449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α</a:t>
            </a:r>
            <a:r>
              <a:rPr lang="el-GR" b="1" dirty="0"/>
              <a:t>. </a:t>
            </a:r>
            <a:r>
              <a:rPr lang="el-GR" dirty="0"/>
              <a:t>Κατά τη διάρκεια του διδακτικού έτους είναι δυνατό να </a:t>
            </a:r>
          </a:p>
          <a:p>
            <a:pPr marL="0" indent="0">
              <a:buNone/>
            </a:pPr>
            <a:r>
              <a:rPr lang="el-GR" dirty="0"/>
              <a:t>πραγματοποιούνται επισκέψεις στη Βουλή των Ελλήνων </a:t>
            </a:r>
          </a:p>
          <a:p>
            <a:pPr marL="0" indent="0">
              <a:buNone/>
            </a:pPr>
            <a:r>
              <a:rPr lang="el-GR" dirty="0"/>
              <a:t>των σχολείων Δευτεροβάθμιας Εκπαίδευσης που </a:t>
            </a:r>
            <a:r>
              <a:rPr lang="el-GR" dirty="0" smtClean="0"/>
              <a:t>προσκαλούνται </a:t>
            </a:r>
            <a:r>
              <a:rPr lang="el-GR" dirty="0"/>
              <a:t>από τον Πρόεδρο της Βουλής, ύστερα από </a:t>
            </a:r>
          </a:p>
          <a:p>
            <a:pPr marL="0" indent="0">
              <a:buNone/>
            </a:pPr>
            <a:r>
              <a:rPr lang="el-GR" dirty="0"/>
              <a:t>την έγκριση του προγράμματος από το ΥΠ.Π.Ε.Θ. και την </a:t>
            </a:r>
          </a:p>
          <a:p>
            <a:pPr marL="0" indent="0">
              <a:buNone/>
            </a:pPr>
            <a:r>
              <a:rPr lang="el-GR" dirty="0"/>
              <a:t>υποβολή σχετικής αίτησης του σχολείου. </a:t>
            </a:r>
          </a:p>
          <a:p>
            <a:pPr marL="0" indent="0">
              <a:buNone/>
            </a:pPr>
            <a:r>
              <a:rPr lang="el-GR" b="1" dirty="0"/>
              <a:t>β. </a:t>
            </a:r>
            <a:r>
              <a:rPr lang="el-GR" dirty="0"/>
              <a:t>Οι επισκέψεις αυτές εντάσσονται στις εκπαιδευτικές </a:t>
            </a:r>
            <a:r>
              <a:rPr lang="el-GR" dirty="0" smtClean="0"/>
              <a:t>εκδρομές</a:t>
            </a:r>
            <a:r>
              <a:rPr lang="el-GR" dirty="0"/>
              <a:t>, αποτελούν </a:t>
            </a:r>
            <a:r>
              <a:rPr lang="el-GR" b="1" dirty="0"/>
              <a:t>ανεξάρτητο πρόγραμμα και </a:t>
            </a:r>
            <a:r>
              <a:rPr lang="el-GR" b="1" dirty="0" smtClean="0"/>
              <a:t>αφορούν </a:t>
            </a:r>
            <a:r>
              <a:rPr lang="el-GR" b="1" dirty="0"/>
              <a:t>στους μαθητές/μαθήτριες όλων των τάξεων της </a:t>
            </a:r>
          </a:p>
          <a:p>
            <a:pPr marL="0" indent="0">
              <a:buNone/>
            </a:pPr>
            <a:r>
              <a:rPr lang="el-GR" b="1" dirty="0"/>
              <a:t>Δευτεροβάθμιας Εκπαίδευσης. </a:t>
            </a:r>
          </a:p>
          <a:p>
            <a:pPr marL="0" indent="0">
              <a:buNone/>
            </a:pPr>
            <a:r>
              <a:rPr lang="el-GR" b="1" dirty="0"/>
              <a:t>γ. </a:t>
            </a:r>
            <a:r>
              <a:rPr lang="el-GR" dirty="0"/>
              <a:t>Για τις επισκέψεις στη Βουλή των Ελλήνων απαιτείται η </a:t>
            </a:r>
          </a:p>
          <a:p>
            <a:pPr marL="0" indent="0">
              <a:buNone/>
            </a:pPr>
            <a:r>
              <a:rPr lang="el-GR" dirty="0"/>
              <a:t>συμμετοχή του </a:t>
            </a:r>
            <a:r>
              <a:rPr lang="el-GR" b="1" dirty="0"/>
              <a:t>50% των φοιτώντων</a:t>
            </a:r>
            <a:r>
              <a:rPr lang="el-GR" dirty="0"/>
              <a:t> μαθητών και </a:t>
            </a:r>
            <a:r>
              <a:rPr lang="el-GR" dirty="0" smtClean="0"/>
              <a:t>μαθητριών </a:t>
            </a:r>
            <a:r>
              <a:rPr lang="el-GR" dirty="0"/>
              <a:t>της τάξης.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97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35696" y="476672"/>
            <a:ext cx="6336704" cy="1728192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chemeClr val="accent2"/>
                </a:solidFill>
              </a:rPr>
              <a:t>Άρθρο 9 </a:t>
            </a:r>
            <a:br>
              <a:rPr lang="el-GR" sz="2400" b="1" dirty="0" smtClean="0">
                <a:solidFill>
                  <a:schemeClr val="accent2"/>
                </a:solidFill>
              </a:rPr>
            </a:br>
            <a:r>
              <a:rPr lang="el-GR" sz="2400" b="1" dirty="0" smtClean="0">
                <a:solidFill>
                  <a:schemeClr val="accent2"/>
                </a:solidFill>
              </a:rPr>
              <a:t>Συμμετοχή </a:t>
            </a:r>
            <a:r>
              <a:rPr lang="el-GR" sz="2400" b="1" dirty="0">
                <a:solidFill>
                  <a:schemeClr val="accent2"/>
                </a:solidFill>
              </a:rPr>
              <a:t>μαθητών και μαθητριών σε διαγωνισμούς, </a:t>
            </a:r>
            <a:r>
              <a:rPr lang="el-GR" sz="2400" b="1" dirty="0" smtClean="0">
                <a:solidFill>
                  <a:schemeClr val="accent2"/>
                </a:solidFill>
              </a:rPr>
              <a:t>μαθητικά </a:t>
            </a:r>
            <a:r>
              <a:rPr lang="el-GR" sz="2400" b="1" dirty="0">
                <a:solidFill>
                  <a:schemeClr val="accent2"/>
                </a:solidFill>
              </a:rPr>
              <a:t>συνέδρια, ημερίδες και λοιπές εκδηλώσεις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19672" y="2348880"/>
            <a:ext cx="7056784" cy="374441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1</a:t>
            </a:r>
            <a:r>
              <a:rPr lang="el-GR" dirty="0"/>
              <a:t>. Προβλέπεται η μετακίνηση στο εσωτερικό </a:t>
            </a:r>
            <a:r>
              <a:rPr lang="el-GR" dirty="0" smtClean="0"/>
              <a:t>συγκεκριμένων </a:t>
            </a:r>
            <a:r>
              <a:rPr lang="el-GR" dirty="0"/>
              <a:t>μαθητών και μαθητριών κατά τις εργάσιμες </a:t>
            </a:r>
            <a:r>
              <a:rPr lang="el-GR" dirty="0" smtClean="0"/>
              <a:t>ημέρες, το </a:t>
            </a:r>
            <a:r>
              <a:rPr lang="el-GR" dirty="0"/>
              <a:t>Σάββατο ή/και την Κυριακή για συμμετοχή τους σε </a:t>
            </a:r>
            <a:r>
              <a:rPr lang="el-GR" dirty="0" smtClean="0"/>
              <a:t>διαγωνισμούς </a:t>
            </a:r>
            <a:r>
              <a:rPr lang="el-GR" dirty="0"/>
              <a:t>ή εκδηλώσεις (μαθητικά συνέδρια, </a:t>
            </a:r>
            <a:r>
              <a:rPr lang="el-GR" dirty="0" smtClean="0"/>
              <a:t>ημερίδες, προγράμματα</a:t>
            </a:r>
            <a:r>
              <a:rPr lang="el-GR" dirty="0"/>
              <a:t>, </a:t>
            </a:r>
            <a:r>
              <a:rPr lang="el-GR" dirty="0" err="1"/>
              <a:t>διασχολικές</a:t>
            </a:r>
            <a:r>
              <a:rPr lang="el-GR" dirty="0"/>
              <a:t> συνεργασίες κ.λπ.) </a:t>
            </a:r>
            <a:r>
              <a:rPr lang="el-GR" u="sng" dirty="0">
                <a:solidFill>
                  <a:schemeClr val="accent2"/>
                </a:solidFill>
              </a:rPr>
              <a:t>που έχουν εγκριθεί από τις αρμόδιες υπηρεσίες του ΥΠ.Π.Ε.Θ. και οργανώνονται από ερευνητικά και εκπαιδευτικά ιδρύματα,</a:t>
            </a:r>
            <a:r>
              <a:rPr lang="el-GR" dirty="0"/>
              <a:t> επιστημονικές ενώσεις ή φορείς του εσωτερικού ή του εξωτερικού και σκοπό έχουν την προβολή του εκπαιδευτικού έργου και τη διάχυση των καλών πρακτικών του</a:t>
            </a:r>
          </a:p>
        </p:txBody>
      </p:sp>
    </p:spTree>
    <p:extLst>
      <p:ext uri="{BB962C8B-B14F-4D97-AF65-F5344CB8AC3E}">
        <p14:creationId xmlns:p14="http://schemas.microsoft.com/office/powerpoint/2010/main" val="200439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3688" y="817582"/>
            <a:ext cx="6296580" cy="1387282"/>
          </a:xfrm>
        </p:spPr>
        <p:txBody>
          <a:bodyPr>
            <a:noAutofit/>
          </a:bodyPr>
          <a:lstStyle/>
          <a:p>
            <a:r>
              <a:rPr lang="el-GR" sz="2400" b="1" dirty="0">
                <a:solidFill>
                  <a:schemeClr val="accent2"/>
                </a:solidFill>
              </a:rPr>
              <a:t>Άρθρο 9 </a:t>
            </a:r>
            <a:br>
              <a:rPr lang="el-GR" sz="2400" b="1" dirty="0">
                <a:solidFill>
                  <a:schemeClr val="accent2"/>
                </a:solidFill>
              </a:rPr>
            </a:br>
            <a:r>
              <a:rPr lang="el-GR" sz="2400" b="1" dirty="0">
                <a:solidFill>
                  <a:schemeClr val="accent2"/>
                </a:solidFill>
              </a:rPr>
              <a:t>Συμμετοχή μαθητών και μαθητριών σε διαγωνισμούς, </a:t>
            </a:r>
            <a:r>
              <a:rPr lang="el-GR" sz="2400" b="1" dirty="0" smtClean="0">
                <a:solidFill>
                  <a:schemeClr val="accent2"/>
                </a:solidFill>
              </a:rPr>
              <a:t>μαθητικά </a:t>
            </a:r>
            <a:r>
              <a:rPr lang="el-GR" sz="2400" b="1" dirty="0">
                <a:solidFill>
                  <a:schemeClr val="accent2"/>
                </a:solidFill>
              </a:rPr>
              <a:t>συνέδρια, ημερίδες και λοιπές εκδηλώσεις </a:t>
            </a:r>
            <a:endParaRPr lang="el-GR" sz="2400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35696" y="2348880"/>
            <a:ext cx="6264696" cy="3600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b="1" u="sng" dirty="0" smtClean="0">
                <a:solidFill>
                  <a:schemeClr val="accent2"/>
                </a:solidFill>
              </a:rPr>
              <a:t>Απαραίτητες προϋποθέσεις </a:t>
            </a:r>
            <a:r>
              <a:rPr lang="el-GR" dirty="0"/>
              <a:t>για την </a:t>
            </a:r>
            <a:r>
              <a:rPr lang="el-GR" dirty="0" smtClean="0"/>
              <a:t>πραγματοποίηση </a:t>
            </a:r>
            <a:r>
              <a:rPr lang="el-GR" dirty="0"/>
              <a:t>της μετακίνησης </a:t>
            </a:r>
            <a:r>
              <a:rPr lang="el-GR" dirty="0" smtClean="0"/>
              <a:t>είναι: </a:t>
            </a:r>
          </a:p>
          <a:p>
            <a:r>
              <a:rPr lang="el-GR" dirty="0" smtClean="0"/>
              <a:t>ότι </a:t>
            </a:r>
            <a:r>
              <a:rPr lang="el-GR" dirty="0"/>
              <a:t>δεν διαταράσσεται η </a:t>
            </a:r>
            <a:r>
              <a:rPr lang="el-GR" dirty="0" smtClean="0"/>
              <a:t>ομαλή </a:t>
            </a:r>
            <a:r>
              <a:rPr lang="el-GR" dirty="0"/>
              <a:t>λειτουργία της σχολικής μονάδας. </a:t>
            </a:r>
            <a:endParaRPr lang="el-GR" dirty="0" smtClean="0"/>
          </a:p>
          <a:p>
            <a:r>
              <a:rPr lang="el-GR" dirty="0"/>
              <a:t>η</a:t>
            </a:r>
            <a:r>
              <a:rPr lang="el-GR" dirty="0" smtClean="0"/>
              <a:t> έγγραφη </a:t>
            </a:r>
            <a:r>
              <a:rPr lang="el-GR" dirty="0"/>
              <a:t>συναίνεση του γονέα ή </a:t>
            </a:r>
            <a:r>
              <a:rPr lang="el-GR" dirty="0" smtClean="0"/>
              <a:t>κηδεμόνα</a:t>
            </a:r>
          </a:p>
          <a:p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σχετική </a:t>
            </a:r>
            <a:r>
              <a:rPr lang="el-GR" dirty="0"/>
              <a:t>Α</a:t>
            </a:r>
            <a:r>
              <a:rPr lang="el-GR" dirty="0" smtClean="0"/>
              <a:t>πόφαση </a:t>
            </a:r>
            <a:r>
              <a:rPr lang="el-GR" dirty="0"/>
              <a:t>του Συλλόγου </a:t>
            </a:r>
            <a:r>
              <a:rPr lang="el-GR" dirty="0" smtClean="0"/>
              <a:t>Διδασκόντων (Πρακτικό), </a:t>
            </a:r>
            <a:r>
              <a:rPr lang="el-GR" dirty="0"/>
              <a:t>στην οποία περιγράφεται επακριβώς η δράση στην οποία συμμετέχουν οι μαθητές/μαθήτριες και τεκμηριώνονται </a:t>
            </a:r>
            <a:r>
              <a:rPr lang="el-GR" dirty="0" smtClean="0"/>
              <a:t>οι </a:t>
            </a:r>
            <a:r>
              <a:rPr lang="el-GR" dirty="0"/>
              <a:t>λόγοι συμμετοχής των μαθητών/μαθητριών και των συνοδών εκπαιδευτικών.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136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907704" y="548680"/>
            <a:ext cx="6965245" cy="1531298"/>
          </a:xfrm>
        </p:spPr>
        <p:txBody>
          <a:bodyPr>
            <a:noAutofit/>
          </a:bodyPr>
          <a:lstStyle/>
          <a:p>
            <a:r>
              <a:rPr lang="el-GR" sz="2400" b="1" dirty="0">
                <a:solidFill>
                  <a:schemeClr val="accent2"/>
                </a:solidFill>
              </a:rPr>
              <a:t>Άρθρο </a:t>
            </a:r>
            <a:r>
              <a:rPr lang="el-GR" sz="2400" b="1" dirty="0" smtClean="0">
                <a:solidFill>
                  <a:schemeClr val="accent2"/>
                </a:solidFill>
              </a:rPr>
              <a:t>9</a:t>
            </a:r>
            <a:r>
              <a:rPr lang="el-GR" sz="2400" b="1" dirty="0">
                <a:solidFill>
                  <a:schemeClr val="accent2"/>
                </a:solidFill>
              </a:rPr>
              <a:t/>
            </a:r>
            <a:br>
              <a:rPr lang="el-GR" sz="2400" b="1" dirty="0">
                <a:solidFill>
                  <a:schemeClr val="accent2"/>
                </a:solidFill>
              </a:rPr>
            </a:br>
            <a:r>
              <a:rPr lang="el-GR" sz="2400" b="1" dirty="0">
                <a:solidFill>
                  <a:schemeClr val="accent2"/>
                </a:solidFill>
              </a:rPr>
              <a:t>Συμμετοχή μαθητών και μαθητριών σε διαγωνισμούς, </a:t>
            </a:r>
            <a:r>
              <a:rPr lang="el-GR" sz="2400" b="1" dirty="0" smtClean="0">
                <a:solidFill>
                  <a:schemeClr val="accent2"/>
                </a:solidFill>
              </a:rPr>
              <a:t>μαθητικά </a:t>
            </a:r>
            <a:r>
              <a:rPr lang="el-GR" sz="2400" b="1" dirty="0">
                <a:solidFill>
                  <a:schemeClr val="accent2"/>
                </a:solidFill>
              </a:rPr>
              <a:t>συνέδρια, ημερίδες και λοιπές εκδηλώσεις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91680" y="2420887"/>
            <a:ext cx="5967765" cy="3302181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Τους </a:t>
            </a:r>
            <a:r>
              <a:rPr lang="el-GR" dirty="0"/>
              <a:t>μαθητές/μαθήτριες </a:t>
            </a:r>
            <a:r>
              <a:rPr lang="el-GR" dirty="0" smtClean="0"/>
              <a:t>συνοδεύουν </a:t>
            </a:r>
            <a:r>
              <a:rPr lang="el-GR" dirty="0"/>
              <a:t>εκπαιδευτικοί κατ’ αναλογία που δεν θα </a:t>
            </a:r>
            <a:r>
              <a:rPr lang="el-GR" dirty="0" smtClean="0"/>
              <a:t>καταστρατηγεί </a:t>
            </a:r>
            <a:r>
              <a:rPr lang="el-GR" dirty="0"/>
              <a:t>τα προβλεπόμενα για μετακινήσεις μαθητών </a:t>
            </a:r>
            <a:r>
              <a:rPr lang="el-GR" dirty="0" smtClean="0"/>
              <a:t>και μαθητριών</a:t>
            </a:r>
          </a:p>
          <a:p>
            <a:r>
              <a:rPr lang="el-GR" dirty="0" smtClean="0"/>
              <a:t>1/25 μαθητές + Αρχηγός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280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35695" y="332656"/>
            <a:ext cx="6480721" cy="1687411"/>
          </a:xfrm>
        </p:spPr>
        <p:txBody>
          <a:bodyPr>
            <a:noAutofit/>
          </a:bodyPr>
          <a:lstStyle/>
          <a:p>
            <a:r>
              <a:rPr lang="el-GR" sz="2400" b="1" dirty="0">
                <a:solidFill>
                  <a:schemeClr val="accent2"/>
                </a:solidFill>
              </a:rPr>
              <a:t>Άρθρο </a:t>
            </a:r>
            <a:r>
              <a:rPr lang="el-GR" sz="2400" b="1" dirty="0" smtClean="0">
                <a:solidFill>
                  <a:schemeClr val="accent2"/>
                </a:solidFill>
              </a:rPr>
              <a:t>9, παρ. 3  </a:t>
            </a:r>
            <a:r>
              <a:rPr lang="el-GR" sz="2400" b="1" dirty="0">
                <a:solidFill>
                  <a:schemeClr val="accent2"/>
                </a:solidFill>
              </a:rPr>
              <a:t/>
            </a:r>
            <a:br>
              <a:rPr lang="el-GR" sz="2400" b="1" dirty="0">
                <a:solidFill>
                  <a:schemeClr val="accent2"/>
                </a:solidFill>
              </a:rPr>
            </a:br>
            <a:r>
              <a:rPr lang="el-GR" sz="2400" b="1" dirty="0">
                <a:solidFill>
                  <a:schemeClr val="accent2"/>
                </a:solidFill>
              </a:rPr>
              <a:t>Συμμετοχή μαθητών και μαθητριών σε διαγωνισμούς, </a:t>
            </a:r>
            <a:r>
              <a:rPr lang="el-GR" sz="2400" b="1" dirty="0" smtClean="0">
                <a:solidFill>
                  <a:schemeClr val="accent2"/>
                </a:solidFill>
              </a:rPr>
              <a:t>μαθητικά </a:t>
            </a:r>
            <a:r>
              <a:rPr lang="el-GR" sz="2400" b="1" dirty="0">
                <a:solidFill>
                  <a:schemeClr val="accent2"/>
                </a:solidFill>
              </a:rPr>
              <a:t>συνέδρια, ημερίδες και λοιπές εκδηλώσεις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75656" y="2276872"/>
            <a:ext cx="7416824" cy="3888431"/>
          </a:xfrm>
        </p:spPr>
        <p:txBody>
          <a:bodyPr>
            <a:normAutofit fontScale="92500" lnSpcReduction="20000"/>
          </a:bodyPr>
          <a:lstStyle/>
          <a:p>
            <a:pPr marL="457200" indent="-457200"/>
            <a:r>
              <a:rPr lang="el-GR" b="1" dirty="0"/>
              <a:t>Σε περίπτωση που η ομάδα του σχολείου είναι </a:t>
            </a:r>
            <a:r>
              <a:rPr lang="el-GR" b="1" dirty="0" smtClean="0">
                <a:solidFill>
                  <a:srgbClr val="C00000"/>
                </a:solidFill>
              </a:rPr>
              <a:t>ολιγομελής</a:t>
            </a:r>
            <a:r>
              <a:rPr lang="el-GR" b="1" dirty="0" smtClean="0"/>
              <a:t> </a:t>
            </a:r>
            <a:r>
              <a:rPr lang="el-GR" b="1" dirty="0"/>
              <a:t>(έως δέκα μαθητές), δύναται να δημιουργηθούν </a:t>
            </a:r>
            <a:r>
              <a:rPr lang="el-GR" b="1" dirty="0" smtClean="0">
                <a:solidFill>
                  <a:srgbClr val="C00000"/>
                </a:solidFill>
              </a:rPr>
              <a:t>συνεργασίες </a:t>
            </a:r>
            <a:r>
              <a:rPr lang="el-GR" b="1" dirty="0">
                <a:solidFill>
                  <a:srgbClr val="C00000"/>
                </a:solidFill>
              </a:rPr>
              <a:t>σχολείων της ίδιας Διεύθυνσης Εκπαίδευσης</a:t>
            </a:r>
            <a:r>
              <a:rPr lang="el-GR" b="1" dirty="0"/>
              <a:t>, </a:t>
            </a:r>
          </a:p>
          <a:p>
            <a:pPr marL="457200" indent="-457200"/>
            <a:r>
              <a:rPr lang="el-GR" dirty="0"/>
              <a:t>εφόσον συμμετέχουν στην </a:t>
            </a:r>
            <a:r>
              <a:rPr lang="el-GR" b="1" dirty="0"/>
              <a:t>ίδια</a:t>
            </a:r>
            <a:r>
              <a:rPr lang="el-GR" dirty="0"/>
              <a:t> </a:t>
            </a:r>
            <a:r>
              <a:rPr lang="el-GR" b="1" dirty="0"/>
              <a:t>δράση</a:t>
            </a:r>
            <a:r>
              <a:rPr lang="el-GR" dirty="0"/>
              <a:t>, προκειμένου να </a:t>
            </a:r>
            <a:r>
              <a:rPr lang="el-GR" dirty="0" smtClean="0"/>
              <a:t>διευκολυνθεί </a:t>
            </a:r>
            <a:r>
              <a:rPr lang="el-GR" dirty="0"/>
              <a:t>η μετακίνησή τους σε εκδηλώσεις όπως </a:t>
            </a:r>
            <a:r>
              <a:rPr lang="el-GR" dirty="0" smtClean="0"/>
              <a:t>περιγράφονται </a:t>
            </a:r>
            <a:r>
              <a:rPr lang="el-GR" dirty="0"/>
              <a:t>στην πρώτη παράγραφο του παρόντος </a:t>
            </a:r>
            <a:r>
              <a:rPr lang="el-GR" dirty="0" smtClean="0"/>
              <a:t>άρθρου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198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3688" y="1268760"/>
            <a:ext cx="6264696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>
                <a:solidFill>
                  <a:schemeClr val="accent2"/>
                </a:solidFill>
              </a:rPr>
              <a:t>Χρήσιμα Έγγραφα για τα </a:t>
            </a:r>
            <a:br>
              <a:rPr lang="el-GR" b="1" dirty="0" smtClean="0">
                <a:solidFill>
                  <a:schemeClr val="accent2"/>
                </a:solidFill>
              </a:rPr>
            </a:br>
            <a:r>
              <a:rPr lang="el-GR" b="1" dirty="0" smtClean="0">
                <a:solidFill>
                  <a:schemeClr val="accent2"/>
                </a:solidFill>
              </a:rPr>
              <a:t>«</a:t>
            </a:r>
            <a:r>
              <a:rPr lang="el-GR" b="1" i="1" dirty="0" smtClean="0">
                <a:solidFill>
                  <a:schemeClr val="accent2"/>
                </a:solidFill>
              </a:rPr>
              <a:t>Βήματα Δημοκρατίας» </a:t>
            </a:r>
            <a:br>
              <a:rPr lang="el-GR" b="1" i="1" dirty="0" smtClean="0">
                <a:solidFill>
                  <a:schemeClr val="accent2"/>
                </a:solidFill>
              </a:rPr>
            </a:br>
            <a:r>
              <a:rPr lang="el-GR" b="1" dirty="0" smtClean="0">
                <a:solidFill>
                  <a:schemeClr val="accent2"/>
                </a:solidFill>
              </a:rPr>
              <a:t>2019-2020 </a:t>
            </a:r>
            <a:endParaRPr lang="el-GR" b="1" dirty="0">
              <a:solidFill>
                <a:schemeClr val="accent2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331640" y="3356992"/>
            <a:ext cx="7272808" cy="2366076"/>
          </a:xfrm>
        </p:spPr>
        <p:txBody>
          <a:bodyPr/>
          <a:lstStyle/>
          <a:p>
            <a:pPr marL="82296" indent="0" algn="ctr">
              <a:buNone/>
            </a:pPr>
            <a:r>
              <a:rPr lang="el-GR" sz="3600" dirty="0">
                <a:latin typeface="Comic Sans MS" pitchFamily="66" charset="0"/>
              </a:rPr>
              <a:t>Σ</a:t>
            </a:r>
            <a:r>
              <a:rPr lang="el-GR" sz="3600" dirty="0" smtClean="0">
                <a:latin typeface="Comic Sans MS" pitchFamily="66" charset="0"/>
              </a:rPr>
              <a:t>την ιστοσελίδα του προγράμματος </a:t>
            </a:r>
            <a:r>
              <a:rPr lang="en-US" sz="3600" dirty="0" smtClean="0">
                <a:solidFill>
                  <a:srgbClr val="C00000"/>
                </a:solidFill>
                <a:latin typeface="Comic Sans MS" pitchFamily="66" charset="0"/>
                <a:hlinkClick r:id="rId2"/>
              </a:rPr>
              <a:t>http</a:t>
            </a:r>
            <a:r>
              <a:rPr lang="en-US" sz="3600" dirty="0">
                <a:solidFill>
                  <a:srgbClr val="C00000"/>
                </a:solidFill>
                <a:latin typeface="Comic Sans MS" pitchFamily="66" charset="0"/>
                <a:hlinkClick r:id="rId2"/>
              </a:rPr>
              <a:t>://www.efivoi.gr</a:t>
            </a:r>
            <a:r>
              <a:rPr lang="en-US" sz="3600" dirty="0" smtClean="0">
                <a:solidFill>
                  <a:srgbClr val="C00000"/>
                </a:solidFill>
                <a:latin typeface="Comic Sans MS" pitchFamily="66" charset="0"/>
                <a:hlinkClick r:id="rId2"/>
              </a:rPr>
              <a:t>/</a:t>
            </a:r>
            <a:endParaRPr lang="en-US" sz="36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82296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53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C00000"/>
                </a:solidFill>
              </a:rPr>
              <a:t>Εκπαιδευτικό Πρόγραμμα </a:t>
            </a:r>
            <a:br>
              <a:rPr lang="el-GR" dirty="0">
                <a:solidFill>
                  <a:srgbClr val="C00000"/>
                </a:solidFill>
              </a:rPr>
            </a:br>
            <a:r>
              <a:rPr lang="el-GR" dirty="0">
                <a:solidFill>
                  <a:srgbClr val="C00000"/>
                </a:solidFill>
              </a:rPr>
              <a:t>της «Βουλής των Εφήβων…»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19672" y="1628800"/>
            <a:ext cx="7128792" cy="4608512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Σχ. Έτος </a:t>
            </a:r>
            <a:r>
              <a:rPr lang="el-GR" b="1" dirty="0" smtClean="0">
                <a:solidFill>
                  <a:srgbClr val="0070C0"/>
                </a:solidFill>
              </a:rPr>
              <a:t>2019-2020</a:t>
            </a:r>
          </a:p>
          <a:p>
            <a:r>
              <a:rPr lang="el-GR" dirty="0" smtClean="0">
                <a:solidFill>
                  <a:srgbClr val="C00000"/>
                </a:solidFill>
              </a:rPr>
              <a:t>«Βουλή των Εφήβων- Βήματα Δημοκρατίας: Κάνοντας πράξη τη συμμετοχή»</a:t>
            </a:r>
            <a:endParaRPr lang="el-GR" b="1" dirty="0" smtClean="0">
              <a:solidFill>
                <a:srgbClr val="C00000"/>
              </a:solidFill>
            </a:endParaRPr>
          </a:p>
          <a:p>
            <a:r>
              <a:rPr lang="el-GR" b="1" dirty="0" smtClean="0">
                <a:solidFill>
                  <a:srgbClr val="0070C0"/>
                </a:solidFill>
              </a:rPr>
              <a:t>Εγκύκλιος ΥΠΑΙΘ: </a:t>
            </a:r>
            <a:r>
              <a:rPr lang="el-GR" b="1" dirty="0">
                <a:solidFill>
                  <a:srgbClr val="0070C0"/>
                </a:solidFill>
              </a:rPr>
              <a:t>Φ14.1/119436/Δ2</a:t>
            </a:r>
            <a:endParaRPr lang="el-GR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rgbClr val="0070C0"/>
                </a:solidFill>
              </a:rPr>
              <a:t>     </a:t>
            </a:r>
            <a:r>
              <a:rPr lang="el-GR" b="1" dirty="0">
                <a:solidFill>
                  <a:srgbClr val="0070C0"/>
                </a:solidFill>
              </a:rPr>
              <a:t>24/07/2019</a:t>
            </a:r>
          </a:p>
        </p:txBody>
      </p:sp>
    </p:spTree>
    <p:extLst>
      <p:ext uri="{BB962C8B-B14F-4D97-AF65-F5344CB8AC3E}">
        <p14:creationId xmlns:p14="http://schemas.microsoft.com/office/powerpoint/2010/main" val="22116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674056" cy="1228998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C00000"/>
                </a:solidFill>
              </a:rPr>
              <a:t>Το νέο πρόγραμμα της </a:t>
            </a:r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>
                <a:solidFill>
                  <a:srgbClr val="C00000"/>
                </a:solidFill>
              </a:rPr>
              <a:t>«Βουλής των Εφήβων»</a:t>
            </a:r>
            <a:endParaRPr lang="el-GR" sz="3600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259632" y="1556792"/>
            <a:ext cx="7632848" cy="5112568"/>
          </a:xfrm>
        </p:spPr>
        <p:txBody>
          <a:bodyPr>
            <a:noAutofit/>
          </a:bodyPr>
          <a:lstStyle/>
          <a:p>
            <a:r>
              <a:rPr lang="el-GR" sz="2000" dirty="0" smtClean="0"/>
              <a:t>Ένταξη στην εκπαιδευτική διαδικασία – σχολική ζωή- </a:t>
            </a:r>
            <a:r>
              <a:rPr lang="el-GR" sz="2000" dirty="0" err="1" smtClean="0"/>
              <a:t>καθ΄</a:t>
            </a:r>
            <a:r>
              <a:rPr lang="el-GR" sz="2000" dirty="0" smtClean="0"/>
              <a:t> </a:t>
            </a:r>
            <a:r>
              <a:rPr lang="el-GR" sz="2000" b="1" dirty="0" smtClean="0"/>
              <a:t>όλη τη διάρκεια του σχολικού έτους </a:t>
            </a:r>
            <a:r>
              <a:rPr lang="el-GR" sz="2000" dirty="0" smtClean="0"/>
              <a:t>– ενεργοποίηση σχολικής κοινότητας – σύνδεση με τοπική κοινωνία </a:t>
            </a:r>
          </a:p>
          <a:p>
            <a:r>
              <a:rPr lang="el-GR" sz="2000" dirty="0" smtClean="0"/>
              <a:t>Προαιρετικό, ευέλικτο =&gt; </a:t>
            </a:r>
          </a:p>
          <a:p>
            <a:r>
              <a:rPr lang="el-GR" sz="2000" dirty="0" smtClean="0"/>
              <a:t>Υλοποίηση </a:t>
            </a:r>
            <a:r>
              <a:rPr lang="el-GR" sz="2000" b="1" dirty="0" smtClean="0">
                <a:solidFill>
                  <a:srgbClr val="C00000"/>
                </a:solidFill>
              </a:rPr>
              <a:t>εντός ή/ και εκτός </a:t>
            </a:r>
            <a:r>
              <a:rPr lang="el-GR" sz="2000" dirty="0" smtClean="0"/>
              <a:t>διδακτικού ωραρίου (είτε ως αυτόνομο πρόγραμμα, είτε σε σύνδεση με διδακτικά αντικείμενα μεμονωμένα ή </a:t>
            </a:r>
            <a:r>
              <a:rPr lang="el-GR" sz="2000" dirty="0" err="1" smtClean="0"/>
              <a:t>διαθεματικά</a:t>
            </a:r>
            <a:r>
              <a:rPr lang="el-GR" sz="2000" dirty="0" smtClean="0"/>
              <a:t>, είτε μέσα από προγράμματα σχολικών δραστηριοτήτων </a:t>
            </a:r>
          </a:p>
          <a:p>
            <a:r>
              <a:rPr lang="el-GR" sz="2000" dirty="0" smtClean="0"/>
              <a:t>Συγκρότηση και λειτουργία </a:t>
            </a:r>
            <a:r>
              <a:rPr lang="el-GR" sz="2000" b="1" dirty="0" smtClean="0"/>
              <a:t>Ομάδων Συμμετοχικής Δράσης </a:t>
            </a:r>
            <a:r>
              <a:rPr lang="el-GR" sz="2000" dirty="0" smtClean="0"/>
              <a:t>– Βήματα Δημοκρατίας </a:t>
            </a:r>
          </a:p>
          <a:p>
            <a:r>
              <a:rPr lang="el-GR" sz="2000" dirty="0" smtClean="0"/>
              <a:t>Έμφαση στην συνεργατική- ερευνητική- βιωματική αλληλεπίδραση</a:t>
            </a:r>
          </a:p>
          <a:p>
            <a:r>
              <a:rPr lang="el-GR" sz="2000" dirty="0" smtClean="0"/>
              <a:t>από το άτομο =&gt;  στην εκπροσώπηση της ομάδας μέσα από δημοκρατικές διαδικασίες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663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Βήματα Λειτουργίας ΟΣΔ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Γενικός Κανόνας: Συνδυασμός δράσεων βιωματικού </a:t>
            </a:r>
            <a:r>
              <a:rPr lang="el-GR" dirty="0" smtClean="0"/>
              <a:t>χαρακτήρα, </a:t>
            </a:r>
            <a:r>
              <a:rPr lang="el-GR" dirty="0" smtClean="0"/>
              <a:t>συζητήσεων στις συναντήσεις και εξωστρεφείς ενέργειες – συνεργατικός σχεδιασμός</a:t>
            </a:r>
          </a:p>
          <a:p>
            <a:r>
              <a:rPr lang="el-GR" dirty="0"/>
              <a:t>Υ</a:t>
            </a:r>
            <a:r>
              <a:rPr lang="el-GR" dirty="0" smtClean="0"/>
              <a:t>λοποίηση τουλάχιστον 8 συναντήσεων (16 Δ.Ω) =&gt; τήρηση ημερολογίου </a:t>
            </a:r>
          </a:p>
          <a:p>
            <a:r>
              <a:rPr lang="el-GR" dirty="0" smtClean="0"/>
              <a:t>Ενδεικτικό, υποστηρικτικό υλικό για </a:t>
            </a:r>
            <a:r>
              <a:rPr lang="el-GR" dirty="0" err="1" smtClean="0"/>
              <a:t>εκπ</a:t>
            </a:r>
            <a:r>
              <a:rPr lang="el-GR" dirty="0" smtClean="0"/>
              <a:t>/</a:t>
            </a:r>
            <a:r>
              <a:rPr lang="el-GR" dirty="0" err="1" smtClean="0"/>
              <a:t>κούς</a:t>
            </a:r>
            <a:r>
              <a:rPr lang="el-GR" dirty="0" smtClean="0"/>
              <a:t> </a:t>
            </a:r>
            <a:r>
              <a:rPr lang="el-GR" dirty="0" smtClean="0"/>
              <a:t>=&gt; θα εμπλουτίζεται σταδιακά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984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Βήμα </a:t>
            </a:r>
            <a:r>
              <a:rPr lang="el-GR" dirty="0" smtClean="0"/>
              <a:t>3 (Νοέμβριος)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79712" y="1484784"/>
            <a:ext cx="6192688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	</a:t>
            </a:r>
            <a:r>
              <a:rPr lang="el-GR" sz="2800" b="1" dirty="0" smtClean="0">
                <a:solidFill>
                  <a:srgbClr val="C00000"/>
                </a:solidFill>
              </a:rPr>
              <a:t>Συγκρότηση Ομάδας </a:t>
            </a:r>
          </a:p>
          <a:p>
            <a:r>
              <a:rPr lang="el-GR" sz="2800" dirty="0" smtClean="0"/>
              <a:t>Χρόνος Συναντήσεων (</a:t>
            </a:r>
            <a:r>
              <a:rPr lang="el-GR" sz="2800" dirty="0" smtClean="0">
                <a:solidFill>
                  <a:srgbClr val="C00000"/>
                </a:solidFill>
              </a:rPr>
              <a:t>αλλαγή: εντός ή εκτός ωραρίου*</a:t>
            </a:r>
            <a:r>
              <a:rPr lang="el-GR" sz="2800" dirty="0" smtClean="0"/>
              <a:t>)</a:t>
            </a:r>
          </a:p>
          <a:p>
            <a:r>
              <a:rPr lang="el-GR" sz="2800" dirty="0" smtClean="0"/>
              <a:t>Χώρος </a:t>
            </a:r>
          </a:p>
          <a:p>
            <a:r>
              <a:rPr lang="el-GR" sz="2800" dirty="0" smtClean="0"/>
              <a:t>Θέμα ΚΕ΄ Συνόδου: </a:t>
            </a:r>
            <a:r>
              <a:rPr lang="el-GR" sz="2800" b="1" dirty="0" smtClean="0">
                <a:solidFill>
                  <a:srgbClr val="FF0000"/>
                </a:solidFill>
              </a:rPr>
              <a:t>Το </a:t>
            </a:r>
            <a:r>
              <a:rPr lang="el-GR" sz="2800" b="1" dirty="0">
                <a:solidFill>
                  <a:srgbClr val="FF0000"/>
                </a:solidFill>
              </a:rPr>
              <a:t>περιβάλλον, ο τόπος μου, ο κόσμος </a:t>
            </a:r>
            <a:r>
              <a:rPr lang="el-GR" sz="2800" b="1" dirty="0" smtClean="0">
                <a:solidFill>
                  <a:srgbClr val="FF0000"/>
                </a:solidFill>
              </a:rPr>
              <a:t>μου  =&gt;  </a:t>
            </a:r>
            <a:r>
              <a:rPr lang="el-GR" sz="2800" dirty="0">
                <a:solidFill>
                  <a:srgbClr val="FF0000"/>
                </a:solidFill>
              </a:rPr>
              <a:t>Θεματική Ενότητα </a:t>
            </a:r>
            <a:r>
              <a:rPr lang="el-GR" sz="2800" dirty="0" smtClean="0">
                <a:solidFill>
                  <a:srgbClr val="FF0000"/>
                </a:solidFill>
              </a:rPr>
              <a:t> ……………….</a:t>
            </a:r>
            <a:endParaRPr lang="el-GR" sz="2800" b="1" dirty="0" smtClean="0">
              <a:solidFill>
                <a:srgbClr val="FF0000"/>
              </a:solidFill>
            </a:endParaRPr>
          </a:p>
          <a:p>
            <a:r>
              <a:rPr lang="el-GR" sz="2800" dirty="0" smtClean="0"/>
              <a:t>Τρόπος Λειτουργίας Ομάδας </a:t>
            </a:r>
          </a:p>
          <a:p>
            <a:r>
              <a:rPr lang="el-GR" sz="2800" dirty="0" smtClean="0"/>
              <a:t>Σχεδιασμός Ανάληψης Αρμοδιοτήτων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1649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Παρακολούθηση θεαμάτων…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35696" y="1556792"/>
            <a:ext cx="6624736" cy="4896544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Εγκύκλιος Υ.ΠΑΙ.Θ.     </a:t>
            </a:r>
          </a:p>
          <a:p>
            <a:pPr marL="0" indent="0">
              <a:buNone/>
            </a:pPr>
            <a:r>
              <a:rPr lang="el-GR" sz="3200" dirty="0" smtClean="0"/>
              <a:t>  Φ1/167479/Δ2</a:t>
            </a:r>
            <a:r>
              <a:rPr lang="el-GR" sz="3200" dirty="0"/>
              <a:t>/ </a:t>
            </a:r>
            <a:r>
              <a:rPr lang="el-GR" sz="3200" dirty="0" smtClean="0"/>
              <a:t>25-10-2019</a:t>
            </a:r>
          </a:p>
          <a:p>
            <a:pPr marL="0" indent="0">
              <a:buNone/>
            </a:pPr>
            <a:r>
              <a:rPr lang="el-GR" sz="3200" dirty="0" smtClean="0">
                <a:latin typeface="Comic Sans MS" pitchFamily="66" charset="0"/>
              </a:rPr>
              <a:t>«Παρακολούθηση </a:t>
            </a:r>
            <a:r>
              <a:rPr lang="el-GR" sz="3200" dirty="0">
                <a:latin typeface="Comic Sans MS" pitchFamily="66" charset="0"/>
              </a:rPr>
              <a:t>θεαμάτων από </a:t>
            </a:r>
            <a:r>
              <a:rPr lang="el-GR" sz="3200" dirty="0" smtClean="0">
                <a:latin typeface="Comic Sans MS" pitchFamily="66" charset="0"/>
              </a:rPr>
              <a:t>  μαθητές/</a:t>
            </a:r>
            <a:r>
              <a:rPr lang="el-GR" sz="3200" dirty="0" err="1" smtClean="0">
                <a:latin typeface="Comic Sans MS" pitchFamily="66" charset="0"/>
              </a:rPr>
              <a:t>τριες</a:t>
            </a:r>
            <a:r>
              <a:rPr lang="el-GR" sz="3200" dirty="0" smtClean="0">
                <a:latin typeface="Comic Sans MS" pitchFamily="66" charset="0"/>
              </a:rPr>
              <a:t> </a:t>
            </a:r>
            <a:r>
              <a:rPr lang="el-GR" sz="3200" b="1" dirty="0">
                <a:solidFill>
                  <a:srgbClr val="C00000"/>
                </a:solidFill>
                <a:latin typeface="Comic Sans MS" pitchFamily="66" charset="0"/>
              </a:rPr>
              <a:t>εντός</a:t>
            </a:r>
            <a:r>
              <a:rPr lang="el-GR" sz="3200" dirty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l-GR" sz="3200" dirty="0">
                <a:latin typeface="Comic Sans MS" pitchFamily="66" charset="0"/>
              </a:rPr>
              <a:t>σχολικού </a:t>
            </a:r>
            <a:r>
              <a:rPr lang="el-GR" sz="3200" dirty="0" smtClean="0">
                <a:latin typeface="Comic Sans MS" pitchFamily="66" charset="0"/>
              </a:rPr>
              <a:t>ωραρίου»</a:t>
            </a:r>
            <a:endParaRPr lang="el-GR" sz="3200" dirty="0">
              <a:latin typeface="Comic Sans MS" pitchFamily="66" charset="0"/>
            </a:endParaRPr>
          </a:p>
          <a:p>
            <a:pPr marL="0" indent="0">
              <a:buNone/>
            </a:pPr>
            <a:endParaRPr lang="el-GR" sz="3200" dirty="0"/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754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67744" y="836712"/>
            <a:ext cx="5832648" cy="1440160"/>
          </a:xfrm>
        </p:spPr>
        <p:txBody>
          <a:bodyPr>
            <a:normAutofit fontScale="90000"/>
          </a:bodyPr>
          <a:lstStyle/>
          <a:p>
            <a:r>
              <a:rPr lang="el-GR" sz="3600" dirty="0" smtClean="0">
                <a:solidFill>
                  <a:srgbClr val="C00000"/>
                </a:solidFill>
              </a:rPr>
              <a:t>Πρόσκληση </a:t>
            </a:r>
            <a:br>
              <a:rPr lang="el-GR" sz="3600" dirty="0" smtClean="0">
                <a:solidFill>
                  <a:srgbClr val="C00000"/>
                </a:solidFill>
              </a:rPr>
            </a:br>
            <a:r>
              <a:rPr lang="el-GR" sz="3600" dirty="0" smtClean="0">
                <a:solidFill>
                  <a:srgbClr val="C00000"/>
                </a:solidFill>
              </a:rPr>
              <a:t>«ειδικών/ καλλιτεχνών, κ. ά.» </a:t>
            </a:r>
            <a:br>
              <a:rPr lang="el-GR" sz="3600" dirty="0" smtClean="0">
                <a:solidFill>
                  <a:srgbClr val="C00000"/>
                </a:solidFill>
              </a:rPr>
            </a:br>
            <a:r>
              <a:rPr lang="el-GR" sz="3600" b="1" dirty="0" smtClean="0">
                <a:solidFill>
                  <a:srgbClr val="C00000"/>
                </a:solidFill>
              </a:rPr>
              <a:t>μέσα στο σχολείο</a:t>
            </a:r>
            <a:endParaRPr lang="el-GR" sz="3600" dirty="0">
              <a:solidFill>
                <a:srgbClr val="C00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35696" y="2492896"/>
            <a:ext cx="6408712" cy="40324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b="1" dirty="0"/>
              <a:t>Για την είσοδο των καλλιτεχνών </a:t>
            </a:r>
            <a:r>
              <a:rPr lang="el-GR" dirty="0"/>
              <a:t>στον χώρο του σχολείου, στην περίπτωση παρουσίασης θεάματος, απαιτείται </a:t>
            </a:r>
            <a:r>
              <a:rPr lang="el-GR" b="1" dirty="0"/>
              <a:t>σχετική άδεια από το </a:t>
            </a:r>
            <a:r>
              <a:rPr lang="el-GR" b="1" dirty="0" smtClean="0"/>
              <a:t>Υ.ΠΑΙ.Θ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Η </a:t>
            </a:r>
            <a:r>
              <a:rPr lang="el-GR" dirty="0"/>
              <a:t>άδεια χορηγείται για τα  μεν Γυμνάσια και Γενικά Λύκεια από </a:t>
            </a:r>
            <a:r>
              <a:rPr lang="el-GR" b="1" dirty="0"/>
              <a:t>την Δ/</a:t>
            </a:r>
            <a:r>
              <a:rPr lang="el-GR" b="1" dirty="0" err="1"/>
              <a:t>νση</a:t>
            </a:r>
            <a:r>
              <a:rPr lang="el-GR" b="1" dirty="0"/>
              <a:t>  Σπουδών, Προγραμμάτων και Οργάνωσης   Δ/</a:t>
            </a:r>
            <a:r>
              <a:rPr lang="el-GR" b="1" dirty="0" err="1"/>
              <a:t>θμιας</a:t>
            </a:r>
            <a:r>
              <a:rPr lang="el-GR" b="1" dirty="0"/>
              <a:t> Εκπαίδευσης</a:t>
            </a:r>
            <a:r>
              <a:rPr lang="el-GR" dirty="0"/>
              <a:t>,  για </a:t>
            </a:r>
          </a:p>
          <a:p>
            <a:pPr algn="just"/>
            <a:r>
              <a:rPr lang="el-GR" dirty="0"/>
              <a:t>τα δε Επαγγελματικά Λύκεια από την </a:t>
            </a:r>
            <a:r>
              <a:rPr lang="el-GR" b="1" dirty="0"/>
              <a:t>Δ/</a:t>
            </a:r>
            <a:r>
              <a:rPr lang="el-GR" b="1" dirty="0" err="1"/>
              <a:t>νση</a:t>
            </a:r>
            <a:r>
              <a:rPr lang="el-GR" b="1" dirty="0"/>
              <a:t> Επαγγελματικής Εκπαίδευσης</a:t>
            </a:r>
            <a:r>
              <a:rPr lang="el-GR" dirty="0"/>
              <a:t>, </a:t>
            </a:r>
            <a:endParaRPr lang="el-GR" dirty="0" smtClean="0"/>
          </a:p>
          <a:p>
            <a:pPr algn="just"/>
            <a:r>
              <a:rPr lang="el-GR" b="1" dirty="0" smtClean="0">
                <a:solidFill>
                  <a:srgbClr val="C00000"/>
                </a:solidFill>
              </a:rPr>
              <a:t>κατόπιν </a:t>
            </a:r>
            <a:r>
              <a:rPr lang="el-GR" b="1" dirty="0">
                <a:solidFill>
                  <a:srgbClr val="C00000"/>
                </a:solidFill>
              </a:rPr>
              <a:t>σχετικού </a:t>
            </a:r>
            <a:r>
              <a:rPr lang="el-GR" b="1" u="sng" dirty="0">
                <a:solidFill>
                  <a:srgbClr val="C00000"/>
                </a:solidFill>
              </a:rPr>
              <a:t>αιτήματος</a:t>
            </a:r>
            <a:r>
              <a:rPr lang="el-GR" b="1" dirty="0">
                <a:solidFill>
                  <a:srgbClr val="C00000"/>
                </a:solidFill>
              </a:rPr>
              <a:t> της σχολικής μονάδας μέσω της οικείας Δ/</a:t>
            </a:r>
            <a:r>
              <a:rPr lang="el-GR" b="1" dirty="0" err="1">
                <a:solidFill>
                  <a:srgbClr val="C00000"/>
                </a:solidFill>
              </a:rPr>
              <a:t>νσης</a:t>
            </a:r>
            <a:r>
              <a:rPr lang="el-GR" b="1" dirty="0">
                <a:solidFill>
                  <a:srgbClr val="C00000"/>
                </a:solidFill>
              </a:rPr>
              <a:t> Δευτεροβάθμιας </a:t>
            </a:r>
            <a:r>
              <a:rPr lang="el-GR" b="1" dirty="0" smtClean="0">
                <a:solidFill>
                  <a:srgbClr val="C00000"/>
                </a:solidFill>
              </a:rPr>
              <a:t>Εκπαίδευσης</a:t>
            </a:r>
            <a:endParaRPr lang="el-G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7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idx="2"/>
          </p:nvPr>
        </p:nvSpPr>
        <p:spPr>
          <a:xfrm rot="-60000">
            <a:off x="1518777" y="725990"/>
            <a:ext cx="4393074" cy="4979737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  <a:latin typeface="Comic Sans MS" pitchFamily="66" charset="0"/>
              </a:rPr>
              <a:t>Κι επειδή…</a:t>
            </a:r>
            <a:endParaRPr lang="el-GR" sz="32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/>
            </a:r>
            <a:br>
              <a:rPr lang="en-US" b="1" dirty="0">
                <a:solidFill>
                  <a:srgbClr val="C00000"/>
                </a:solidFill>
              </a:rPr>
            </a:b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82453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043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672</TotalTime>
  <Words>1206</Words>
  <Application>Microsoft Office PowerPoint</Application>
  <PresentationFormat>Προβολή στην οθόνη (4:3)</PresentationFormat>
  <Paragraphs>143</Paragraphs>
  <Slides>28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29" baseType="lpstr">
      <vt:lpstr>Ηλιοστάσιο</vt:lpstr>
      <vt:lpstr>Πρακτικές  οδηγίες  υλοποίησης δράσεων      εντός κι εκτός σχολείου…     Σχ.Έτος 2019-2020   </vt:lpstr>
      <vt:lpstr>Εκπαιδευτικό Πρόγραμμα  της «Βουλής των Εφήβων…»</vt:lpstr>
      <vt:lpstr>Εκπαιδευτικό Πρόγραμμα  της «Βουλής των Εφήβων…»</vt:lpstr>
      <vt:lpstr>Το νέο πρόγραμμα της  «Βουλής των Εφήβων»</vt:lpstr>
      <vt:lpstr>Βήματα Λειτουργίας ΟΣΔ</vt:lpstr>
      <vt:lpstr>Βήμα 3 (Νοέμβριος)</vt:lpstr>
      <vt:lpstr>Παρακολούθηση θεαμάτων…</vt:lpstr>
      <vt:lpstr>Πρόσκληση  «ειδικών/ καλλιτεχνών, κ. ά.»  μέσα στο σχολείο</vt:lpstr>
      <vt:lpstr> </vt:lpstr>
      <vt:lpstr>Βήμα 6 (Φεβρουάριος) </vt:lpstr>
      <vt:lpstr>Οδηγίες προς «ναυτιλλομένους» </vt:lpstr>
      <vt:lpstr>Εκδρομές- Εκπ/κές Επισκέψεις  μαθητών και μαθητριών  Δημοσίων και Ιδιωτικών Σχολείων  Β/θμιας Εκπ/σης   εντός κι εκτός της χώρας </vt:lpstr>
      <vt:lpstr>Είδη Επισκέψεων </vt:lpstr>
      <vt:lpstr> Αρ. 1 Σχολικοί Περίπατοι </vt:lpstr>
      <vt:lpstr> Αρ. 3, παρ. 1. Εκπαιδευτικές Επισκέψεις – Προγράμματα Σχολικών Δραστηριοτήτων έως 2 επισκέψεις στο εσωτερικό ή σε ΚΠΕ </vt:lpstr>
      <vt:lpstr>Αρ. 3, παρ. 2. Εκπαιδευτικές Επισκέψεις – στο πλαίσιο του Αναλυτικού Προγράμματος </vt:lpstr>
      <vt:lpstr>Αρ. 4 Διδακτικές Επισκέψεις  </vt:lpstr>
      <vt:lpstr>Αρ. 5 Εκπαιδευτικές ανταλλαγές, αδελφοποιήσεις,  εκπαιδευτικά προγράμματα, προγράμματα  διεθνών οργανισμών και διεθνείς συμμετοχές </vt:lpstr>
      <vt:lpstr>Γενικά,  οι εγκύκλιοι για μετακινήσεις μαθητών εντός κι εκτός Ελλάδος </vt:lpstr>
      <vt:lpstr>Αρ. 5, παρ. 6 </vt:lpstr>
      <vt:lpstr> Άρθρο 6  </vt:lpstr>
      <vt:lpstr> Άρθρο 7  Σχολικές Αθλητικές Δραστηριότητες  </vt:lpstr>
      <vt:lpstr>Άρθρο 8  Επισκέψεις στη Βουλή των Ελλήνων</vt:lpstr>
      <vt:lpstr>Άρθρο 9  Συμμετοχή μαθητών και μαθητριών σε διαγωνισμούς, μαθητικά συνέδρια, ημερίδες και λοιπές εκδηλώσεις </vt:lpstr>
      <vt:lpstr>Άρθρο 9  Συμμετοχή μαθητών και μαθητριών σε διαγωνισμούς, μαθητικά συνέδρια, ημερίδες και λοιπές εκδηλώσεις </vt:lpstr>
      <vt:lpstr>Άρθρο 9 Συμμετοχή μαθητών και μαθητριών σε διαγωνισμούς, μαθητικά συνέδρια, ημερίδες και λοιπές εκδηλώσεις </vt:lpstr>
      <vt:lpstr>Άρθρο 9, παρ. 3   Συμμετοχή μαθητών και μαθητριών σε διαγωνισμούς, μαθητικά συνέδρια, ημερίδες και λοιπές εκδηλώσεις </vt:lpstr>
      <vt:lpstr>Χρήσιμα Έγγραφα για τα  «Βήματα Δημοκρατίας»  2019-2020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Χρήστης των Windows</dc:creator>
  <cp:lastModifiedBy>Χρήστης των Windows</cp:lastModifiedBy>
  <cp:revision>82</cp:revision>
  <dcterms:created xsi:type="dcterms:W3CDTF">2019-02-07T08:33:25Z</dcterms:created>
  <dcterms:modified xsi:type="dcterms:W3CDTF">2020-01-24T11:19:43Z</dcterms:modified>
</cp:coreProperties>
</file>