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56" r:id="rId2"/>
    <p:sldId id="286" r:id="rId3"/>
    <p:sldId id="278" r:id="rId4"/>
    <p:sldId id="282" r:id="rId5"/>
    <p:sldId id="281" r:id="rId6"/>
    <p:sldId id="274" r:id="rId7"/>
    <p:sldId id="275" r:id="rId8"/>
    <p:sldId id="269" r:id="rId9"/>
    <p:sldId id="270" r:id="rId10"/>
    <p:sldId id="276" r:id="rId11"/>
    <p:sldId id="260" r:id="rId12"/>
    <p:sldId id="285"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35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4A7D07-4C0A-4AE9-B645-34D9ACD0D891}" type="datetimeFigureOut">
              <a:rPr lang="el-GR" smtClean="0"/>
              <a:pPr/>
              <a:t>24/1/2020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220477-2D62-4DF0-BC19-DD3E3FB83F4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38220477-2D62-4DF0-BC19-DD3E3FB83F4D}" type="slidenum">
              <a:rPr lang="el-GR" smtClean="0"/>
              <a:pPr/>
              <a:t>11</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8 - Τίτλος"/>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30" name="29 - Θέση ημερομηνίας"/>
          <p:cNvSpPr>
            <a:spLocks noGrp="1"/>
          </p:cNvSpPr>
          <p:nvPr>
            <p:ph type="dt" sz="half" idx="10"/>
          </p:nvPr>
        </p:nvSpPr>
        <p:spPr/>
        <p:txBody>
          <a:bodyPr/>
          <a:lstStyle/>
          <a:p>
            <a:fld id="{CB3EF1FF-6037-41EF-82E8-91C16799A155}" type="datetimeFigureOut">
              <a:rPr lang="el-GR" smtClean="0"/>
              <a:pPr/>
              <a:t>24/1/2020</a:t>
            </a:fld>
            <a:endParaRPr lang="el-GR"/>
          </a:p>
        </p:txBody>
      </p:sp>
      <p:sp>
        <p:nvSpPr>
          <p:cNvPr id="19" name="18 - Θέση υποσέλιδου"/>
          <p:cNvSpPr>
            <a:spLocks noGrp="1"/>
          </p:cNvSpPr>
          <p:nvPr>
            <p:ph type="ftr" sz="quarter" idx="11"/>
          </p:nvPr>
        </p:nvSpPr>
        <p:spPr/>
        <p:txBody>
          <a:bodyPr/>
          <a:lstStyle/>
          <a:p>
            <a:endParaRPr lang="el-GR"/>
          </a:p>
        </p:txBody>
      </p:sp>
      <p:sp>
        <p:nvSpPr>
          <p:cNvPr id="27" name="26 - Θέση αριθμού διαφάνειας"/>
          <p:cNvSpPr>
            <a:spLocks noGrp="1"/>
          </p:cNvSpPr>
          <p:nvPr>
            <p:ph type="sldNum" sz="quarter" idx="12"/>
          </p:nvPr>
        </p:nvSpPr>
        <p:spPr/>
        <p:txBody>
          <a:bodyPr/>
          <a:lstStyle/>
          <a:p>
            <a:fld id="{28DBE679-1CE2-41F6-960C-2A11481DF130}"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B3EF1FF-6037-41EF-82E8-91C16799A155}" type="datetimeFigureOut">
              <a:rPr lang="el-GR" smtClean="0"/>
              <a:pPr/>
              <a:t>24/1/2020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DBE679-1CE2-41F6-960C-2A11481DF130}"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914401"/>
            <a:ext cx="2057400" cy="52117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914401"/>
            <a:ext cx="6019800" cy="5211763"/>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B3EF1FF-6037-41EF-82E8-91C16799A155}" type="datetimeFigureOut">
              <a:rPr lang="el-GR" smtClean="0"/>
              <a:pPr/>
              <a:t>24/1/2020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DBE679-1CE2-41F6-960C-2A11481DF130}"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CB3EF1FF-6037-41EF-82E8-91C16799A155}" type="datetimeFigureOut">
              <a:rPr lang="el-GR" smtClean="0"/>
              <a:pPr/>
              <a:t>24/1/2020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DBE679-1CE2-41F6-960C-2A11481DF130}"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3EF1FF-6037-41EF-82E8-91C16799A155}" type="datetimeFigureOut">
              <a:rPr lang="el-GR" smtClean="0"/>
              <a:pPr/>
              <a:t>24/1/2020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8DBE679-1CE2-41F6-960C-2A11481DF130}"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B3EF1FF-6037-41EF-82E8-91C16799A155}" type="datetimeFigureOut">
              <a:rPr lang="el-GR" smtClean="0"/>
              <a:pPr/>
              <a:t>24/1/2020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DBE679-1CE2-41F6-960C-2A11481DF130}"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1143000"/>
          </a:xfrm>
        </p:spPr>
        <p:txBody>
          <a:bodyPr tIns="45720" anchor="b"/>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CB3EF1FF-6037-41EF-82E8-91C16799A155}" type="datetimeFigureOut">
              <a:rPr lang="el-GR" smtClean="0"/>
              <a:pPr/>
              <a:t>24/1/2020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8DBE679-1CE2-41F6-960C-2A11481DF130}"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CB3EF1FF-6037-41EF-82E8-91C16799A155}" type="datetimeFigureOut">
              <a:rPr lang="el-GR" smtClean="0"/>
              <a:pPr/>
              <a:t>24/1/2020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28DBE679-1CE2-41F6-960C-2A11481DF130}"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3EF1FF-6037-41EF-82E8-91C16799A155}" type="datetimeFigureOut">
              <a:rPr lang="el-GR" smtClean="0"/>
              <a:pPr/>
              <a:t>24/1/2020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8DBE679-1CE2-41F6-960C-2A11481DF130}"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CB3EF1FF-6037-41EF-82E8-91C16799A155}" type="datetimeFigureOut">
              <a:rPr lang="el-GR" smtClean="0"/>
              <a:pPr/>
              <a:t>24/1/2020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8DBE679-1CE2-41F6-960C-2A11481DF130}"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Ψαλίδισμα και στρογγύλεμα μίας γωνίας του ορθογωνίου"/>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 Ορθογώνιο τρίγωνο"/>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 Τίτλος"/>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3EF1FF-6037-41EF-82E8-91C16799A155}" type="datetimeFigureOut">
              <a:rPr lang="el-GR" smtClean="0"/>
              <a:pPr/>
              <a:t>24/1/2020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077200" y="6356350"/>
            <a:ext cx="609600" cy="365125"/>
          </a:xfrm>
        </p:spPr>
        <p:txBody>
          <a:bodyPr/>
          <a:lstStyle/>
          <a:p>
            <a:fld id="{28DBE679-1CE2-41F6-960C-2A11481DF130}" type="slidenum">
              <a:rPr lang="el-GR" smtClean="0"/>
              <a:pPr/>
              <a:t>‹#›</a:t>
            </a:fld>
            <a:endParaRPr lang="el-GR"/>
          </a:p>
        </p:txBody>
      </p:sp>
      <p:sp>
        <p:nvSpPr>
          <p:cNvPr id="3" name="2 - Θέση εικόνας"/>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10" name="9 - Ελεύθερη σχεδίαση"/>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 Ελεύθερη σχεδίαση"/>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 Ελεύθερη σχεδίαση"/>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 Ελεύθερη σχεδίαση"/>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 Θέση τίτλου"/>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B3EF1FF-6037-41EF-82E8-91C16799A155}" type="datetimeFigureOut">
              <a:rPr lang="el-GR" smtClean="0"/>
              <a:pPr/>
              <a:t>24/1/2020</a:t>
            </a:fld>
            <a:endParaRPr lang="el-GR"/>
          </a:p>
        </p:txBody>
      </p:sp>
      <p:sp>
        <p:nvSpPr>
          <p:cNvPr id="22" name="21 - Θέση υποσέλιδου"/>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17 - Θέση αριθμού διαφάνειας"/>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DBE679-1CE2-41F6-960C-2A11481DF130}" type="slidenum">
              <a:rPr lang="el-GR" smtClean="0"/>
              <a:pPr/>
              <a:t>‹#›</a:t>
            </a:fld>
            <a:endParaRPr lang="el-GR"/>
          </a:p>
        </p:txBody>
      </p:sp>
      <p:grpSp>
        <p:nvGrpSpPr>
          <p:cNvPr id="2" name="1 - Ομάδα"/>
          <p:cNvGrpSpPr/>
          <p:nvPr/>
        </p:nvGrpSpPr>
        <p:grpSpPr>
          <a:xfrm>
            <a:off x="-19017" y="202408"/>
            <a:ext cx="9180548" cy="649224"/>
            <a:chOff x="-19045" y="216550"/>
            <a:chExt cx="9180548" cy="649224"/>
          </a:xfrm>
        </p:grpSpPr>
        <p:sp>
          <p:nvSpPr>
            <p:cNvPr id="12" name="11 - Ελεύθερη σχεδίαση"/>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Ελεύθερη σχεδίαση"/>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0" y="0"/>
            <a:ext cx="9144000" cy="2492896"/>
          </a:xfrm>
        </p:spPr>
        <p:txBody>
          <a:bodyPr>
            <a:normAutofit/>
          </a:bodyPr>
          <a:lstStyle/>
          <a:p>
            <a:pPr algn="ctr"/>
            <a:r>
              <a:rPr lang="el-GR" smtClean="0"/>
              <a:t>Η ανάπτυξη </a:t>
            </a:r>
            <a:r>
              <a:rPr lang="el-GR" dirty="0" smtClean="0"/>
              <a:t>δράσεων</a:t>
            </a:r>
            <a:endParaRPr lang="el-GR" dirty="0"/>
          </a:p>
        </p:txBody>
      </p:sp>
      <p:sp>
        <p:nvSpPr>
          <p:cNvPr id="3" name="2 - Υπότιτλος"/>
          <p:cNvSpPr>
            <a:spLocks noGrp="1"/>
          </p:cNvSpPr>
          <p:nvPr>
            <p:ph type="subTitle" idx="1"/>
          </p:nvPr>
        </p:nvSpPr>
        <p:spPr>
          <a:xfrm>
            <a:off x="611560" y="2492896"/>
            <a:ext cx="7854696" cy="1752600"/>
          </a:xfrm>
        </p:spPr>
        <p:txBody>
          <a:bodyPr>
            <a:normAutofit/>
          </a:bodyPr>
          <a:lstStyle/>
          <a:p>
            <a:pPr algn="ctr"/>
            <a:r>
              <a:rPr lang="en-US" sz="4800" b="1" dirty="0" smtClean="0">
                <a:solidFill>
                  <a:srgbClr val="FFC000"/>
                </a:solidFill>
              </a:rPr>
              <a:t>O</a:t>
            </a:r>
            <a:r>
              <a:rPr lang="el-GR" sz="4800" b="1" dirty="0" smtClean="0">
                <a:solidFill>
                  <a:srgbClr val="FFC000"/>
                </a:solidFill>
              </a:rPr>
              <a:t> ρόλος και </a:t>
            </a:r>
            <a:br>
              <a:rPr lang="el-GR" sz="4800" b="1" dirty="0" smtClean="0">
                <a:solidFill>
                  <a:srgbClr val="FFC000"/>
                </a:solidFill>
              </a:rPr>
            </a:br>
            <a:r>
              <a:rPr lang="el-GR" sz="4800" b="1" dirty="0" smtClean="0">
                <a:solidFill>
                  <a:srgbClr val="FFC000"/>
                </a:solidFill>
              </a:rPr>
              <a:t>η σημασία του ημερολογίου</a:t>
            </a:r>
            <a:endParaRPr lang="el-GR" sz="4800" b="1" dirty="0">
              <a:solidFill>
                <a:srgbClr val="FFC000"/>
              </a:solidFill>
            </a:endParaRPr>
          </a:p>
        </p:txBody>
      </p:sp>
      <p:pic>
        <p:nvPicPr>
          <p:cNvPr id="5122" name="Picture 2" descr="Σχετική εικόνα"/>
          <p:cNvPicPr>
            <a:picLocks noChangeAspect="1" noChangeArrowheads="1"/>
          </p:cNvPicPr>
          <p:nvPr/>
        </p:nvPicPr>
        <p:blipFill>
          <a:blip r:embed="rId2" cstate="print"/>
          <a:srcRect/>
          <a:stretch>
            <a:fillRect/>
          </a:stretch>
        </p:blipFill>
        <p:spPr bwMode="auto">
          <a:xfrm>
            <a:off x="0" y="4581128"/>
            <a:ext cx="9144000" cy="2276872"/>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08688"/>
          </a:xfrm>
        </p:spPr>
        <p:txBody>
          <a:bodyPr>
            <a:normAutofit/>
          </a:bodyPr>
          <a:lstStyle/>
          <a:p>
            <a:r>
              <a:rPr lang="el-GR" sz="3600" dirty="0" smtClean="0"/>
              <a:t>Παράδειγμα από το ημερολόγιο ΙΙΙ </a:t>
            </a:r>
            <a:endParaRPr lang="el-GR" sz="3600" dirty="0"/>
          </a:p>
        </p:txBody>
      </p:sp>
      <p:sp>
        <p:nvSpPr>
          <p:cNvPr id="3" name="2 - Θέση περιεχομένου"/>
          <p:cNvSpPr>
            <a:spLocks noGrp="1"/>
          </p:cNvSpPr>
          <p:nvPr>
            <p:ph idx="1"/>
          </p:nvPr>
        </p:nvSpPr>
        <p:spPr>
          <a:xfrm>
            <a:off x="457200" y="1628800"/>
            <a:ext cx="8229600" cy="4695800"/>
          </a:xfrm>
        </p:spPr>
        <p:txBody>
          <a:bodyPr>
            <a:normAutofit fontScale="70000" lnSpcReduction="20000"/>
          </a:bodyPr>
          <a:lstStyle/>
          <a:p>
            <a:pPr>
              <a:buNone/>
            </a:pPr>
            <a:r>
              <a:rPr lang="el-GR" dirty="0" smtClean="0"/>
              <a:t>    Απόσπασμα από το ΓΕΛ Τρίπολης :</a:t>
            </a:r>
            <a:br>
              <a:rPr lang="el-GR" dirty="0" smtClean="0"/>
            </a:br>
            <a:r>
              <a:rPr lang="el-GR" dirty="0" smtClean="0"/>
              <a:t>(Περιβάλλον και Κοινωνικές Ανισότητες)</a:t>
            </a:r>
          </a:p>
          <a:p>
            <a:pPr>
              <a:buNone/>
            </a:pPr>
            <a:r>
              <a:rPr lang="el-GR" dirty="0" smtClean="0"/>
              <a:t/>
            </a:r>
            <a:br>
              <a:rPr lang="el-GR" dirty="0" smtClean="0"/>
            </a:br>
            <a:r>
              <a:rPr lang="el-GR" sz="3100" dirty="0" smtClean="0"/>
              <a:t>Οι μαθήτριες και οι μαθητές που συμμετέχουν στο πρόγραμμα </a:t>
            </a:r>
            <a:r>
              <a:rPr lang="el-GR" sz="3100" b="1" dirty="0" smtClean="0"/>
              <a:t>παρακολούθησαν δυο ντοκιμαντέρ στο 6ο Διεθνές Φεστιβάλ Ντοκιμαντέρ Πελοποννήσου , το οποίο είναι αφιερωμένο στον «Άνθρωπο και Περιβάλλον»</a:t>
            </a:r>
          </a:p>
          <a:p>
            <a:r>
              <a:rPr lang="el-GR" sz="3100" dirty="0" smtClean="0"/>
              <a:t>Πιο συγκεκριμένα παρακολούθησαν:</a:t>
            </a:r>
          </a:p>
          <a:p>
            <a:pPr>
              <a:buNone/>
            </a:pPr>
            <a:r>
              <a:rPr lang="el-GR" sz="3100" dirty="0" smtClean="0"/>
              <a:t>  1. Την </a:t>
            </a:r>
            <a:r>
              <a:rPr lang="el-GR" sz="3100" b="1" dirty="0" smtClean="0"/>
              <a:t>«Επιστροφή»</a:t>
            </a:r>
            <a:r>
              <a:rPr lang="el-GR" sz="3100" dirty="0" smtClean="0"/>
              <a:t> του Ν. </a:t>
            </a:r>
            <a:r>
              <a:rPr lang="el-GR" sz="3100" dirty="0" err="1" smtClean="0"/>
              <a:t>Μεγγρέλη</a:t>
            </a:r>
            <a:r>
              <a:rPr lang="el-GR" sz="3100" dirty="0" smtClean="0"/>
              <a:t> , στην οποία δύο εθελοντές γιατροί επιστρέφουν στην Ειδομένη και θυμούνται.</a:t>
            </a:r>
          </a:p>
          <a:p>
            <a:pPr>
              <a:buNone/>
            </a:pPr>
            <a:r>
              <a:rPr lang="el-GR" sz="3100" dirty="0" smtClean="0"/>
              <a:t>  2. Τα </a:t>
            </a:r>
            <a:r>
              <a:rPr lang="el-GR" sz="3100" b="1" dirty="0" smtClean="0"/>
              <a:t>«Ληγμένα»</a:t>
            </a:r>
            <a:r>
              <a:rPr lang="el-GR" sz="3100" dirty="0" smtClean="0"/>
              <a:t> του </a:t>
            </a:r>
            <a:r>
              <a:rPr lang="el-GR" sz="3100" dirty="0" err="1" smtClean="0"/>
              <a:t>Kieran</a:t>
            </a:r>
            <a:r>
              <a:rPr lang="el-GR" sz="3100" dirty="0" smtClean="0"/>
              <a:t>  </a:t>
            </a:r>
            <a:r>
              <a:rPr lang="el-GR" sz="3100" dirty="0" err="1" smtClean="0"/>
              <a:t>Kolle</a:t>
            </a:r>
            <a:r>
              <a:rPr lang="el-GR" sz="3100" dirty="0" smtClean="0"/>
              <a:t> (Νορβηγία) ,όπου 4 νέοι ακτιβιστές διασχίζουν την Νορβηγία προσπαθώντας να ενημερώσουν και να ευαισθητοποιήσουν τους πολίτες για το 25% των τροφίμων που πετάγονται στην χώρα τους και γενικότερα στις αναπτυγμένες χώρες.</a:t>
            </a:r>
          </a:p>
          <a:p>
            <a:pPr>
              <a:buNone/>
            </a:pPr>
            <a:r>
              <a:rPr lang="el-GR" sz="3100" dirty="0" smtClean="0"/>
              <a:t> </a:t>
            </a:r>
          </a:p>
          <a:p>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332656"/>
            <a:ext cx="8568952" cy="792088"/>
          </a:xfrm>
        </p:spPr>
        <p:txBody>
          <a:bodyPr>
            <a:normAutofit fontScale="90000"/>
          </a:bodyPr>
          <a:lstStyle/>
          <a:p>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dirty="0" smtClean="0"/>
              <a:t/>
            </a:r>
            <a:br>
              <a:rPr lang="el-GR" sz="3600" dirty="0" smtClean="0"/>
            </a:br>
            <a:r>
              <a:rPr lang="el-GR" sz="3600" b="1" dirty="0" smtClean="0"/>
              <a:t>Η αξία του ημερολογίου</a:t>
            </a:r>
            <a:endParaRPr lang="el-GR" sz="3600" b="1" dirty="0"/>
          </a:p>
        </p:txBody>
      </p:sp>
      <p:sp>
        <p:nvSpPr>
          <p:cNvPr id="3" name="2 - Θέση περιεχομένου"/>
          <p:cNvSpPr>
            <a:spLocks noGrp="1"/>
          </p:cNvSpPr>
          <p:nvPr>
            <p:ph idx="1"/>
          </p:nvPr>
        </p:nvSpPr>
        <p:spPr>
          <a:xfrm>
            <a:off x="179512" y="1412776"/>
            <a:ext cx="8784976" cy="5042960"/>
          </a:xfrm>
        </p:spPr>
        <p:txBody>
          <a:bodyPr>
            <a:noAutofit/>
          </a:bodyPr>
          <a:lstStyle/>
          <a:p>
            <a:pPr algn="just"/>
            <a:r>
              <a:rPr lang="el-GR" sz="2200" dirty="0" smtClean="0"/>
              <a:t>Αποτυπώνονται ιδέες, απόψεις, θέσεις και επιχειρήματα που αναπτύχθηκαν στην ομάδα.</a:t>
            </a:r>
          </a:p>
          <a:p>
            <a:pPr marL="274320" lvl="1" indent="-274320" algn="just">
              <a:buClr>
                <a:schemeClr val="accent3"/>
              </a:buClr>
              <a:buSzPct val="95000"/>
            </a:pPr>
            <a:r>
              <a:rPr lang="el-GR" sz="2200" dirty="0" smtClean="0"/>
              <a:t>Καταγράφονται οι δυσκολίες.</a:t>
            </a:r>
          </a:p>
          <a:p>
            <a:pPr marL="274320" lvl="1" indent="-274320" algn="just">
              <a:buClr>
                <a:schemeClr val="accent3"/>
              </a:buClr>
              <a:buSzPct val="95000"/>
            </a:pPr>
            <a:r>
              <a:rPr lang="el-GR" sz="2200" dirty="0" smtClean="0"/>
              <a:t>Καταγράφονται οι δράσεις.</a:t>
            </a:r>
          </a:p>
          <a:p>
            <a:pPr algn="just"/>
            <a:r>
              <a:rPr lang="el-GR" sz="2200" dirty="0" smtClean="0"/>
              <a:t>Γίνεται πιο ορατός ο τρόπος λειτουργίας της ομάδας στο συντονιστή και στους συμμετέχοντες.</a:t>
            </a:r>
          </a:p>
          <a:p>
            <a:pPr algn="just"/>
            <a:r>
              <a:rPr lang="el-GR" sz="2200" dirty="0" smtClean="0"/>
              <a:t>Διευκολύνονται οι διορθωτικές παρεμβάσεις.</a:t>
            </a:r>
          </a:p>
          <a:p>
            <a:pPr algn="just"/>
            <a:r>
              <a:rPr lang="el-GR" sz="2200" dirty="0" smtClean="0"/>
              <a:t>Διευκολύνεται ο </a:t>
            </a:r>
            <a:r>
              <a:rPr lang="el-GR" sz="2200" dirty="0" err="1" smtClean="0"/>
              <a:t>αναστοχασμός</a:t>
            </a:r>
            <a:r>
              <a:rPr lang="el-GR" sz="2200" dirty="0" smtClean="0"/>
              <a:t> στην ομάδα.</a:t>
            </a:r>
          </a:p>
          <a:p>
            <a:pPr algn="just"/>
            <a:r>
              <a:rPr lang="el-GR" sz="2200" dirty="0" smtClean="0"/>
              <a:t>Οι συντονιστές αποκτούν εικόνα για τον τρόπο λειτουργίας  και των άλλων ομάδων – Διάχυση καλών πρακτικών.</a:t>
            </a:r>
          </a:p>
          <a:p>
            <a:pPr algn="just"/>
            <a:r>
              <a:rPr lang="el-GR" sz="2200" dirty="0" smtClean="0"/>
              <a:t>Μέσα από την αξιοποίηση του συνολικού υλικού, αποτιμάται το συνολικό πρόγραμμα και, ως εκ τούτου, το ημερολόγιο αποτελεί βασικό εργαλείο βελτίωσης του προγράμματος.</a:t>
            </a:r>
          </a:p>
          <a:p>
            <a:pPr lvl="1" algn="just"/>
            <a:endParaRPr lang="el-GR" sz="2200" dirty="0" smtClean="0"/>
          </a:p>
          <a:p>
            <a:pPr algn="just">
              <a:buNone/>
            </a:pPr>
            <a:endParaRPr lang="el-GR" sz="2200" dirty="0" smtClean="0"/>
          </a:p>
          <a:p>
            <a:pPr algn="just">
              <a:buNone/>
            </a:pPr>
            <a:endParaRPr lang="el-GR"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6203032" cy="1143000"/>
          </a:xfrm>
        </p:spPr>
        <p:txBody>
          <a:bodyPr/>
          <a:lstStyle/>
          <a:p>
            <a:endParaRPr lang="el-GR" dirty="0"/>
          </a:p>
        </p:txBody>
      </p:sp>
      <p:sp>
        <p:nvSpPr>
          <p:cNvPr id="3" name="2 - Θέση περιεχομένου"/>
          <p:cNvSpPr>
            <a:spLocks noGrp="1"/>
          </p:cNvSpPr>
          <p:nvPr>
            <p:ph idx="1"/>
          </p:nvPr>
        </p:nvSpPr>
        <p:spPr/>
        <p:txBody>
          <a:bodyPr/>
          <a:lstStyle/>
          <a:p>
            <a:endParaRPr lang="el-GR" dirty="0"/>
          </a:p>
        </p:txBody>
      </p:sp>
      <p:sp>
        <p:nvSpPr>
          <p:cNvPr id="33794" name="AutoShape 2" descr="Αποτέλεσμα εικόνας για ευχαριστώ πολύ powerpoin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3796" name="AutoShape 4" descr="Αποτέλεσμα εικόνας για ευχαριστώ πολύ powerpoin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3798" name="AutoShape 6" descr="Αποτέλεσμα εικόνας για ευχαριστώ πολύ powerpoin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33800" name="Picture 8" descr="Αποτέλεσμα εικόνας για ευχαριστώ πολύ powerpoint"/>
          <p:cNvPicPr>
            <a:picLocks noChangeAspect="1" noChangeArrowheads="1"/>
          </p:cNvPicPr>
          <p:nvPr/>
        </p:nvPicPr>
        <p:blipFill>
          <a:blip r:embed="rId2" cstate="print"/>
          <a:srcRect/>
          <a:stretch>
            <a:fillRect/>
          </a:stretch>
        </p:blipFill>
        <p:spPr bwMode="auto">
          <a:xfrm>
            <a:off x="0" y="0"/>
            <a:ext cx="9143999" cy="6858000"/>
          </a:xfrm>
          <a:prstGeom prst="rect">
            <a:avLst/>
          </a:prstGeom>
          <a:noFill/>
        </p:spPr>
      </p:pic>
      <p:sp>
        <p:nvSpPr>
          <p:cNvPr id="33802" name="AutoShape 10" descr="Αποτέλεσμα εικόνας για βουλη των εφήβων 2019-2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33804" name="AutoShape 12" descr="Αποτέλεσμα εικόνας για βουλη των εφήβων 2019-2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33806" name="Picture 14" descr="Αποτέλεσμα εικόνας για βουλη των εφήβων 2019-20"/>
          <p:cNvPicPr>
            <a:picLocks noChangeAspect="1" noChangeArrowheads="1"/>
          </p:cNvPicPr>
          <p:nvPr/>
        </p:nvPicPr>
        <p:blipFill>
          <a:blip r:embed="rId3" cstate="print"/>
          <a:srcRect/>
          <a:stretch>
            <a:fillRect/>
          </a:stretch>
        </p:blipFill>
        <p:spPr bwMode="auto">
          <a:xfrm>
            <a:off x="0" y="0"/>
            <a:ext cx="9144000" cy="4262289"/>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a:xfrm>
            <a:off x="457200" y="0"/>
            <a:ext cx="8229600" cy="980728"/>
          </a:xfrm>
        </p:spPr>
        <p:txBody>
          <a:bodyPr>
            <a:normAutofit/>
          </a:bodyPr>
          <a:lstStyle/>
          <a:p>
            <a:r>
              <a:rPr lang="el-GR" sz="3600" b="1" dirty="0" smtClean="0"/>
              <a:t>ΤΟ ΠΡΟΓΡΑΜΜΑ ΒΟΥΛΗ ΤΩΝ ΕΦΗΒΩΝ</a:t>
            </a:r>
            <a:endParaRPr lang="el-GR" sz="3600" b="1" dirty="0"/>
          </a:p>
        </p:txBody>
      </p:sp>
      <p:sp>
        <p:nvSpPr>
          <p:cNvPr id="8" name="7 - Θέση κειμένου"/>
          <p:cNvSpPr>
            <a:spLocks noGrp="1"/>
          </p:cNvSpPr>
          <p:nvPr>
            <p:ph type="body" idx="1"/>
          </p:nvPr>
        </p:nvSpPr>
        <p:spPr>
          <a:xfrm>
            <a:off x="457200" y="1052736"/>
            <a:ext cx="4040188" cy="504056"/>
          </a:xfrm>
        </p:spPr>
        <p:txBody>
          <a:bodyPr/>
          <a:lstStyle/>
          <a:p>
            <a:r>
              <a:rPr lang="el-GR" dirty="0" smtClean="0"/>
              <a:t>ΠΑΛΑΙΟΤΕΡΑ</a:t>
            </a:r>
            <a:endParaRPr lang="el-GR" dirty="0"/>
          </a:p>
        </p:txBody>
      </p:sp>
      <p:sp>
        <p:nvSpPr>
          <p:cNvPr id="10" name="9 - Θέση κειμένου"/>
          <p:cNvSpPr>
            <a:spLocks noGrp="1"/>
          </p:cNvSpPr>
          <p:nvPr>
            <p:ph type="body" sz="half" idx="3"/>
          </p:nvPr>
        </p:nvSpPr>
        <p:spPr>
          <a:xfrm>
            <a:off x="4645025" y="908720"/>
            <a:ext cx="4041775" cy="720080"/>
          </a:xfrm>
        </p:spPr>
        <p:txBody>
          <a:bodyPr>
            <a:normAutofit/>
          </a:bodyPr>
          <a:lstStyle/>
          <a:p>
            <a:r>
              <a:rPr lang="el-GR" dirty="0" smtClean="0"/>
              <a:t>ΣΗΜΕΡΑ</a:t>
            </a:r>
            <a:endParaRPr lang="el-GR" dirty="0"/>
          </a:p>
        </p:txBody>
      </p:sp>
      <p:sp>
        <p:nvSpPr>
          <p:cNvPr id="9" name="8 - Θέση περιεχομένου"/>
          <p:cNvSpPr>
            <a:spLocks noGrp="1"/>
          </p:cNvSpPr>
          <p:nvPr>
            <p:ph sz="quarter" idx="2"/>
          </p:nvPr>
        </p:nvSpPr>
        <p:spPr>
          <a:xfrm>
            <a:off x="251520" y="1772816"/>
            <a:ext cx="4245868" cy="4587504"/>
          </a:xfrm>
        </p:spPr>
        <p:txBody>
          <a:bodyPr>
            <a:normAutofit/>
          </a:bodyPr>
          <a:lstStyle/>
          <a:p>
            <a:r>
              <a:rPr lang="el-GR" sz="2000" dirty="0" smtClean="0"/>
              <a:t>Το κάθε σχολείο είχε σαν κύριο μέλημα να απευθυνθεί  σε  μαθητές για να συμμετάσχουν σε διαδικασίες  αξιολόγησης για να μπορέσουν να επιλεγούν  στην τελική φάση, δηλαδή στις εργασίες της συνόδου.</a:t>
            </a:r>
          </a:p>
          <a:p>
            <a:r>
              <a:rPr lang="el-GR" sz="2000" dirty="0" smtClean="0"/>
              <a:t>Σε γενικές γραμμές, το πρόγραμμα είχε πολύ περιορισμένο ρόλο στη  σχολική ζωή.</a:t>
            </a:r>
          </a:p>
          <a:p>
            <a:r>
              <a:rPr lang="el-GR" sz="2000" dirty="0" smtClean="0"/>
              <a:t>Στη σύνοδο ο κάθε μαθητής  εκπροσωπούσε περισσότερο τον εαυτό του και λιγότερο το σχολείο του.</a:t>
            </a:r>
          </a:p>
        </p:txBody>
      </p:sp>
      <p:sp>
        <p:nvSpPr>
          <p:cNvPr id="11" name="10 - Θέση περιεχομένου"/>
          <p:cNvSpPr>
            <a:spLocks noGrp="1"/>
          </p:cNvSpPr>
          <p:nvPr>
            <p:ph sz="quarter" idx="4"/>
          </p:nvPr>
        </p:nvSpPr>
        <p:spPr>
          <a:xfrm>
            <a:off x="4499993" y="1628800"/>
            <a:ext cx="4464496" cy="4968552"/>
          </a:xfrm>
        </p:spPr>
        <p:txBody>
          <a:bodyPr>
            <a:normAutofit fontScale="92500"/>
          </a:bodyPr>
          <a:lstStyle/>
          <a:p>
            <a:r>
              <a:rPr lang="el-GR" dirty="0" smtClean="0"/>
              <a:t> Το πρόγραμμα εστιάζει στη δημιουργία και στη λειτουργία ομάδας σε κάθε σχολείο.</a:t>
            </a:r>
          </a:p>
          <a:p>
            <a:r>
              <a:rPr lang="el-GR" dirty="0" smtClean="0"/>
              <a:t>Η ομάδα επιλέγει θεματικό πλαίσιο, συζητά, επιχειρηματολογεί , </a:t>
            </a:r>
            <a:r>
              <a:rPr lang="el-GR" dirty="0" err="1" smtClean="0"/>
              <a:t>ανα</a:t>
            </a:r>
            <a:r>
              <a:rPr lang="el-GR" dirty="0" smtClean="0"/>
              <a:t>-πτύσσει δράσεις και </a:t>
            </a:r>
            <a:r>
              <a:rPr lang="el-GR" dirty="0" err="1" smtClean="0"/>
              <a:t>αναστοχάζεται</a:t>
            </a:r>
            <a:r>
              <a:rPr lang="el-GR" dirty="0" smtClean="0"/>
              <a:t> . </a:t>
            </a:r>
          </a:p>
          <a:p>
            <a:r>
              <a:rPr lang="el-GR" dirty="0" smtClean="0"/>
              <a:t>Κάθε ομάδα αποκτά ταυτότητα και ρόλο στη σχολική ζωή, που διαρκεί όλη τη σχολική χρονιά.</a:t>
            </a:r>
          </a:p>
          <a:p>
            <a:r>
              <a:rPr lang="el-GR" dirty="0" smtClean="0"/>
              <a:t>Στη σύνοδο ο κάθε μαθητής  εκπροσωπεί περισσότερο την ομάδα και λιγότερο τον εαυτό του.</a:t>
            </a:r>
          </a:p>
          <a:p>
            <a:r>
              <a:rPr lang="el-GR" dirty="0" smtClean="0"/>
              <a:t>Το πρόγραμμα ενισχύεται σε </a:t>
            </a:r>
            <a:r>
              <a:rPr lang="el-GR" dirty="0" err="1" smtClean="0"/>
              <a:t>συμμετοχικότητα</a:t>
            </a:r>
            <a:r>
              <a:rPr lang="el-GR" dirty="0" smtClean="0"/>
              <a:t>, εύρος και βάθος.</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60648"/>
            <a:ext cx="8229600" cy="1080120"/>
          </a:xfrm>
        </p:spPr>
        <p:txBody>
          <a:bodyPr>
            <a:normAutofit/>
          </a:bodyPr>
          <a:lstStyle/>
          <a:p>
            <a:r>
              <a:rPr lang="el-GR" sz="3200" b="1" dirty="0" smtClean="0"/>
              <a:t>Μερικά ακόμη στοιχεία για το νέο τρόπο λειτουργίας της Βουλής των εφήβων</a:t>
            </a:r>
            <a:endParaRPr lang="el-GR" sz="3200" b="1" dirty="0"/>
          </a:p>
        </p:txBody>
      </p:sp>
      <p:sp>
        <p:nvSpPr>
          <p:cNvPr id="3" name="2 - Θέση περιεχομένου"/>
          <p:cNvSpPr>
            <a:spLocks noGrp="1"/>
          </p:cNvSpPr>
          <p:nvPr>
            <p:ph idx="1"/>
          </p:nvPr>
        </p:nvSpPr>
        <p:spPr>
          <a:xfrm>
            <a:off x="251520" y="1700808"/>
            <a:ext cx="8640960" cy="4896544"/>
          </a:xfrm>
        </p:spPr>
        <p:txBody>
          <a:bodyPr>
            <a:normAutofit lnSpcReduction="10000"/>
          </a:bodyPr>
          <a:lstStyle/>
          <a:p>
            <a:pPr algn="just"/>
            <a:r>
              <a:rPr lang="el-GR" sz="2200" dirty="0" smtClean="0"/>
              <a:t>Η χρονιά 2018-19 ήταν η πρώτη χρονιά εφαρμογής του νέου προγράμματος της Βουλής των εφήβων «Βήματα δημοκρατίας: </a:t>
            </a:r>
            <a:r>
              <a:rPr lang="el-GR" sz="2200" b="1" dirty="0" smtClean="0"/>
              <a:t>κάνοντας πράξη τη συμμετοχή».</a:t>
            </a:r>
          </a:p>
          <a:p>
            <a:r>
              <a:rPr lang="el-GR" sz="2200" dirty="0" smtClean="0"/>
              <a:t>Κύτταρο του προγράμματος αποτελεί η ομάδα, η οποία λειτουργεί με βάση τις αρχές της δημοκρατικής συμμετοχής, της αλληλεγγύης και της κινητοποίησης σε θέματα κοινωνικού ενδιαφέροντος και  σε ζητήματα ποιότητα ζωής.</a:t>
            </a:r>
          </a:p>
          <a:p>
            <a:r>
              <a:rPr lang="el-GR" sz="2200" dirty="0" smtClean="0"/>
              <a:t>Βασικά σημεία είναι η συμμετοχή, η συνεργασία, η διερεύνηση θεμάτων,  η ανταλλαγή απόψεων και επιχειρημάτων, ο </a:t>
            </a:r>
            <a:r>
              <a:rPr lang="el-GR" sz="2200" dirty="0" err="1" smtClean="0"/>
              <a:t>αναστοχασμός</a:t>
            </a:r>
            <a:r>
              <a:rPr lang="el-GR" sz="2200" dirty="0" smtClean="0"/>
              <a:t> και η διάχυση του έργου της ομάδας στη σχολική και, ενδεχομένως, στην  τοπική κοινότητα.</a:t>
            </a:r>
          </a:p>
          <a:p>
            <a:r>
              <a:rPr lang="el-GR" sz="2200" dirty="0" smtClean="0"/>
              <a:t>Τελικό έργο της ομάδας είναι η επιλογή του έφηβου βουλευτή ως εκπροσώπου της ομάδας, του σχολείου και της ευρύτερης κοινότητας  μέσα από δημοκρατικές διαδικασίες.</a:t>
            </a:r>
          </a:p>
          <a:p>
            <a:endParaRPr lang="el-GR"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0"/>
            <a:ext cx="8568952" cy="1340768"/>
          </a:xfrm>
        </p:spPr>
        <p:txBody>
          <a:bodyPr>
            <a:normAutofit/>
          </a:bodyPr>
          <a:lstStyle/>
          <a:p>
            <a:r>
              <a:rPr lang="el-GR" sz="3200" b="1" dirty="0" smtClean="0"/>
              <a:t>Οι στόχοι του προγράμματος</a:t>
            </a:r>
            <a:endParaRPr lang="el-GR" sz="3200" b="1" dirty="0"/>
          </a:p>
        </p:txBody>
      </p:sp>
      <p:sp>
        <p:nvSpPr>
          <p:cNvPr id="3" name="2 - Θέση περιεχομένου"/>
          <p:cNvSpPr>
            <a:spLocks noGrp="1"/>
          </p:cNvSpPr>
          <p:nvPr>
            <p:ph idx="1"/>
          </p:nvPr>
        </p:nvSpPr>
        <p:spPr>
          <a:xfrm>
            <a:off x="457200" y="1700808"/>
            <a:ext cx="8507288" cy="4623792"/>
          </a:xfrm>
        </p:spPr>
        <p:txBody>
          <a:bodyPr>
            <a:noAutofit/>
          </a:bodyPr>
          <a:lstStyle/>
          <a:p>
            <a:pPr algn="just">
              <a:buNone/>
            </a:pPr>
            <a:r>
              <a:rPr lang="el-GR" sz="2200" b="1" dirty="0" smtClean="0"/>
              <a:t>Το πρόγραμμα επιδιώκει οι μαθητές/</a:t>
            </a:r>
            <a:r>
              <a:rPr lang="el-GR" sz="2200" b="1" dirty="0" err="1" smtClean="0"/>
              <a:t>τριες </a:t>
            </a:r>
            <a:r>
              <a:rPr lang="el-GR" sz="2200" b="1" dirty="0" smtClean="0"/>
              <a:t>να: </a:t>
            </a:r>
          </a:p>
          <a:p>
            <a:pPr algn="just"/>
            <a:r>
              <a:rPr lang="el-GR" sz="2200" dirty="0" smtClean="0"/>
              <a:t>Ευαισθητοποιηθούν σε θέματα δημοκρατίας και διεκδίκησης δικαιωμάτων</a:t>
            </a:r>
          </a:p>
          <a:p>
            <a:pPr algn="just"/>
            <a:r>
              <a:rPr lang="el-GR" sz="2200" dirty="0" smtClean="0"/>
              <a:t>Εξοικειωθούν  με βασικές δημοκρατικές πρακτικές, όπως η ομαδική δράση, η ανάληψη ευθύνης, η συμμετοχή, η παρέμβαση κ.α.</a:t>
            </a:r>
          </a:p>
          <a:p>
            <a:pPr algn="just"/>
            <a:r>
              <a:rPr lang="el-GR" sz="2200" dirty="0" smtClean="0"/>
              <a:t>Κατανοήσουν με βιωματικό τρόπο τις σύγχρονες κοινωνικές ανάγκες και προκλήσεις</a:t>
            </a:r>
          </a:p>
          <a:p>
            <a:pPr algn="just"/>
            <a:r>
              <a:rPr lang="el-GR" sz="2200" dirty="0" smtClean="0"/>
              <a:t> Ανταλλάξουν απόψεις, επιχειρήματα και να προβληματισθούν για επίκαιρα κοινωνικά προβλήματα του κόσμου που ζουν.</a:t>
            </a:r>
          </a:p>
          <a:p>
            <a:pPr algn="just"/>
            <a:r>
              <a:rPr lang="el-GR" sz="2200" dirty="0" smtClean="0"/>
              <a:t>Υιοθετήσουν θετική στάση για την αξία της συμμετοχής ως βασική αρχή της δημοκρατίας και της ύπαρξης του ενεργού πολίτη.</a:t>
            </a:r>
          </a:p>
          <a:p>
            <a:endParaRPr lang="el-GR"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188640"/>
            <a:ext cx="8686800" cy="864096"/>
          </a:xfrm>
        </p:spPr>
        <p:txBody>
          <a:bodyPr>
            <a:normAutofit/>
          </a:bodyPr>
          <a:lstStyle/>
          <a:p>
            <a:pPr algn="ctr"/>
            <a:r>
              <a:rPr lang="el-GR" sz="3200" b="1" dirty="0" smtClean="0"/>
              <a:t>Οι δράσεις των ομάδων</a:t>
            </a:r>
            <a:endParaRPr lang="el-GR" sz="3200" b="1" dirty="0"/>
          </a:p>
        </p:txBody>
      </p:sp>
      <p:sp>
        <p:nvSpPr>
          <p:cNvPr id="3" name="2 - Θέση περιεχομένου"/>
          <p:cNvSpPr>
            <a:spLocks noGrp="1"/>
          </p:cNvSpPr>
          <p:nvPr>
            <p:ph idx="1"/>
          </p:nvPr>
        </p:nvSpPr>
        <p:spPr>
          <a:xfrm>
            <a:off x="323528" y="1124744"/>
            <a:ext cx="8640960" cy="5544616"/>
          </a:xfrm>
        </p:spPr>
        <p:txBody>
          <a:bodyPr>
            <a:noAutofit/>
          </a:bodyPr>
          <a:lstStyle/>
          <a:p>
            <a:pPr algn="just">
              <a:buNone/>
            </a:pPr>
            <a:r>
              <a:rPr lang="el-GR" sz="2000" dirty="0" smtClean="0"/>
              <a:t>	</a:t>
            </a:r>
            <a:r>
              <a:rPr lang="el-GR" sz="2000" b="1" dirty="0" smtClean="0"/>
              <a:t>Αφορούν :</a:t>
            </a:r>
          </a:p>
          <a:p>
            <a:pPr algn="just"/>
            <a:r>
              <a:rPr lang="el-GR" sz="2000" dirty="0" smtClean="0"/>
              <a:t>Στην ευαισθητοποίηση και κινητοποίηση των μαθητών/τριών  σε ζητήματα δημοκρατίας και ευαισθησίας για το περιβάλλον.</a:t>
            </a:r>
          </a:p>
          <a:p>
            <a:pPr algn="just"/>
            <a:r>
              <a:rPr lang="el-GR" sz="2000" dirty="0" smtClean="0"/>
              <a:t>Σε πρωτοβουλίες ενημέρωσης στο σχολικό περιβάλλον για το θέμα που έχει επιλέγει από την ομάδα.</a:t>
            </a:r>
          </a:p>
          <a:p>
            <a:pPr algn="just"/>
            <a:r>
              <a:rPr lang="el-GR" sz="2000" dirty="0" smtClean="0"/>
              <a:t> Στην προώθηση  πολιτιστικών εκδηλώσεων στο σχολείο.</a:t>
            </a:r>
          </a:p>
          <a:p>
            <a:pPr algn="just"/>
            <a:r>
              <a:rPr lang="el-GR" sz="2000" dirty="0" smtClean="0"/>
              <a:t> Σε παρεμβάσεις κοινωνικής αλληλεγγύης στην κοινότητα και στην υποστήριξη ευάλωτων ομάδων πληθυσμού.</a:t>
            </a:r>
          </a:p>
          <a:p>
            <a:pPr algn="just"/>
            <a:r>
              <a:rPr lang="el-GR" sz="2000" dirty="0" smtClean="0"/>
              <a:t>Στην ερευνητική δράση της ομάδας για αποτύπωση απόψεων και θέσεων των συμμαθητών τους γύρω από τη θεματική ενότητα της ομάδας ή άλλου θέματος.</a:t>
            </a:r>
          </a:p>
          <a:p>
            <a:pPr algn="just"/>
            <a:r>
              <a:rPr lang="el-GR" sz="2000" dirty="0" smtClean="0"/>
              <a:t>Στο άνοιγμα της ομάδας στην κοινότητα μέσω επισκέψεων σε διάφορους χώρους (μουσεία, ιστορικούς χώρους, ΚΠΕ, ιδρύματα κλπ.)</a:t>
            </a:r>
          </a:p>
          <a:p>
            <a:pPr algn="just"/>
            <a:r>
              <a:rPr lang="el-GR" sz="2000" dirty="0" smtClean="0"/>
              <a:t>Στη δραστηριοποίηση για θέματα που απασχολούν την τοπική κοινότητα.</a:t>
            </a:r>
          </a:p>
          <a:p>
            <a:pPr algn="just"/>
            <a:r>
              <a:rPr lang="el-GR" sz="2000" dirty="0" smtClean="0"/>
              <a:t>Σε ανταλλαγές επισκέψεων με άλλα σχολεία και επικοινωνία με άλλες συμμετοχικές ομάδες με τις οποίες έχουν κοινά ενδιαφέροντα . </a:t>
            </a:r>
          </a:p>
          <a:p>
            <a:endParaRPr lang="el-GR"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51520" y="332656"/>
            <a:ext cx="8640960" cy="792088"/>
          </a:xfrm>
        </p:spPr>
        <p:txBody>
          <a:bodyPr>
            <a:noAutofit/>
          </a:bodyPr>
          <a:lstStyle/>
          <a:p>
            <a:r>
              <a:rPr lang="el-GR" sz="3200" b="1" dirty="0" smtClean="0"/>
              <a:t>Ο ρόλος του ηλεκτρονικού ημερολογίου</a:t>
            </a:r>
            <a:endParaRPr lang="el-GR" sz="3200" b="1" dirty="0"/>
          </a:p>
        </p:txBody>
      </p:sp>
      <p:sp>
        <p:nvSpPr>
          <p:cNvPr id="3" name="2 - Θέση περιεχομένου"/>
          <p:cNvSpPr>
            <a:spLocks noGrp="1"/>
          </p:cNvSpPr>
          <p:nvPr>
            <p:ph idx="1"/>
          </p:nvPr>
        </p:nvSpPr>
        <p:spPr>
          <a:xfrm>
            <a:off x="251520" y="1412776"/>
            <a:ext cx="8568952" cy="5184576"/>
          </a:xfrm>
        </p:spPr>
        <p:txBody>
          <a:bodyPr>
            <a:normAutofit/>
          </a:bodyPr>
          <a:lstStyle/>
          <a:p>
            <a:pPr>
              <a:buNone/>
            </a:pPr>
            <a:r>
              <a:rPr lang="el-GR" sz="2000" dirty="0" smtClean="0"/>
              <a:t>	</a:t>
            </a:r>
            <a:r>
              <a:rPr lang="el-GR" sz="2000" b="1" dirty="0" smtClean="0"/>
              <a:t>Όλα τα προηγούμενα υπηρετούνται καλύτερα όταν αποτυπώνονται:</a:t>
            </a:r>
          </a:p>
          <a:p>
            <a:r>
              <a:rPr lang="el-GR" sz="2000" dirty="0" smtClean="0"/>
              <a:t>Οι στόχοι και τα βασικά βήματα δράσης που ακολουθούν οι ομάδες στο πλαίσιο της υλοποίησης του προγράμματος .</a:t>
            </a:r>
          </a:p>
          <a:p>
            <a:r>
              <a:rPr lang="el-GR" sz="2000" dirty="0" smtClean="0"/>
              <a:t>Οι σκέψεις, οι ιδέες, οι προβληματισμοί, οι απόψεις των εφήβων ως παράθυρο  ανοικτού διαλόγου.</a:t>
            </a:r>
          </a:p>
          <a:p>
            <a:r>
              <a:rPr lang="el-GR" sz="2000" dirty="0" smtClean="0"/>
              <a:t>Οι δράσεις των συμμετοχικών ομάδων ώστε να υπάρχει διάχυση καλών πρακτικών και καινοτόμων ιδεών.</a:t>
            </a:r>
          </a:p>
          <a:p>
            <a:r>
              <a:rPr lang="el-GR" sz="2000" dirty="0" smtClean="0"/>
              <a:t>Ο τρόπος υλοποίησης καθενός από τα οκτώ ενδεικτικά βήματα του προγράμματος για την καλύτερη εφαρμογή των στόχων του προγράμματος.</a:t>
            </a:r>
          </a:p>
          <a:p>
            <a:r>
              <a:rPr lang="el-GR" sz="2000" dirty="0" smtClean="0"/>
              <a:t>Οι δυσκολίες κατά τη διαδικασία λειτουργίας της ομάδας και να προτείνονται τυχόν βελτιώσεις.</a:t>
            </a:r>
          </a:p>
          <a:p>
            <a:pPr>
              <a:buNone/>
            </a:pPr>
            <a:r>
              <a:rPr lang="el-GR" sz="2000" dirty="0" smtClean="0"/>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144016" y="1052736"/>
            <a:ext cx="8748464" cy="5616624"/>
          </a:xfrm>
        </p:spPr>
        <p:txBody>
          <a:bodyPr>
            <a:noAutofit/>
          </a:bodyPr>
          <a:lstStyle/>
          <a:p>
            <a:pPr algn="just">
              <a:spcBef>
                <a:spcPts val="300"/>
              </a:spcBef>
              <a:buNone/>
            </a:pPr>
            <a:r>
              <a:rPr lang="el-GR" sz="2000" b="1" dirty="0" smtClean="0"/>
              <a:t> Χρήσιμο υλικό που μπορεί να καταγραφεί στο ημερολόγιο :</a:t>
            </a:r>
          </a:p>
          <a:p>
            <a:pPr algn="just">
              <a:spcBef>
                <a:spcPts val="300"/>
              </a:spcBef>
            </a:pPr>
            <a:r>
              <a:rPr lang="el-GR" sz="2000" dirty="0" smtClean="0"/>
              <a:t>Οι επισκέψεις της συμμετοχικής ομάδας.</a:t>
            </a:r>
          </a:p>
          <a:p>
            <a:pPr algn="just">
              <a:spcBef>
                <a:spcPts val="300"/>
              </a:spcBef>
            </a:pPr>
            <a:r>
              <a:rPr lang="el-GR" sz="2000" dirty="0" smtClean="0"/>
              <a:t>Οι δράσεις περιβαλλοντικής ή πολιτισμικής παρέμβασης.</a:t>
            </a:r>
          </a:p>
          <a:p>
            <a:pPr algn="just">
              <a:spcBef>
                <a:spcPts val="300"/>
              </a:spcBef>
            </a:pPr>
            <a:r>
              <a:rPr lang="el-GR" sz="2000" dirty="0" smtClean="0"/>
              <a:t>Οι εκδηλώσεις με αφορμή τη θεματολογία των σχολείων.</a:t>
            </a:r>
          </a:p>
          <a:p>
            <a:pPr algn="just">
              <a:spcBef>
                <a:spcPts val="300"/>
              </a:spcBef>
            </a:pPr>
            <a:r>
              <a:rPr lang="el-GR" sz="2000" dirty="0" smtClean="0"/>
              <a:t>Οι δημιουργίες των μαθητών  στο πλαίσιο του προγράμματος( κείμενα, ποιήματα, εικαστικά έργα, φωτογραφίες </a:t>
            </a:r>
            <a:r>
              <a:rPr lang="el-GR" sz="2000" dirty="0" err="1" smtClean="0"/>
              <a:t>κ.α</a:t>
            </a:r>
            <a:r>
              <a:rPr lang="el-GR" sz="2000" dirty="0" smtClean="0"/>
              <a:t>).</a:t>
            </a:r>
          </a:p>
          <a:p>
            <a:pPr algn="just">
              <a:spcBef>
                <a:spcPts val="300"/>
              </a:spcBef>
            </a:pPr>
            <a:r>
              <a:rPr lang="el-GR" sz="2000" dirty="0" smtClean="0"/>
              <a:t>Οι δράσεις αλληλεγγύης που αφορούν την ευρύτερη κοινότητα</a:t>
            </a:r>
          </a:p>
          <a:p>
            <a:pPr algn="just">
              <a:spcBef>
                <a:spcPts val="300"/>
              </a:spcBef>
            </a:pPr>
            <a:r>
              <a:rPr lang="el-GR" sz="2000" dirty="0" smtClean="0"/>
              <a:t>Οι συναντήσεις της ομάδας με άλλες ομάδες του προγράμματος με συναφή αντικείμενο.</a:t>
            </a:r>
          </a:p>
          <a:p>
            <a:pPr algn="just">
              <a:spcBef>
                <a:spcPts val="300"/>
              </a:spcBef>
              <a:buNone/>
            </a:pPr>
            <a:r>
              <a:rPr lang="el-GR" sz="2000" b="1" dirty="0" smtClean="0"/>
              <a:t>Υποχρεώσεις</a:t>
            </a:r>
          </a:p>
          <a:p>
            <a:pPr algn="just">
              <a:spcBef>
                <a:spcPts val="300"/>
              </a:spcBef>
            </a:pPr>
            <a:r>
              <a:rPr lang="el-GR" sz="2000" dirty="0" smtClean="0"/>
              <a:t>Η κάθε συμμετοχική ομάδα θα πρέπει να καταγράψει οκτώ (8) τουλάχιστον συναντήσεις για να μπορέσει να θεωρηθεί ότι ολοκλήρωσε με επιτυχία το πρόγραμμα.</a:t>
            </a:r>
          </a:p>
          <a:p>
            <a:pPr algn="just">
              <a:spcBef>
                <a:spcPts val="300"/>
              </a:spcBef>
              <a:buNone/>
            </a:pPr>
            <a:r>
              <a:rPr lang="el-GR" sz="2000" b="1" dirty="0" smtClean="0"/>
              <a:t>Βελτίωση </a:t>
            </a:r>
            <a:r>
              <a:rPr lang="el-GR" sz="2000" b="1" smtClean="0"/>
              <a:t>της </a:t>
            </a:r>
            <a:r>
              <a:rPr lang="el-GR" sz="2000" b="1" smtClean="0"/>
              <a:t>φετινής </a:t>
            </a:r>
            <a:r>
              <a:rPr lang="el-GR" sz="2000" b="1" dirty="0" smtClean="0"/>
              <a:t>χρονιάς: Τα επισυναπτόμενα αρχεία.</a:t>
            </a:r>
          </a:p>
          <a:p>
            <a:pPr algn="just">
              <a:spcBef>
                <a:spcPts val="300"/>
              </a:spcBef>
            </a:pPr>
            <a:r>
              <a:rPr lang="el-GR" sz="2000" dirty="0" smtClean="0"/>
              <a:t>Μπορούν να αφορούν υλικό που χρησιμοποίησε η ομάδα όπως επιστημονικά άρθρα, άρθρα εφημερίδων, ταινίες κ.ά. ή υλικό που διαμόρφωσε η ομάδα όπως παρουσιάσεις, αφίσες, φυλλάδια βίντεο από δράσεις της ομάδας κ.ά.</a:t>
            </a:r>
            <a:endParaRPr lang="el-GR" sz="2000" dirty="0"/>
          </a:p>
        </p:txBody>
      </p:sp>
      <p:pic>
        <p:nvPicPr>
          <p:cNvPr id="18434" name="Picture 2" descr="Αποτέλεσμα εικόνας για ΒΟΥΛΗ ΕΦΗΒΩΝ"/>
          <p:cNvPicPr>
            <a:picLocks noChangeAspect="1" noChangeArrowheads="1"/>
          </p:cNvPicPr>
          <p:nvPr/>
        </p:nvPicPr>
        <p:blipFill>
          <a:blip r:embed="rId2" cstate="print"/>
          <a:srcRect/>
          <a:stretch>
            <a:fillRect/>
          </a:stretch>
        </p:blipFill>
        <p:spPr bwMode="auto">
          <a:xfrm>
            <a:off x="323528" y="0"/>
            <a:ext cx="7776864" cy="98072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708688"/>
          </a:xfrm>
        </p:spPr>
        <p:txBody>
          <a:bodyPr>
            <a:normAutofit/>
          </a:bodyPr>
          <a:lstStyle/>
          <a:p>
            <a:pPr marL="857250" indent="-857250"/>
            <a:r>
              <a:rPr lang="el-GR" sz="3600" dirty="0" smtClean="0"/>
              <a:t>Παράδειγμα από το ημερολόγιο Ι </a:t>
            </a:r>
            <a:endParaRPr lang="el-GR" sz="3600" dirty="0"/>
          </a:p>
        </p:txBody>
      </p:sp>
      <p:sp>
        <p:nvSpPr>
          <p:cNvPr id="3" name="2 - Θέση περιεχομένου"/>
          <p:cNvSpPr>
            <a:spLocks noGrp="1"/>
          </p:cNvSpPr>
          <p:nvPr>
            <p:ph idx="1"/>
          </p:nvPr>
        </p:nvSpPr>
        <p:spPr>
          <a:xfrm>
            <a:off x="251520" y="1556792"/>
            <a:ext cx="8640960" cy="5040560"/>
          </a:xfrm>
        </p:spPr>
        <p:txBody>
          <a:bodyPr>
            <a:normAutofit fontScale="92500" lnSpcReduction="10000"/>
          </a:bodyPr>
          <a:lstStyle/>
          <a:p>
            <a:r>
              <a:rPr lang="el-GR" dirty="0" smtClean="0"/>
              <a:t>Απόσπασμα από το 2</a:t>
            </a:r>
            <a:r>
              <a:rPr lang="el-GR" baseline="30000" dirty="0" smtClean="0"/>
              <a:t>ο</a:t>
            </a:r>
            <a:r>
              <a:rPr lang="el-GR" dirty="0" smtClean="0"/>
              <a:t> ΓΕΛ Καλλιθέας :</a:t>
            </a:r>
          </a:p>
          <a:p>
            <a:pPr>
              <a:buNone/>
            </a:pPr>
            <a:r>
              <a:rPr lang="el-GR" dirty="0" smtClean="0"/>
              <a:t>«  </a:t>
            </a:r>
            <a:r>
              <a:rPr lang="el-GR" b="1" dirty="0" smtClean="0"/>
              <a:t>Η ομάδα πήρε μέρος στο Δημοτικό Συμβούλιο των μαθητών των Λυκείων του Δήμου Καλλιθέας, που διενεργείται στα πλαίσια του Μαθητικού Φεστιβάλ, με τίτλο "Μια πόλη σαν παραμύθι..."</a:t>
            </a:r>
          </a:p>
          <a:p>
            <a:pPr>
              <a:buNone/>
            </a:pPr>
            <a:r>
              <a:rPr lang="el-GR" dirty="0" smtClean="0"/>
              <a:t>    Η όλη παρουσία της ομάδας στο Συμβούλιο ήταν άριστη, το πνεύμα συνεργασίας μεταξύ των μαθητών ήταν πολύ καλό και όλοι οι μαθητές συμμετείχαν -</a:t>
            </a:r>
            <a:r>
              <a:rPr lang="el-GR" b="1" dirty="0" smtClean="0"/>
              <a:t>κι όχι μόνο αυτοί που είχαν οριστεί ως κεντρικοί ομιλητές- </a:t>
            </a:r>
            <a:r>
              <a:rPr lang="el-GR" dirty="0" smtClean="0"/>
              <a:t>με ερωτήσεις και παρατηρήσεις καθ' όλη τη διάρκεια του Συμβουλίου.</a:t>
            </a:r>
          </a:p>
          <a:p>
            <a:r>
              <a:rPr lang="el-GR" dirty="0" smtClean="0"/>
              <a:t>  </a:t>
            </a:r>
            <a:r>
              <a:rPr lang="el-GR" b="1" dirty="0" smtClean="0"/>
              <a:t>Δυσκολία:</a:t>
            </a:r>
            <a:r>
              <a:rPr lang="el-GR" dirty="0" smtClean="0"/>
              <a:t> Δε μπόρεσαν να έρθουν στο Συμβούλιο οι μαθήτριες με προβλήματα όρασης, διότι, λόγω των δυσκολιών του διδακτικού προγράμματος, δεν ήταν εφικτό να οριστούν επιπλέον συνοδοί καθηγητές γι' αυτές».</a:t>
            </a:r>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04088"/>
            <a:ext cx="8229600" cy="924712"/>
          </a:xfrm>
        </p:spPr>
        <p:txBody>
          <a:bodyPr>
            <a:normAutofit/>
          </a:bodyPr>
          <a:lstStyle/>
          <a:p>
            <a:pPr marL="857250" indent="-857250"/>
            <a:r>
              <a:rPr lang="el-GR" sz="3600" dirty="0" smtClean="0"/>
              <a:t>Παράδειγμα από το ημερολόγιο ΙΙ </a:t>
            </a:r>
            <a:endParaRPr lang="el-GR" sz="3600" dirty="0"/>
          </a:p>
        </p:txBody>
      </p:sp>
      <p:sp>
        <p:nvSpPr>
          <p:cNvPr id="3" name="2 - Θέση περιεχομένου"/>
          <p:cNvSpPr>
            <a:spLocks noGrp="1"/>
          </p:cNvSpPr>
          <p:nvPr>
            <p:ph idx="1"/>
          </p:nvPr>
        </p:nvSpPr>
        <p:spPr>
          <a:xfrm>
            <a:off x="457200" y="1700808"/>
            <a:ext cx="8229600" cy="4752528"/>
          </a:xfrm>
        </p:spPr>
        <p:txBody>
          <a:bodyPr>
            <a:normAutofit lnSpcReduction="10000"/>
          </a:bodyPr>
          <a:lstStyle/>
          <a:p>
            <a:pPr>
              <a:buNone/>
            </a:pPr>
            <a:r>
              <a:rPr lang="el-GR" b="1" dirty="0" smtClean="0"/>
              <a:t>   </a:t>
            </a:r>
            <a:r>
              <a:rPr lang="el-GR" sz="2000" b="1" dirty="0" smtClean="0"/>
              <a:t>Απόσπασμα από το Εκπαιδευτικό Κέντρο Επαγγελματικής Κατάρτισης ΑΜΕΑ Β΄ </a:t>
            </a:r>
            <a:r>
              <a:rPr lang="el-GR" sz="2000" b="1" dirty="0" err="1" smtClean="0"/>
              <a:t>Θεσαλλονίκης</a:t>
            </a:r>
            <a:r>
              <a:rPr lang="el-GR" sz="2000" b="1" dirty="0" smtClean="0"/>
              <a:t> </a:t>
            </a:r>
            <a:r>
              <a:rPr lang="el-GR" sz="2000" dirty="0" smtClean="0"/>
              <a:t>:</a:t>
            </a:r>
          </a:p>
          <a:p>
            <a:endParaRPr lang="el-GR" dirty="0" smtClean="0"/>
          </a:p>
          <a:p>
            <a:pPr>
              <a:buNone/>
            </a:pPr>
            <a:r>
              <a:rPr lang="el-GR" dirty="0" smtClean="0"/>
              <a:t>  </a:t>
            </a:r>
            <a:r>
              <a:rPr lang="el-GR" sz="2200" dirty="0" smtClean="0"/>
              <a:t>«Χθες το πρωί πήγαμε στο καφέ της περιοχής μας σε απόσταση 10 περίπου λεπτά από το σχολείο. Οι μαθητές από τα τμήματα ξυλουργικού του σχολείου κατασκεύασαν ένα ξύλινο κάδο ανακύκλωσης για τα καπάκια και τον κάναμε δώρο στο καφέ με σκοπό την ανακύκλωση. Μιλήσαμε τόσο στο υπεύθυνη του μαγαζιού όσο και στους πελάτες για την σημασία της ανακύκλωσης με σκοπό την ενημέρωση της δράσης μας και την ευαισθητοποίηση του με διπλό σκοπό: </a:t>
            </a:r>
            <a:r>
              <a:rPr lang="el-GR" sz="2200" b="1" dirty="0" smtClean="0"/>
              <a:t>Φροντίζουμε το περιβάλλον και βοηθάμε έναν άνθρωπο να πάρει αναπηρικό </a:t>
            </a:r>
            <a:r>
              <a:rPr lang="el-GR" sz="2200" b="1" dirty="0" err="1" smtClean="0"/>
              <a:t>αμαξίδιο</a:t>
            </a:r>
            <a:r>
              <a:rPr lang="el-GR" sz="2200" b="1" dirty="0" smtClean="0"/>
              <a:t>».</a:t>
            </a:r>
            <a:endParaRPr lang="el-GR" sz="22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646</TotalTime>
  <Words>704</Words>
  <Application>Microsoft Office PowerPoint</Application>
  <PresentationFormat>Προβολή στην οθόνη (4:3)</PresentationFormat>
  <Paragraphs>81</Paragraphs>
  <Slides>12</Slides>
  <Notes>1</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12</vt:i4>
      </vt:variant>
    </vt:vector>
  </HeadingPairs>
  <TitlesOfParts>
    <vt:vector size="16" baseType="lpstr">
      <vt:lpstr>Calibri</vt:lpstr>
      <vt:lpstr>Constantia</vt:lpstr>
      <vt:lpstr>Wingdings 2</vt:lpstr>
      <vt:lpstr>Ροή</vt:lpstr>
      <vt:lpstr>Η ανάπτυξη δράσεων</vt:lpstr>
      <vt:lpstr>ΤΟ ΠΡΟΓΡΑΜΜΑ ΒΟΥΛΗ ΤΩΝ ΕΦΗΒΩΝ</vt:lpstr>
      <vt:lpstr>Μερικά ακόμη στοιχεία για το νέο τρόπο λειτουργίας της Βουλής των εφήβων</vt:lpstr>
      <vt:lpstr>Οι στόχοι του προγράμματος</vt:lpstr>
      <vt:lpstr>Οι δράσεις των ομάδων</vt:lpstr>
      <vt:lpstr>Ο ρόλος του ηλεκτρονικού ημερολογίου</vt:lpstr>
      <vt:lpstr>Παρουσίαση του PowerPoint</vt:lpstr>
      <vt:lpstr>Παράδειγμα από το ημερολόγιο Ι </vt:lpstr>
      <vt:lpstr>Παράδειγμα από το ημερολόγιο ΙΙ </vt:lpstr>
      <vt:lpstr>Παράδειγμα από το ημερολόγιο ΙΙΙ </vt:lpstr>
      <vt:lpstr>    Η αξία του ημερολογίου</vt:lpstr>
      <vt:lpstr>Παρουσίαση του PowerPoint</vt:lpstr>
    </vt:vector>
  </TitlesOfParts>
  <Company>KA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KA</dc:creator>
  <cp:lastModifiedBy>amal</cp:lastModifiedBy>
  <cp:revision>76</cp:revision>
  <dcterms:created xsi:type="dcterms:W3CDTF">2020-01-18T11:09:41Z</dcterms:created>
  <dcterms:modified xsi:type="dcterms:W3CDTF">2020-01-24T14:34:53Z</dcterms:modified>
</cp:coreProperties>
</file>