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handoutMasterIdLst>
    <p:handoutMasterId r:id="rId16"/>
  </p:handoutMasterIdLst>
  <p:sldIdLst>
    <p:sldId id="272" r:id="rId2"/>
    <p:sldId id="286" r:id="rId3"/>
    <p:sldId id="273" r:id="rId4"/>
    <p:sldId id="274" r:id="rId5"/>
    <p:sldId id="275" r:id="rId6"/>
    <p:sldId id="277" r:id="rId7"/>
    <p:sldId id="281" r:id="rId8"/>
    <p:sldId id="285" r:id="rId9"/>
    <p:sldId id="278" r:id="rId10"/>
    <p:sldId id="280" r:id="rId11"/>
    <p:sldId id="283" r:id="rId12"/>
    <p:sldId id="284" r:id="rId13"/>
    <p:sldId id="279" r:id="rId14"/>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rgos kaps" initials="gk" lastIdx="1" clrIdx="0">
    <p:extLst>
      <p:ext uri="{19B8F6BF-5375-455C-9EA6-DF929625EA0E}">
        <p15:presenceInfo xmlns:p15="http://schemas.microsoft.com/office/powerpoint/2012/main" userId="6df44741fe9fbe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168"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7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9DED90-920F-404F-88AE-E2A547465FE7}" type="datetime1">
              <a:rPr lang="el-GR" smtClean="0"/>
              <a:t>2/6/2021</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81E76E-E7B3-4F13-A4FA-ED316337DC73}" type="slidenum">
              <a:rPr lang="el-GR" smtClean="0"/>
              <a:t>‹#›</a:t>
            </a:fld>
            <a:endParaRPr lang="el-GR" dirty="0"/>
          </a:p>
        </p:txBody>
      </p:sp>
    </p:spTree>
    <p:extLst>
      <p:ext uri="{BB962C8B-B14F-4D97-AF65-F5344CB8AC3E}">
        <p14:creationId xmlns:p14="http://schemas.microsoft.com/office/powerpoint/2010/main" val="2519189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643FE-7A8B-4115-AE59-23B4A6D82939}" type="datetime1">
              <a:rPr lang="el-GR" noProof="0" smtClean="0"/>
              <a:pPr/>
              <a:t>2/6/2021</a:t>
            </a:fld>
            <a:endParaRPr lang="el-GR" noProof="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93B0CF2-7F87-4E02-A248-870047730F99}" type="slidenum">
              <a:rPr lang="el-GR" noProof="0" smtClean="0"/>
              <a:t>‹#›</a:t>
            </a:fld>
            <a:endParaRPr lang="el-GR" noProof="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893B0CF2-7F87-4E02-A248-870047730F99}" type="slidenum">
              <a:rPr lang="el-GR" smtClean="0"/>
              <a:t>1</a:t>
            </a:fld>
            <a:endParaRPr lang="el-GR" dirty="0"/>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t>3</a:t>
            </a:fld>
            <a:endParaRPr lang="el-GR" dirty="0"/>
          </a:p>
        </p:txBody>
      </p:sp>
    </p:spTree>
    <p:extLst>
      <p:ext uri="{BB962C8B-B14F-4D97-AF65-F5344CB8AC3E}">
        <p14:creationId xmlns:p14="http://schemas.microsoft.com/office/powerpoint/2010/main" val="154328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t>4</a:t>
            </a:fld>
            <a:endParaRPr lang="el-GR" dirty="0"/>
          </a:p>
        </p:txBody>
      </p:sp>
    </p:spTree>
    <p:extLst>
      <p:ext uri="{BB962C8B-B14F-4D97-AF65-F5344CB8AC3E}">
        <p14:creationId xmlns:p14="http://schemas.microsoft.com/office/powerpoint/2010/main" val="173180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t>5</a:t>
            </a:fld>
            <a:endParaRPr lang="el-GR" dirty="0"/>
          </a:p>
        </p:txBody>
      </p:sp>
    </p:spTree>
    <p:extLst>
      <p:ext uri="{BB962C8B-B14F-4D97-AF65-F5344CB8AC3E}">
        <p14:creationId xmlns:p14="http://schemas.microsoft.com/office/powerpoint/2010/main" val="305822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t>6</a:t>
            </a:fld>
            <a:endParaRPr lang="el-GR" dirty="0"/>
          </a:p>
        </p:txBody>
      </p:sp>
    </p:spTree>
    <p:extLst>
      <p:ext uri="{BB962C8B-B14F-4D97-AF65-F5344CB8AC3E}">
        <p14:creationId xmlns:p14="http://schemas.microsoft.com/office/powerpoint/2010/main" val="330926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t>9</a:t>
            </a:fld>
            <a:endParaRPr lang="el-GR" dirty="0"/>
          </a:p>
        </p:txBody>
      </p:sp>
    </p:spTree>
    <p:extLst>
      <p:ext uri="{BB962C8B-B14F-4D97-AF65-F5344CB8AC3E}">
        <p14:creationId xmlns:p14="http://schemas.microsoft.com/office/powerpoint/2010/main" val="176242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t>13</a:t>
            </a:fld>
            <a:endParaRPr lang="el-GR" dirty="0"/>
          </a:p>
        </p:txBody>
      </p:sp>
    </p:spTree>
    <p:extLst>
      <p:ext uri="{BB962C8B-B14F-4D97-AF65-F5344CB8AC3E}">
        <p14:creationId xmlns:p14="http://schemas.microsoft.com/office/powerpoint/2010/main" val="703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1">
        <a:schemeClr val="bg1"/>
      </p:bgRef>
    </p:bg>
    <p:spTree>
      <p:nvGrpSpPr>
        <p:cNvPr id="1" name=""/>
        <p:cNvGrpSpPr/>
        <p:nvPr/>
      </p:nvGrpSpPr>
      <p:grpSpPr>
        <a:xfrm>
          <a:off x="0" y="0"/>
          <a:ext cx="0" cy="0"/>
          <a:chOff x="0" y="0"/>
          <a:chExt cx="0" cy="0"/>
        </a:xfrm>
      </p:grpSpPr>
      <p:grpSp>
        <p:nvGrpSpPr>
          <p:cNvPr id="10" name="Ομάδα 9"/>
          <p:cNvGrpSpPr/>
          <p:nvPr/>
        </p:nvGrpSpPr>
        <p:grpSpPr>
          <a:xfrm>
            <a:off x="0" y="6208894"/>
            <a:ext cx="12192000" cy="649106"/>
            <a:chOff x="0" y="6208894"/>
            <a:chExt cx="12192000" cy="649106"/>
          </a:xfrm>
        </p:grpSpPr>
        <p:sp>
          <p:nvSpPr>
            <p:cNvPr id="2" name="Ορθογώνιο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l-GR" noProof="0" dirty="0"/>
            </a:p>
          </p:txBody>
        </p:sp>
        <p:cxnSp>
          <p:nvCxnSpPr>
            <p:cNvPr id="7" name="Ευθεία γραμμή σύνδεσης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Ευθεία γραμμή σύνδεσης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Τίτλος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Tahoma" panose="020B0604030504040204" pitchFamily="34" charset="0"/>
                <a:ea typeface="+mj-ea"/>
                <a:cs typeface="+mj-cs"/>
              </a:defRPr>
            </a:lvl1pPr>
          </a:lstStyle>
          <a:p>
            <a:pPr rtl="0"/>
            <a:r>
              <a:rPr lang="el-GR" noProof="0"/>
              <a:t>Κάντε κλικ για να επεξεργαστείτε τον τίτλο υποδείγματος</a:t>
            </a:r>
            <a:endParaRPr kumimoji="0" lang="el-GR" noProof="0" dirty="0"/>
          </a:p>
        </p:txBody>
      </p:sp>
      <p:sp>
        <p:nvSpPr>
          <p:cNvPr id="17" name="Υπότιτλος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l-GR" noProof="0"/>
              <a:t>Κάντε κλικ για να επεξεργαστείτε τον υπότιτλο του υποδείγματος</a:t>
            </a:r>
            <a:endParaRPr kumimoji="0" lang="el-GR" noProof="0" dirty="0"/>
          </a:p>
        </p:txBody>
      </p:sp>
      <p:sp>
        <p:nvSpPr>
          <p:cNvPr id="30" name="Θέση ημερομηνίας 29"/>
          <p:cNvSpPr>
            <a:spLocks noGrp="1"/>
          </p:cNvSpPr>
          <p:nvPr>
            <p:ph type="dt" sz="half" idx="10"/>
          </p:nvPr>
        </p:nvSpPr>
        <p:spPr/>
        <p:txBody>
          <a:bodyPr rtlCol="0"/>
          <a:lstStyle>
            <a:lvl1pPr>
              <a:defRPr/>
            </a:lvl1pPr>
          </a:lstStyle>
          <a:p>
            <a:fld id="{90A77434-5FC1-4574-9A2A-C2AAF9BFEC76}" type="datetime1">
              <a:rPr lang="el-GR" noProof="0" smtClean="0"/>
              <a:pPr/>
              <a:t>2/6/2021</a:t>
            </a:fld>
            <a:endParaRPr lang="el-GR" noProof="0" dirty="0"/>
          </a:p>
        </p:txBody>
      </p:sp>
      <p:sp>
        <p:nvSpPr>
          <p:cNvPr id="19" name="Θέση υποσέλιδου 18"/>
          <p:cNvSpPr>
            <a:spLocks noGrp="1"/>
          </p:cNvSpPr>
          <p:nvPr>
            <p:ph type="ftr" sz="quarter" idx="11"/>
          </p:nvPr>
        </p:nvSpPr>
        <p:spPr/>
        <p:txBody>
          <a:bodyPr rtlCol="0"/>
          <a:lstStyle/>
          <a:p>
            <a:pPr rtl="0"/>
            <a:r>
              <a:rPr lang="el-GR" noProof="0" dirty="0"/>
              <a:t>Προσθήκη υποσέλιδου</a:t>
            </a:r>
          </a:p>
        </p:txBody>
      </p:sp>
      <p:sp>
        <p:nvSpPr>
          <p:cNvPr id="27" name="Θέση αριθμού διαφάνειας 26"/>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kumimoji="0" lang="el-GR" noProof="0" dirty="0"/>
          </a:p>
        </p:txBody>
      </p:sp>
      <p:sp>
        <p:nvSpPr>
          <p:cNvPr id="3" name="Θέση κατακόρυφου κειμένου 2"/>
          <p:cNvSpPr>
            <a:spLocks noGrp="1"/>
          </p:cNvSpPr>
          <p:nvPr>
            <p:ph type="body" orient="vert" idx="1"/>
          </p:nvPr>
        </p:nvSpPr>
        <p:spPr/>
        <p:txBody>
          <a:bodyPr vert="eaVert" rtlCol="0"/>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4" name="Θέση ημερομηνίας 3"/>
          <p:cNvSpPr>
            <a:spLocks noGrp="1"/>
          </p:cNvSpPr>
          <p:nvPr>
            <p:ph type="dt" sz="half" idx="10"/>
          </p:nvPr>
        </p:nvSpPr>
        <p:spPr/>
        <p:txBody>
          <a:bodyPr rtlCol="0"/>
          <a:lstStyle>
            <a:lvl1pPr>
              <a:defRPr/>
            </a:lvl1pPr>
          </a:lstStyle>
          <a:p>
            <a:fld id="{CFAD2D8C-2592-4289-B9EE-3CE81143DCFE}" type="datetime1">
              <a:rPr lang="el-GR" noProof="0" smtClean="0"/>
              <a:pPr/>
              <a:t>2/6/2021</a:t>
            </a:fld>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914402"/>
            <a:ext cx="2743200" cy="5211763"/>
          </a:xfrm>
        </p:spPr>
        <p:txBody>
          <a:bodyPr vert="eaVert" rtlCol="0"/>
          <a:lstStyle/>
          <a:p>
            <a:pPr rtl="0"/>
            <a:r>
              <a:rPr lang="el-GR" noProof="0"/>
              <a:t>Κάντε κλικ για να επεξεργαστείτε τον τίτλο υποδείγματος</a:t>
            </a:r>
            <a:endParaRPr kumimoji="0" lang="el-GR" noProof="0" dirty="0"/>
          </a:p>
        </p:txBody>
      </p:sp>
      <p:sp>
        <p:nvSpPr>
          <p:cNvPr id="3" name="Θέση κατακόρυφου κειμένου 2"/>
          <p:cNvSpPr>
            <a:spLocks noGrp="1"/>
          </p:cNvSpPr>
          <p:nvPr>
            <p:ph type="body" orient="vert" idx="1"/>
          </p:nvPr>
        </p:nvSpPr>
        <p:spPr>
          <a:xfrm>
            <a:off x="609600" y="914402"/>
            <a:ext cx="8026400" cy="5211763"/>
          </a:xfrm>
        </p:spPr>
        <p:txBody>
          <a:bodyPr vert="eaVert" rtlCol="0"/>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C1D2988E-BB97-4A44-97DA-ACD82C677D3A}" type="datetime1">
              <a:rPr lang="el-GR" noProof="0" smtClean="0"/>
              <a:pPr/>
              <a:t>2/6/2021</a:t>
            </a:fld>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a:t>Κάντε κλικ για να επεξεργαστείτε το Στυλ κύριου τίτλου</a:t>
            </a:r>
            <a:endParaRPr kumimoji="0" lang="el-GR" noProof="0" dirty="0"/>
          </a:p>
        </p:txBody>
      </p:sp>
      <p:sp>
        <p:nvSpPr>
          <p:cNvPr id="3" name="Θέση περιεχομένου 2"/>
          <p:cNvSpPr>
            <a:spLocks noGrp="1"/>
          </p:cNvSpPr>
          <p:nvPr>
            <p:ph idx="1"/>
          </p:nvPr>
        </p:nvSpPr>
        <p:spPr/>
        <p:txBody>
          <a:bodyPr rtlCol="0"/>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4" name="Θέση ημερομηνίας 3"/>
          <p:cNvSpPr>
            <a:spLocks noGrp="1"/>
          </p:cNvSpPr>
          <p:nvPr>
            <p:ph type="dt" sz="half" idx="10"/>
          </p:nvPr>
        </p:nvSpPr>
        <p:spPr/>
        <p:txBody>
          <a:bodyPr rtlCol="0"/>
          <a:lstStyle>
            <a:lvl1pPr>
              <a:defRPr/>
            </a:lvl1pPr>
          </a:lstStyle>
          <a:p>
            <a:fld id="{3CC14902-A73F-4D00-9B30-07F92A204BDE}" type="datetime1">
              <a:rPr lang="el-GR" noProof="0" smtClean="0"/>
              <a:pPr/>
              <a:t>2/6/2021</a:t>
            </a:fld>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Tahoma" panose="020B0604030504040204" pitchFamily="34" charset="0"/>
                <a:ea typeface="+mj-ea"/>
                <a:cs typeface="+mj-cs"/>
              </a:defRPr>
            </a:lvl1pPr>
          </a:lstStyle>
          <a:p>
            <a:pPr rtl="0"/>
            <a:r>
              <a:rPr lang="el-GR" noProof="0"/>
              <a:t>Κάντε κλικ για να επεξεργαστείτε τον τίτλο υποδείγματος</a:t>
            </a:r>
            <a:endParaRPr kumimoji="0" lang="el-GR" noProof="0" dirty="0"/>
          </a:p>
        </p:txBody>
      </p:sp>
      <p:sp>
        <p:nvSpPr>
          <p:cNvPr id="3" name="Θέση κειμένου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el-GR" noProof="0"/>
              <a:t>Στυλ κειμένου υποδείγματος</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AD429007-D457-4E92-BABF-71A046D860B9}" type="datetime1">
              <a:rPr lang="el-GR" noProof="0" smtClean="0"/>
              <a:pPr/>
              <a:t>2/6/2021</a:t>
            </a:fld>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04088"/>
            <a:ext cx="10972800" cy="1143000"/>
          </a:xfrm>
        </p:spPr>
        <p:txBody>
          <a:bodyPr rtlCol="0"/>
          <a:lstStyle/>
          <a:p>
            <a:pPr rtl="0"/>
            <a:r>
              <a:rPr lang="el-GR" noProof="0"/>
              <a:t>Κάντε κλικ για να επεξεργαστείτε τον τίτλο υποδείγματος</a:t>
            </a:r>
            <a:endParaRPr kumimoji="0" lang="el-GR" noProof="0" dirty="0"/>
          </a:p>
        </p:txBody>
      </p:sp>
      <p:sp>
        <p:nvSpPr>
          <p:cNvPr id="3" name="Θέση περιεχομένου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4" name="Θέση περιεχομένου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5" name="Θέση ημερομηνίας 4"/>
          <p:cNvSpPr>
            <a:spLocks noGrp="1"/>
          </p:cNvSpPr>
          <p:nvPr>
            <p:ph type="dt" sz="half" idx="10"/>
          </p:nvPr>
        </p:nvSpPr>
        <p:spPr/>
        <p:txBody>
          <a:bodyPr rtlCol="0"/>
          <a:lstStyle>
            <a:lvl1pPr>
              <a:defRPr/>
            </a:lvl1pPr>
          </a:lstStyle>
          <a:p>
            <a:fld id="{DF7B4515-02FB-4B91-9620-B2FDE88BB763}" type="datetime1">
              <a:rPr lang="el-GR" noProof="0" smtClean="0"/>
              <a:pPr/>
              <a:t>2/6/2021</a:t>
            </a:fld>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04088"/>
            <a:ext cx="10972800" cy="1143000"/>
          </a:xfrm>
        </p:spPr>
        <p:txBody>
          <a:bodyPr tIns="45720" rtlCol="0" anchor="b"/>
          <a:lstStyle>
            <a:lvl1pPr>
              <a:defRPr/>
            </a:lvl1pPr>
          </a:lstStyle>
          <a:p>
            <a:pPr rtl="0"/>
            <a:r>
              <a:rPr lang="el-GR" noProof="0"/>
              <a:t>Κάντε κλικ για να επεξεργαστείτε τον τίτλο υποδείγματος</a:t>
            </a:r>
            <a:endParaRPr kumimoji="0" lang="el-GR" noProof="0" dirty="0"/>
          </a:p>
        </p:txBody>
      </p:sp>
      <p:sp>
        <p:nvSpPr>
          <p:cNvPr id="3" name="Θέση κειμένου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el-GR" noProof="0"/>
              <a:t>Στυλ κειμένου υποδείγματος</a:t>
            </a:r>
          </a:p>
        </p:txBody>
      </p:sp>
      <p:sp>
        <p:nvSpPr>
          <p:cNvPr id="5" name="Θέση περιεχομένου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4" name="Θέση κειμένου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el-GR" noProof="0"/>
              <a:t>Στυλ κειμένου υποδείγματος</a:t>
            </a:r>
          </a:p>
        </p:txBody>
      </p:sp>
      <p:sp>
        <p:nvSpPr>
          <p:cNvPr id="6" name="Θέση περιεχομένου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7" name="Θέση ημερομηνίας 6"/>
          <p:cNvSpPr>
            <a:spLocks noGrp="1"/>
          </p:cNvSpPr>
          <p:nvPr>
            <p:ph type="dt" sz="half" idx="10"/>
          </p:nvPr>
        </p:nvSpPr>
        <p:spPr/>
        <p:txBody>
          <a:bodyPr rtlCol="0"/>
          <a:lstStyle>
            <a:lvl1pPr>
              <a:defRPr/>
            </a:lvl1pPr>
          </a:lstStyle>
          <a:p>
            <a:fld id="{65702A1E-CB2D-42B3-9901-53C6FFCFE57B}" type="datetime1">
              <a:rPr lang="el-GR" noProof="0" smtClean="0"/>
              <a:pPr/>
              <a:t>2/6/2021</a:t>
            </a:fld>
            <a:endParaRPr lang="el-GR" noProof="0" dirty="0"/>
          </a:p>
        </p:txBody>
      </p:sp>
      <p:sp>
        <p:nvSpPr>
          <p:cNvPr id="8" name="Θέση υποσέλιδου 7"/>
          <p:cNvSpPr>
            <a:spLocks noGrp="1"/>
          </p:cNvSpPr>
          <p:nvPr>
            <p:ph type="ftr" sz="quarter" idx="11"/>
          </p:nvPr>
        </p:nvSpPr>
        <p:spPr/>
        <p:txBody>
          <a:bodyPr rtlCol="0"/>
          <a:lstStyle/>
          <a:p>
            <a:pPr rtl="0"/>
            <a:r>
              <a:rPr lang="el-GR" noProof="0" dirty="0"/>
              <a:t>Προσθήκη υποσέλιδου</a:t>
            </a:r>
          </a:p>
        </p:txBody>
      </p:sp>
      <p:sp>
        <p:nvSpPr>
          <p:cNvPr id="9" name="Θέση αριθμού διαφάνειας 8"/>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Tahoma" panose="020B0604030504040204" pitchFamily="34" charset="0"/>
                <a:ea typeface="+mj-ea"/>
                <a:cs typeface="+mj-cs"/>
              </a:defRPr>
            </a:lvl1pPr>
          </a:lstStyle>
          <a:p>
            <a:pPr rtl="0"/>
            <a:r>
              <a:rPr lang="el-GR" noProof="0"/>
              <a:t>Κάντε κλικ για να επεξεργαστείτε τον τίτλο υποδείγματος</a:t>
            </a:r>
            <a:endParaRPr kumimoji="0" lang="el-GR" noProof="0" dirty="0"/>
          </a:p>
        </p:txBody>
      </p:sp>
      <p:sp>
        <p:nvSpPr>
          <p:cNvPr id="3" name="Θέση ημερομηνίας 2"/>
          <p:cNvSpPr>
            <a:spLocks noGrp="1"/>
          </p:cNvSpPr>
          <p:nvPr>
            <p:ph type="dt" sz="half" idx="10"/>
          </p:nvPr>
        </p:nvSpPr>
        <p:spPr/>
        <p:txBody>
          <a:bodyPr rtlCol="0"/>
          <a:lstStyle>
            <a:lvl1pPr>
              <a:defRPr/>
            </a:lvl1pPr>
          </a:lstStyle>
          <a:p>
            <a:fld id="{1BC4E7F8-018D-41D2-A529-6FDAF3DAA1F8}" type="datetime1">
              <a:rPr lang="el-GR" noProof="0" smtClean="0"/>
              <a:pPr/>
              <a:t>2/6/2021</a:t>
            </a:fld>
            <a:endParaRPr lang="el-GR" noProof="0" dirty="0"/>
          </a:p>
        </p:txBody>
      </p:sp>
      <p:sp>
        <p:nvSpPr>
          <p:cNvPr id="4" name="Θέση υποσέλιδου 3"/>
          <p:cNvSpPr>
            <a:spLocks noGrp="1"/>
          </p:cNvSpPr>
          <p:nvPr>
            <p:ph type="ftr" sz="quarter" idx="11"/>
          </p:nvPr>
        </p:nvSpPr>
        <p:spPr/>
        <p:txBody>
          <a:bodyPr rtlCol="0"/>
          <a:lstStyle/>
          <a:p>
            <a:pPr rtl="0"/>
            <a:r>
              <a:rPr lang="el-GR" noProof="0" dirty="0"/>
              <a:t>Προσθήκη υποσέλιδου</a:t>
            </a:r>
          </a:p>
        </p:txBody>
      </p:sp>
      <p:sp>
        <p:nvSpPr>
          <p:cNvPr id="5" name="Θέση αριθμού διαφάνειας 4"/>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lvl1pPr>
              <a:defRPr/>
            </a:lvl1pPr>
          </a:lstStyle>
          <a:p>
            <a:fld id="{67B0B9A9-3ACD-4087-84E2-D158D0FC8B31}" type="datetime1">
              <a:rPr lang="el-GR" noProof="0" smtClean="0"/>
              <a:pPr/>
              <a:t>2/6/2021</a:t>
            </a:fld>
            <a:endParaRPr lang="el-GR" noProof="0" dirty="0"/>
          </a:p>
        </p:txBody>
      </p:sp>
      <p:sp>
        <p:nvSpPr>
          <p:cNvPr id="3" name="Θέση υποσέλιδου 2"/>
          <p:cNvSpPr>
            <a:spLocks noGrp="1"/>
          </p:cNvSpPr>
          <p:nvPr>
            <p:ph type="ftr" sz="quarter" idx="11"/>
          </p:nvPr>
        </p:nvSpPr>
        <p:spPr/>
        <p:txBody>
          <a:bodyPr rtlCol="0"/>
          <a:lstStyle/>
          <a:p>
            <a:pPr rtl="0"/>
            <a:r>
              <a:rPr lang="el-GR" noProof="0" dirty="0"/>
              <a:t>Προσθήκη υποσέλιδου</a:t>
            </a:r>
          </a:p>
        </p:txBody>
      </p:sp>
      <p:sp>
        <p:nvSpPr>
          <p:cNvPr id="4" name="Θέση αριθμού διαφάνειας 3"/>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Tahoma" panose="020B0604030504040204" pitchFamily="34" charset="0"/>
                <a:ea typeface="+mj-ea"/>
                <a:cs typeface="+mj-cs"/>
              </a:defRPr>
            </a:lvl1pPr>
          </a:lstStyle>
          <a:p>
            <a:pPr rtl="0"/>
            <a:r>
              <a:rPr lang="el-GR" noProof="0"/>
              <a:t>Κάντε κλικ για να επεξεργαστείτε τον τίτλο υποδείγματος</a:t>
            </a:r>
            <a:endParaRPr kumimoji="0" lang="el-GR" noProof="0" dirty="0"/>
          </a:p>
        </p:txBody>
      </p:sp>
      <p:sp>
        <p:nvSpPr>
          <p:cNvPr id="4" name="Θέση περιεχομένου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3" name="Θέση κειμένου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lvl1pPr>
              <a:defRPr/>
            </a:lvl1pPr>
          </a:lstStyle>
          <a:p>
            <a:fld id="{3B21A0E1-CF01-434D-86B5-B2306A420646}" type="datetime1">
              <a:rPr lang="el-GR" noProof="0" smtClean="0"/>
              <a:pPr/>
              <a:t>2/6/2021</a:t>
            </a:fld>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Ορθογώνιο με ψαλιδισμένες και στρογγυλεμένες γωνίες στη μία πλευρά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el-GR" sz="1800" noProof="0" dirty="0"/>
          </a:p>
        </p:txBody>
      </p:sp>
      <p:sp>
        <p:nvSpPr>
          <p:cNvPr id="12" name="Ορθογώνιο τρίγωνο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el-GR" sz="1800" noProof="0" dirty="0"/>
          </a:p>
        </p:txBody>
      </p:sp>
      <p:sp>
        <p:nvSpPr>
          <p:cNvPr id="2" name="Τίτλος 1"/>
          <p:cNvSpPr>
            <a:spLocks noGrp="1"/>
          </p:cNvSpPr>
          <p:nvPr>
            <p:ph type="title" hasCustomPrompt="1"/>
          </p:nvPr>
        </p:nvSpPr>
        <p:spPr>
          <a:xfrm>
            <a:off x="812800" y="1176997"/>
            <a:ext cx="2950464" cy="1582621"/>
          </a:xfrm>
        </p:spPr>
        <p:txBody>
          <a:bodyPr vert="horz" lIns="45720" tIns="45720" rIns="45720" bIns="45720" rtlCol="0" anchor="b"/>
          <a:lstStyle>
            <a:lvl1pPr algn="l" rtl="0">
              <a:buNone/>
              <a:defRPr sz="2000" b="1">
                <a:solidFill>
                  <a:schemeClr val="tx2"/>
                </a:solidFill>
              </a:defRPr>
            </a:lvl1pPr>
          </a:lstStyle>
          <a:p>
            <a:pPr rtl="0"/>
            <a:r>
              <a:rPr lang="el-GR" noProof="0" dirty="0"/>
              <a:t>Κάντε κλικ για να επεξεργαστείτε το Στυλ κύριου τίτλου</a:t>
            </a:r>
          </a:p>
        </p:txBody>
      </p:sp>
      <p:sp>
        <p:nvSpPr>
          <p:cNvPr id="3" name="Θέση εικόνας 2" descr="Ένα κενό σύμβολ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el-GR" noProof="0"/>
              <a:t>Κάντε κλικ στο εικονίδιο για να προσθέσετε εικόνα</a:t>
            </a:r>
            <a:endParaRPr kumimoji="0" lang="el-GR" noProof="0" dirty="0"/>
          </a:p>
        </p:txBody>
      </p:sp>
      <p:sp>
        <p:nvSpPr>
          <p:cNvPr id="4" name="Θέση κειμένου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lvl1pPr>
              <a:defRPr/>
            </a:lvl1pPr>
          </a:lstStyle>
          <a:p>
            <a:fld id="{DF0DE1AD-346D-4630-B34A-4C802FE1AA7B}" type="datetime1">
              <a:rPr lang="el-GR" noProof="0" smtClean="0"/>
              <a:pPr/>
              <a:t>2/6/2021</a:t>
            </a:fld>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7" name="Θέση αριθμού διαφάνειας 6"/>
          <p:cNvSpPr>
            <a:spLocks noGrp="1"/>
          </p:cNvSpPr>
          <p:nvPr>
            <p:ph type="sldNum" sz="quarter" idx="12"/>
          </p:nvPr>
        </p:nvSpPr>
        <p:spPr>
          <a:xfrm>
            <a:off x="10769600" y="6356351"/>
            <a:ext cx="812800" cy="365125"/>
          </a:xfrm>
        </p:spPr>
        <p:txBody>
          <a:bodyPr rtlCol="0"/>
          <a:lstStyle/>
          <a:p>
            <a:pPr rtl="0"/>
            <a:fld id="{401CF334-2D5C-4859-84A6-CA7E6E43FAEB}" type="slidenum">
              <a:rPr lang="el-GR" noProof="0" smtClean="0"/>
              <a:t>‹#›</a:t>
            </a:fld>
            <a:endParaRPr lang="el-GR" noProof="0" dirty="0"/>
          </a:p>
        </p:txBody>
      </p:sp>
      <p:sp>
        <p:nvSpPr>
          <p:cNvPr id="10" name="Ελεύθερη σχεδίαση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l-GR" sz="1800" noProof="0" dirty="0">
              <a:solidFill>
                <a:schemeClr val="tx1"/>
              </a:solidFill>
              <a:latin typeface="+mn-lt"/>
              <a:ea typeface="+mn-ea"/>
              <a:cs typeface="+mn-cs"/>
            </a:endParaRPr>
          </a:p>
        </p:txBody>
      </p:sp>
      <p:sp>
        <p:nvSpPr>
          <p:cNvPr id="11" name="Ελεύθερη σχεδίαση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l-GR"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Ομάδα 24"/>
          <p:cNvGrpSpPr/>
          <p:nvPr/>
        </p:nvGrpSpPr>
        <p:grpSpPr>
          <a:xfrm>
            <a:off x="-29028" y="-7144"/>
            <a:ext cx="12240731" cy="6879658"/>
            <a:chOff x="0" y="-21658"/>
            <a:chExt cx="12240731" cy="6879658"/>
          </a:xfrm>
        </p:grpSpPr>
        <p:sp>
          <p:nvSpPr>
            <p:cNvPr id="26" name="Ορθογώνιο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nvGrpSpPr>
            <p:cNvPr id="27" name="Ομάδα 26"/>
            <p:cNvGrpSpPr/>
            <p:nvPr/>
          </p:nvGrpSpPr>
          <p:grpSpPr>
            <a:xfrm>
              <a:off x="0" y="-21658"/>
              <a:ext cx="12240731" cy="1041400"/>
              <a:chOff x="-25356" y="-7144"/>
              <a:chExt cx="12240731" cy="1041400"/>
            </a:xfrm>
          </p:grpSpPr>
          <p:sp>
            <p:nvSpPr>
              <p:cNvPr id="28" name="Ελεύθερη σχεδίαση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l-GR" sz="1800" noProof="0" dirty="0">
                  <a:solidFill>
                    <a:schemeClr val="tx1"/>
                  </a:solidFill>
                  <a:latin typeface="+mn-lt"/>
                  <a:ea typeface="+mn-ea"/>
                  <a:cs typeface="+mn-cs"/>
                </a:endParaRPr>
              </a:p>
            </p:txBody>
          </p:sp>
          <p:sp>
            <p:nvSpPr>
              <p:cNvPr id="29" name="Ελεύθερη σχεδίαση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l-GR" sz="1800" noProof="0" dirty="0">
                  <a:solidFill>
                    <a:schemeClr val="tx1"/>
                  </a:solidFill>
                  <a:latin typeface="+mn-lt"/>
                  <a:ea typeface="+mn-ea"/>
                  <a:cs typeface="+mn-cs"/>
                </a:endParaRPr>
              </a:p>
            </p:txBody>
          </p:sp>
          <p:grpSp>
            <p:nvGrpSpPr>
              <p:cNvPr id="31" name="Ομάδα 30"/>
              <p:cNvGrpSpPr/>
              <p:nvPr/>
            </p:nvGrpSpPr>
            <p:grpSpPr>
              <a:xfrm>
                <a:off x="-25356" y="202408"/>
                <a:ext cx="12240731" cy="649224"/>
                <a:chOff x="-19045" y="216550"/>
                <a:chExt cx="9180548" cy="649224"/>
              </a:xfrm>
            </p:grpSpPr>
            <p:sp>
              <p:nvSpPr>
                <p:cNvPr id="32" name="Ελεύθερη σχεδίαση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el-GR" sz="1800" noProof="0" dirty="0"/>
                </a:p>
              </p:txBody>
            </p:sp>
            <p:sp>
              <p:nvSpPr>
                <p:cNvPr id="33" name="Ελεύθερη σχεδίαση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el-GR" sz="1800" noProof="0" dirty="0"/>
                </a:p>
              </p:txBody>
            </p:sp>
          </p:grpSp>
        </p:grpSp>
      </p:grpSp>
      <p:sp>
        <p:nvSpPr>
          <p:cNvPr id="9" name="Θέση τίτλου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el-GR" noProof="0" dirty="0"/>
              <a:t>Κάντε κλικ για να επεξεργαστείτε το Στυλ κύριου τίτλου</a:t>
            </a:r>
            <a:endParaRPr kumimoji="0" lang="el-GR" noProof="0" dirty="0"/>
          </a:p>
        </p:txBody>
      </p:sp>
      <p:sp>
        <p:nvSpPr>
          <p:cNvPr id="30" name="Θέση κειμένου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el-GR" noProof="0" dirty="0"/>
              <a:t>Στυλ υποδείγματος κειμένου</a:t>
            </a:r>
          </a:p>
          <a:p>
            <a:pPr lvl="1" rtl="0" eaLnBrk="1" latinLnBrk="0" hangingPunct="1"/>
            <a:r>
              <a:rPr lang="el-GR" noProof="0" dirty="0"/>
              <a:t>Δεύτερου επιπέδου</a:t>
            </a:r>
          </a:p>
          <a:p>
            <a:pPr lvl="2" rtl="0" eaLnBrk="1" latinLnBrk="0" hangingPunct="1"/>
            <a:r>
              <a:rPr lang="el-GR" noProof="0" dirty="0"/>
              <a:t>Τρίτου επιπέδου</a:t>
            </a:r>
          </a:p>
          <a:p>
            <a:pPr lvl="3" rtl="0" eaLnBrk="1" latinLnBrk="0" hangingPunct="1"/>
            <a:r>
              <a:rPr lang="el-GR" noProof="0" dirty="0"/>
              <a:t>Τέταρτου επιπέδου</a:t>
            </a:r>
          </a:p>
          <a:p>
            <a:pPr lvl="4" rtl="0" eaLnBrk="1" latinLnBrk="0" hangingPunct="1"/>
            <a:r>
              <a:rPr lang="el-GR" noProof="0" dirty="0"/>
              <a:t>Πέμπτου επιπέδου</a:t>
            </a:r>
          </a:p>
        </p:txBody>
      </p:sp>
      <p:sp>
        <p:nvSpPr>
          <p:cNvPr id="10" name="Θέση ημερομηνίας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fld id="{EF349DC7-29DE-4228-AB63-C7EC9DE0A4F5}" type="datetime1">
              <a:rPr lang="el-GR" noProof="0" smtClean="0"/>
              <a:pPr/>
              <a:t>2/6/2021</a:t>
            </a:fld>
            <a:endParaRPr lang="el-GR" noProof="0" dirty="0"/>
          </a:p>
        </p:txBody>
      </p:sp>
      <p:sp>
        <p:nvSpPr>
          <p:cNvPr id="22" name="Θέση υποσέλιδου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r>
              <a:rPr lang="el-GR" noProof="0" dirty="0"/>
              <a:t>Προσθήκη υποσέλιδου</a:t>
            </a:r>
          </a:p>
        </p:txBody>
      </p:sp>
      <p:sp>
        <p:nvSpPr>
          <p:cNvPr id="18" name="Θέση αριθμού διαφάνειας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defRPr>
            </a:lvl1pPr>
          </a:lstStyle>
          <a:p>
            <a:pPr rtl="0"/>
            <a:fld id="{401CF334-2D5C-4859-84A6-CA7E6E43FAEB}" type="slidenum">
              <a:rPr lang="el-GR" noProof="0" smtClean="0"/>
              <a:pPr/>
              <a:t>‹#›</a:t>
            </a:fld>
            <a:endParaRPr lang="el-GR"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Tahoma" panose="020B0604030504040204" pitchFamily="34" charset="0"/>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rtlCol="0">
            <a:normAutofit fontScale="90000"/>
          </a:bodyPr>
          <a:lstStyle/>
          <a:p>
            <a:pPr algn="ctr" rtl="0"/>
            <a:r>
              <a:rPr lang="el-GR" dirty="0"/>
              <a:t>ΣΥΝΕΝΤΕΥΞΗ ΜΕ ΔΗΜΑΡΧΟ ΠΑΤΡΕΩΝ κ. ΚΩΝΣΤΑΝΤΙΝΟ ΠΕΛΕΤΙΔΗ.</a:t>
            </a:r>
          </a:p>
        </p:txBody>
      </p:sp>
      <p:sp>
        <p:nvSpPr>
          <p:cNvPr id="5" name="Υπότιτλος 4"/>
          <p:cNvSpPr>
            <a:spLocks noGrp="1"/>
          </p:cNvSpPr>
          <p:nvPr>
            <p:ph type="subTitle" idx="1"/>
          </p:nvPr>
        </p:nvSpPr>
        <p:spPr>
          <a:xfrm>
            <a:off x="1562538" y="4763046"/>
            <a:ext cx="10472928" cy="1752600"/>
          </a:xfrm>
        </p:spPr>
        <p:txBody>
          <a:bodyPr rtlCol="0"/>
          <a:lstStyle/>
          <a:p>
            <a:pPr rtl="0"/>
            <a:r>
              <a:rPr lang="el-GR" dirty="0" err="1"/>
              <a:t>Καψιώτης</a:t>
            </a:r>
            <a:r>
              <a:rPr lang="el-GR" dirty="0"/>
              <a:t> Γεώργιος</a:t>
            </a:r>
          </a:p>
          <a:p>
            <a:pPr rtl="0"/>
            <a:r>
              <a:rPr lang="el-GR" dirty="0"/>
              <a:t>Μάλλιος Γεώργιος</a:t>
            </a:r>
          </a:p>
          <a:p>
            <a:pPr rtl="0"/>
            <a:endParaRPr lang="el-GR" dirty="0"/>
          </a:p>
        </p:txBody>
      </p:sp>
      <p:pic>
        <p:nvPicPr>
          <p:cNvPr id="2" name="Εικόνα 1">
            <a:extLst>
              <a:ext uri="{FF2B5EF4-FFF2-40B4-BE49-F238E27FC236}">
                <a16:creationId xmlns:a16="http://schemas.microsoft.com/office/drawing/2014/main" id="{D83CFBC8-C227-4D95-AC54-3A0759EBC2C6}"/>
              </a:ext>
            </a:extLst>
          </p:cNvPr>
          <p:cNvPicPr>
            <a:picLocks noChangeAspect="1"/>
          </p:cNvPicPr>
          <p:nvPr/>
        </p:nvPicPr>
        <p:blipFill>
          <a:blip r:embed="rId3"/>
          <a:stretch>
            <a:fillRect/>
          </a:stretch>
        </p:blipFill>
        <p:spPr>
          <a:xfrm>
            <a:off x="4874069" y="3657601"/>
            <a:ext cx="2143125" cy="2143125"/>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3371B2-55F8-4192-A8DB-F3133D6DE239}"/>
              </a:ext>
            </a:extLst>
          </p:cNvPr>
          <p:cNvSpPr>
            <a:spLocks noGrp="1"/>
          </p:cNvSpPr>
          <p:nvPr>
            <p:ph type="title"/>
          </p:nvPr>
        </p:nvSpPr>
        <p:spPr>
          <a:xfrm>
            <a:off x="5486400" y="-531795"/>
            <a:ext cx="6705600" cy="6074980"/>
          </a:xfrm>
        </p:spPr>
        <p:txBody>
          <a:bodyPr>
            <a:noAutofit/>
          </a:bodyPr>
          <a:lstStyle/>
          <a:p>
            <a:r>
              <a:rPr lang="el-GR" sz="2400" dirty="0"/>
              <a:t>-Η πανδημία καθυστέρησε όλη τη λειτουργία και το έργο του Δήμου. Ο Δήμος </a:t>
            </a:r>
            <a:r>
              <a:rPr lang="el-GR" sz="2400"/>
              <a:t>είναι μ</a:t>
            </a:r>
            <a:r>
              <a:rPr lang="en-US" sz="2400"/>
              <a:t>ι</a:t>
            </a:r>
            <a:r>
              <a:rPr lang="el-GR" sz="2400"/>
              <a:t>α </a:t>
            </a:r>
            <a:r>
              <a:rPr lang="el-GR" sz="2400" dirty="0"/>
              <a:t>αλυσίδα από φυσικά πρόσωπα τα οποία άμα αρρωστήσουν σπάνε με λίγα λόγια </a:t>
            </a:r>
            <a:r>
              <a:rPr lang="el-GR" sz="2400"/>
              <a:t>την αλυσίδα</a:t>
            </a:r>
            <a:r>
              <a:rPr lang="en-US" sz="2400"/>
              <a:t> </a:t>
            </a:r>
            <a:r>
              <a:rPr lang="el-GR" sz="2400"/>
              <a:t> </a:t>
            </a:r>
            <a:r>
              <a:rPr lang="el-GR" sz="2400" dirty="0"/>
              <a:t>αποτελώντας τροχοπέδη στην ομαλή λειτουργία . Έτσι, όλος αυτός ο χρόνος επηρέασε αρνητικά την παραγωγή έργου και την ικανοποίηση του σχεδιασμού που είχαμε σε όλους τους τομείς. Δεν υπήρχε κανένας τομέας ο οποίος να μην έχει επιβραδυνθεί. Φυσικά δεν φτάσαμε στην ακύρωση αλλά είναι δεδομένο ότι αν ένα πράγμα δεν γίνεται στον </a:t>
            </a:r>
            <a:r>
              <a:rPr lang="el-GR" sz="2400"/>
              <a:t>καιρό του</a:t>
            </a:r>
            <a:r>
              <a:rPr lang="en-US" sz="2400"/>
              <a:t>,</a:t>
            </a:r>
            <a:r>
              <a:rPr lang="el-GR" sz="2400"/>
              <a:t> </a:t>
            </a:r>
            <a:r>
              <a:rPr lang="en-US" sz="2400"/>
              <a:t>οδηγεί σε </a:t>
            </a:r>
            <a:r>
              <a:rPr lang="el-GR" sz="2400"/>
              <a:t> </a:t>
            </a:r>
            <a:r>
              <a:rPr lang="el-GR" sz="2400" dirty="0"/>
              <a:t>πολλαπλασιασμό και διόγκωση  των υποχρεώσεων το επόμενο χρονικό διάστημα.</a:t>
            </a:r>
          </a:p>
        </p:txBody>
      </p:sp>
      <p:pic>
        <p:nvPicPr>
          <p:cNvPr id="5" name="Θέση περιεχομένου 4">
            <a:extLst>
              <a:ext uri="{FF2B5EF4-FFF2-40B4-BE49-F238E27FC236}">
                <a16:creationId xmlns:a16="http://schemas.microsoft.com/office/drawing/2014/main" id="{F63BB8C5-7FB8-4C98-AC85-E6AD22BAB5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290" y="1847088"/>
            <a:ext cx="4971393" cy="4669326"/>
          </a:xfrm>
        </p:spPr>
      </p:pic>
    </p:spTree>
    <p:extLst>
      <p:ext uri="{BB962C8B-B14F-4D97-AF65-F5344CB8AC3E}">
        <p14:creationId xmlns:p14="http://schemas.microsoft.com/office/powerpoint/2010/main" val="280066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23A94A-18C3-4411-8AAB-0386365FFBAB}"/>
              </a:ext>
            </a:extLst>
          </p:cNvPr>
          <p:cNvSpPr>
            <a:spLocks noGrp="1"/>
          </p:cNvSpPr>
          <p:nvPr>
            <p:ph type="title"/>
          </p:nvPr>
        </p:nvSpPr>
        <p:spPr>
          <a:xfrm>
            <a:off x="725347" y="4255394"/>
            <a:ext cx="10972800" cy="1865492"/>
          </a:xfrm>
        </p:spPr>
        <p:txBody>
          <a:bodyPr>
            <a:noAutofit/>
          </a:bodyPr>
          <a:lstStyle/>
          <a:p>
            <a:r>
              <a:rPr lang="el-GR" sz="3600" dirty="0"/>
              <a:t>Ερώτηση 5 </a:t>
            </a:r>
            <a:r>
              <a:rPr lang="en-US" sz="3600" dirty="0"/>
              <a:t>: </a:t>
            </a:r>
            <a:r>
              <a:rPr lang="el-GR" sz="3600" dirty="0">
                <a:latin typeface="Segoe UI Semibold" panose="020B0702040204020203" pitchFamily="34" charset="0"/>
                <a:cs typeface="Segoe UI Semibold" panose="020B0702040204020203" pitchFamily="34" charset="0"/>
              </a:rPr>
              <a:t>Το 2021 αποτελεί έτος ορόσημο για την ιστορία της χώρας μας καθώς συμπληρώνονται 200 χρόνια από την έναρξη της ελληνικής επανάστασης. Η πόλης μας είναι το Α και το Ω της επανάστασης με την ταυτόχρονη ιστορική σημασία της για τη ελευθερία. </a:t>
            </a:r>
            <a:r>
              <a:rPr lang="el-GR" sz="3600" u="sng" dirty="0">
                <a:latin typeface="Segoe UI Semibold" panose="020B0702040204020203" pitchFamily="34" charset="0"/>
                <a:cs typeface="Segoe UI Semibold" panose="020B0702040204020203" pitchFamily="34" charset="0"/>
              </a:rPr>
              <a:t>Ποιες δράσεις πραγματοποιήθηκαν στα πλαίσια φυσικά των νέων μέτρων προστασίας από την πανδημία </a:t>
            </a:r>
            <a:r>
              <a:rPr lang="en-US" sz="3600" u="sng" dirty="0">
                <a:latin typeface="Segoe UI Semibold" panose="020B0702040204020203" pitchFamily="34" charset="0"/>
                <a:cs typeface="Segoe UI Semibold" panose="020B0702040204020203" pitchFamily="34" charset="0"/>
              </a:rPr>
              <a:t>; </a:t>
            </a:r>
            <a:r>
              <a:rPr lang="el-GR" sz="3600" u="sng" dirty="0">
                <a:latin typeface="Segoe UI Semibold" panose="020B0702040204020203" pitchFamily="34" charset="0"/>
                <a:cs typeface="Segoe UI Semibold" panose="020B0702040204020203" pitchFamily="34" charset="0"/>
              </a:rPr>
              <a:t>Ποιο το μήνυμά σας για την ιστορική αυτή επέτειο? </a:t>
            </a:r>
          </a:p>
        </p:txBody>
      </p:sp>
    </p:spTree>
    <p:extLst>
      <p:ext uri="{BB962C8B-B14F-4D97-AF65-F5344CB8AC3E}">
        <p14:creationId xmlns:p14="http://schemas.microsoft.com/office/powerpoint/2010/main" val="285136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E43445-B122-49BD-8063-345C957E7B8E}"/>
              </a:ext>
            </a:extLst>
          </p:cNvPr>
          <p:cNvSpPr>
            <a:spLocks noGrp="1"/>
          </p:cNvSpPr>
          <p:nvPr>
            <p:ph type="title"/>
          </p:nvPr>
        </p:nvSpPr>
        <p:spPr>
          <a:xfrm>
            <a:off x="2878796" y="2019929"/>
            <a:ext cx="8745645" cy="4724400"/>
          </a:xfrm>
        </p:spPr>
        <p:txBody>
          <a:bodyPr>
            <a:noAutofit/>
          </a:bodyPr>
          <a:lstStyle/>
          <a:p>
            <a:r>
              <a:rPr lang="el-GR" sz="2800" dirty="0"/>
              <a:t>-Σε πρώτο επίπεδο έχουμε ξεκινήσει δράσεις μέσα από τις οποίες θα γνωρίσει η πόλη μας την ίδια της την ιστορία σε βάθος. Μέσα στα νέα οριοθετημένα από την </a:t>
            </a:r>
            <a:r>
              <a:rPr lang="el-GR" sz="2800"/>
              <a:t>πανδημία πλαίσια </a:t>
            </a:r>
            <a:r>
              <a:rPr lang="el-GR" sz="2800" dirty="0"/>
              <a:t>έχουν </a:t>
            </a:r>
            <a:r>
              <a:rPr lang="el-GR" sz="2800"/>
              <a:t>γίνει μ</a:t>
            </a:r>
            <a:r>
              <a:rPr lang="en-US" sz="2800"/>
              <a:t>ι</a:t>
            </a:r>
            <a:r>
              <a:rPr lang="el-GR" sz="2800"/>
              <a:t>α </a:t>
            </a:r>
            <a:r>
              <a:rPr lang="el-GR" sz="2800" dirty="0"/>
              <a:t>σειρά </a:t>
            </a:r>
            <a:r>
              <a:rPr lang="el-GR" sz="2800"/>
              <a:t>από εκδηλώσεις</a:t>
            </a:r>
            <a:r>
              <a:rPr lang="en-US" sz="2800"/>
              <a:t> μνήμης</a:t>
            </a:r>
            <a:r>
              <a:rPr lang="el-GR" sz="2800"/>
              <a:t> </a:t>
            </a:r>
            <a:r>
              <a:rPr lang="el-GR" sz="2800" dirty="0"/>
              <a:t>στις </a:t>
            </a:r>
            <a:r>
              <a:rPr lang="el-GR" sz="2800"/>
              <a:t>πλατείες μας</a:t>
            </a:r>
            <a:r>
              <a:rPr lang="en-US" sz="2800"/>
              <a:t>,</a:t>
            </a:r>
            <a:r>
              <a:rPr lang="el-GR" sz="2800"/>
              <a:t> </a:t>
            </a:r>
            <a:r>
              <a:rPr lang="el-GR" sz="2800" dirty="0"/>
              <a:t>όπου είχαμε πρωτεργάτες </a:t>
            </a:r>
            <a:r>
              <a:rPr lang="el-GR" sz="2800"/>
              <a:t>της επανάστασης</a:t>
            </a:r>
            <a:r>
              <a:rPr lang="en-US" sz="2800"/>
              <a:t>,</a:t>
            </a:r>
            <a:r>
              <a:rPr lang="el-GR" sz="2800"/>
              <a:t> </a:t>
            </a:r>
            <a:r>
              <a:rPr lang="el-GR" sz="2800" dirty="0"/>
              <a:t>με αγάλματα και χώρους που διαμορφώσαμε . Συνεχίζουμε φυσικά μέσα στο </a:t>
            </a:r>
            <a:r>
              <a:rPr lang="el-GR" sz="2800"/>
              <a:t>2021 </a:t>
            </a:r>
            <a:r>
              <a:rPr lang="en-US" sz="2800"/>
              <a:t>με</a:t>
            </a:r>
            <a:r>
              <a:rPr lang="el-GR" sz="2800"/>
              <a:t> </a:t>
            </a:r>
            <a:r>
              <a:rPr lang="el-GR" sz="2800" dirty="0"/>
              <a:t>ένα πλήθος από εκδηλώσεις που ως σκοπό έχουν να μάθουμε βασικά ζητήματα της επανάστασης όπως γιατί έγινε , ποιος ο λόγος, γιατί έγινε τότε και τι ήταν αυτό που δημιούργησε τις προϋποθέσεις τότε να γίνει η επανάσταση. Για όλα αυτά υπάρχουν απαντήσεις και πρέπει φυσικά όλοι μας να τις αναζητήσουμε . </a:t>
            </a:r>
          </a:p>
        </p:txBody>
      </p:sp>
      <p:pic>
        <p:nvPicPr>
          <p:cNvPr id="5" name="Θέση περιεχομένου 4">
            <a:extLst>
              <a:ext uri="{FF2B5EF4-FFF2-40B4-BE49-F238E27FC236}">
                <a16:creationId xmlns:a16="http://schemas.microsoft.com/office/drawing/2014/main" id="{A3111A78-F9E3-4FB3-9ECF-C178B579B34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567" y="2187411"/>
            <a:ext cx="2438576" cy="4389437"/>
          </a:xfrm>
        </p:spPr>
      </p:pic>
    </p:spTree>
    <p:extLst>
      <p:ext uri="{BB962C8B-B14F-4D97-AF65-F5344CB8AC3E}">
        <p14:creationId xmlns:p14="http://schemas.microsoft.com/office/powerpoint/2010/main" val="331219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rtlCol="0"/>
          <a:lstStyle/>
          <a:p>
            <a:pPr algn="ctr" rtl="0"/>
            <a:r>
              <a:rPr lang="el-GR" dirty="0"/>
              <a:t>ΣΑΣ ΕΥΧΑΡΙΣΤΩ ΓΙΑ ΤΟΝ ΧΡΟΝΟ ΣΑΣ</a:t>
            </a:r>
          </a:p>
        </p:txBody>
      </p:sp>
      <p:pic>
        <p:nvPicPr>
          <p:cNvPr id="5" name="Θέση περιεχομένου 4">
            <a:extLst>
              <a:ext uri="{FF2B5EF4-FFF2-40B4-BE49-F238E27FC236}">
                <a16:creationId xmlns:a16="http://schemas.microsoft.com/office/drawing/2014/main" id="{2E46C301-B06F-484D-A736-4CD1002C265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08223" y="2040266"/>
            <a:ext cx="3292077" cy="4389437"/>
          </a:xfrm>
        </p:spPr>
      </p:pic>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559038-FF58-4F99-A8AE-84E06067CBDA}"/>
              </a:ext>
            </a:extLst>
          </p:cNvPr>
          <p:cNvSpPr>
            <a:spLocks noGrp="1"/>
          </p:cNvSpPr>
          <p:nvPr>
            <p:ph type="title"/>
          </p:nvPr>
        </p:nvSpPr>
        <p:spPr>
          <a:xfrm>
            <a:off x="1408386" y="775138"/>
            <a:ext cx="9963806" cy="5307724"/>
          </a:xfrm>
        </p:spPr>
        <p:txBody>
          <a:bodyPr>
            <a:noAutofit/>
          </a:bodyPr>
          <a:lstStyle/>
          <a:p>
            <a:r>
              <a:rPr lang="el-GR" sz="1800" b="1" dirty="0"/>
              <a:t>Στα πλαίσια του προγράμματος &lt; Βουλή των Εφήβων: Βήματα</a:t>
            </a:r>
            <a:br>
              <a:rPr lang="el-GR" sz="1800" b="1" dirty="0"/>
            </a:br>
            <a:r>
              <a:rPr lang="el-GR" sz="1800" b="1" dirty="0"/>
              <a:t>Δημοκρατίας – Κάνοντας πράξη τη συμμετοχή &gt; και στην προσπάθειά μας</a:t>
            </a:r>
            <a:br>
              <a:rPr lang="el-GR" sz="1800" b="1" dirty="0"/>
            </a:br>
            <a:r>
              <a:rPr lang="el-GR" sz="1800" b="1" dirty="0"/>
              <a:t>να προσδώσουμε εξωστρέφεια στις δράσεις μας, απευθυνθήκαμε στον</a:t>
            </a:r>
            <a:br>
              <a:rPr lang="el-GR" sz="1800" b="1" dirty="0"/>
            </a:br>
            <a:r>
              <a:rPr lang="el-GR" sz="1800" b="1"/>
              <a:t>Δήμαρχο Πατρ</a:t>
            </a:r>
            <a:r>
              <a:rPr lang="en-US" sz="1800" b="1"/>
              <a:t>έω</a:t>
            </a:r>
            <a:r>
              <a:rPr lang="el-GR" sz="1800" b="1"/>
              <a:t>ν </a:t>
            </a:r>
            <a:r>
              <a:rPr lang="el-GR" sz="1800" b="1" dirty="0"/>
              <a:t>κύριο Κωνσταντίνο </a:t>
            </a:r>
            <a:r>
              <a:rPr lang="el-GR" sz="1800" b="1" dirty="0" err="1"/>
              <a:t>Πελετίδη</a:t>
            </a:r>
            <a:r>
              <a:rPr lang="el-GR" sz="1800" b="1" dirty="0"/>
              <a:t> ο οποίος με χαρά</a:t>
            </a:r>
            <a:br>
              <a:rPr lang="el-GR" sz="1800" b="1" dirty="0"/>
            </a:br>
            <a:r>
              <a:rPr lang="el-GR" sz="1800" b="1" dirty="0"/>
              <a:t>αποδέχθηκε την πρότασή μας για συζήτηση πάνω σε μια σειρά ερωτημάτων</a:t>
            </a:r>
            <a:br>
              <a:rPr lang="el-GR" sz="1800" b="1" dirty="0"/>
            </a:br>
            <a:r>
              <a:rPr lang="el-GR" sz="1800" b="1" dirty="0"/>
              <a:t>αναφορικά με το θέμα το οποίο ως σχολείο έχουμε επιλέξει «Περιβάλλον και</a:t>
            </a:r>
            <a:br>
              <a:rPr lang="el-GR" sz="1800" b="1" dirty="0"/>
            </a:br>
            <a:r>
              <a:rPr lang="el-GR" sz="1800" b="1" dirty="0"/>
              <a:t>Πολιτισμός».</a:t>
            </a:r>
            <a:br>
              <a:rPr lang="el-GR" sz="1800" b="1" dirty="0"/>
            </a:br>
            <a:r>
              <a:rPr lang="el-GR" sz="1800" b="1" dirty="0"/>
              <a:t>Δυστυχώς λόγω των περιοριστικών μέτρων που έχει επιβάλει η πανδημία, μόνο</a:t>
            </a:r>
            <a:br>
              <a:rPr lang="el-GR" sz="1800" b="1" dirty="0"/>
            </a:br>
            <a:r>
              <a:rPr lang="el-GR" sz="1800" b="1" dirty="0"/>
              <a:t>ένα άτομο μπορούσε να παραστεί στην συνάντηση . Από κοινού με τον</a:t>
            </a:r>
            <a:br>
              <a:rPr lang="el-GR" sz="1800" b="1" dirty="0"/>
            </a:br>
            <a:r>
              <a:rPr lang="el-GR" sz="1800" b="1" dirty="0"/>
              <a:t>συμμαθητή μου Γεώργιο Μάλλιο, γράψαμε τις ερωτήσεις, τις θέσαμε στην</a:t>
            </a:r>
            <a:br>
              <a:rPr lang="el-GR" sz="1800" b="1" dirty="0"/>
            </a:br>
            <a:r>
              <a:rPr lang="el-GR" sz="1800" b="1" dirty="0"/>
              <a:t>ολομέλεια και αποφασίσαμε να πάω </a:t>
            </a:r>
            <a:r>
              <a:rPr lang="el-GR" sz="1800" b="1"/>
              <a:t>εγώ ,</a:t>
            </a:r>
            <a:r>
              <a:rPr lang="en-US" sz="1800" b="1"/>
              <a:t> </a:t>
            </a:r>
            <a:r>
              <a:rPr lang="el-GR" sz="1800" b="1"/>
              <a:t>Καψιώτης </a:t>
            </a:r>
            <a:r>
              <a:rPr lang="el-GR" sz="1800" b="1" dirty="0"/>
              <a:t>Γεώργιος , δρώντας</a:t>
            </a:r>
            <a:br>
              <a:rPr lang="el-GR" sz="1800" b="1" dirty="0"/>
            </a:br>
            <a:r>
              <a:rPr lang="el-GR" sz="1800" b="1" dirty="0"/>
              <a:t>ως απεσταλμένος της ομάδας μου αλλά και του σχολείου μου. Κατά τη διάρκεια</a:t>
            </a:r>
            <a:br>
              <a:rPr lang="el-GR" sz="1800" b="1" dirty="0"/>
            </a:br>
            <a:r>
              <a:rPr lang="el-GR" sz="1800" b="1" dirty="0"/>
              <a:t>της συνέντευξης, πραγματοποιήθηκε ένας εποικοδομητικός και άκρως</a:t>
            </a:r>
            <a:br>
              <a:rPr lang="el-GR" sz="1800" b="1" dirty="0"/>
            </a:br>
            <a:r>
              <a:rPr lang="el-GR" sz="1800" b="1" dirty="0"/>
              <a:t>ενδιαφέρων διάλογος πάνω σε θέματα τα οποία αφορούν</a:t>
            </a:r>
            <a:br>
              <a:rPr lang="el-GR" sz="1800" b="1" dirty="0"/>
            </a:br>
            <a:r>
              <a:rPr lang="el-GR" sz="1800" b="1" dirty="0"/>
              <a:t>τον πολιτισμό της περιοχής μας. Το παρακάτω κείμενο αποτελεί γραπτή</a:t>
            </a:r>
            <a:br>
              <a:rPr lang="el-GR" sz="1800" b="1" dirty="0"/>
            </a:br>
            <a:r>
              <a:rPr lang="el-GR" sz="1800" b="1" dirty="0"/>
              <a:t>απόδοση της συνέντευξης η οποία ηχογραφήθηκε.</a:t>
            </a:r>
          </a:p>
        </p:txBody>
      </p:sp>
    </p:spTree>
    <p:extLst>
      <p:ext uri="{BB962C8B-B14F-4D97-AF65-F5344CB8AC3E}">
        <p14:creationId xmlns:p14="http://schemas.microsoft.com/office/powerpoint/2010/main" val="340817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819807" y="1849819"/>
            <a:ext cx="10552386" cy="3478925"/>
          </a:xfrm>
        </p:spPr>
        <p:txBody>
          <a:bodyPr rtlCol="0">
            <a:normAutofit fontScale="90000"/>
          </a:bodyPr>
          <a:lstStyle/>
          <a:p>
            <a:pPr rtl="0"/>
            <a:r>
              <a:rPr lang="el-GR" dirty="0"/>
              <a:t>Ερώτηση 1 </a:t>
            </a:r>
            <a:r>
              <a:rPr lang="en-US" dirty="0"/>
              <a:t>: </a:t>
            </a:r>
            <a:r>
              <a:rPr lang="el-GR" dirty="0">
                <a:latin typeface="Segoe UI Semibold" panose="020B0702040204020203" pitchFamily="34" charset="0"/>
                <a:cs typeface="Segoe UI Semibold" panose="020B0702040204020203" pitchFamily="34" charset="0"/>
              </a:rPr>
              <a:t>Ο πολιτισμός είναι ένα σύνολο από τεχνολογικά επιτεύγματα ,στάσεις, αξίες και κώδικες. Αδιαμφισβήτητα δεν υπάρχει κοινωνία χωρίς πολιτισμό. </a:t>
            </a:r>
            <a:r>
              <a:rPr lang="el-GR" u="sng" dirty="0">
                <a:latin typeface="Segoe UI Semibold" panose="020B0702040204020203" pitchFamily="34" charset="0"/>
                <a:cs typeface="Segoe UI Semibold" panose="020B0702040204020203" pitchFamily="34" charset="0"/>
              </a:rPr>
              <a:t>Τι σημαίνει για εσάς πολιτισμός</a:t>
            </a:r>
            <a:r>
              <a:rPr lang="en-US" u="sng" dirty="0">
                <a:latin typeface="Segoe UI Semibold" panose="020B0702040204020203" pitchFamily="34" charset="0"/>
                <a:cs typeface="Segoe UI Semibold" panose="020B0702040204020203" pitchFamily="34" charset="0"/>
              </a:rPr>
              <a:t> ;</a:t>
            </a:r>
            <a:endParaRPr lang="el-GR" u="sng" dirty="0">
              <a:latin typeface="Segoe UI Semibold" panose="020B0702040204020203" pitchFamily="34" charset="0"/>
              <a:cs typeface="Segoe UI Semibold" panose="020B0702040204020203" pitchFamily="34" charset="0"/>
            </a:endParaRPr>
          </a:p>
        </p:txBody>
      </p:sp>
      <p:sp>
        <p:nvSpPr>
          <p:cNvPr id="2" name="Θέση περιεχομένου 1"/>
          <p:cNvSpPr>
            <a:spLocks noGrp="1"/>
          </p:cNvSpPr>
          <p:nvPr>
            <p:ph idx="1"/>
          </p:nvPr>
        </p:nvSpPr>
        <p:spPr/>
        <p:txBody>
          <a:bodyPr rtlCol="0"/>
          <a:lstStyle/>
          <a:p>
            <a:pPr marL="0" indent="0" rtl="0">
              <a:buNone/>
            </a:pPr>
            <a:endParaRPr lang="el-GR" dirty="0"/>
          </a:p>
          <a:p>
            <a:pPr marL="0" indent="0" rtl="0">
              <a:buNone/>
            </a:pPr>
            <a:endParaRPr lang="el-GR"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961909" y="5171369"/>
            <a:ext cx="8268182" cy="1187331"/>
          </a:xfrm>
        </p:spPr>
        <p:txBody>
          <a:bodyPr rtlCol="0">
            <a:noAutofit/>
          </a:bodyPr>
          <a:lstStyle/>
          <a:p>
            <a:pPr rtl="0"/>
            <a:r>
              <a:rPr lang="el-GR" sz="2400" dirty="0"/>
              <a:t>-Η έννοια πολιτισμός κρύβει τα πάντα μέσα της. Ότι χτίζεται και υπάρχει είναι πολιτισμός. Μία άλλη διαφορετική οπτική του πολιτισμού επίσης είναι αν οι δρόμοι είναι </a:t>
            </a:r>
            <a:r>
              <a:rPr lang="el-GR" sz="2400" dirty="0" err="1"/>
              <a:t>προσβάσιμοι</a:t>
            </a:r>
            <a:r>
              <a:rPr lang="el-GR" sz="2400" dirty="0"/>
              <a:t> ,  εάν υπάρχει εργασία και κατοικία για όλους. Όλα αυτά επομένως και πολλά άλλα συνθέτουν την έννοια πολιτισμός. Να διευκρινίσουμε παράλληλα όμως πως πολιτισμός δεν είναι μόνο οι τέχνες και τα γράμματα , είναι και ό,τι δημιουργεί ο άνθρωπος.</a:t>
            </a:r>
          </a:p>
        </p:txBody>
      </p:sp>
      <p:pic>
        <p:nvPicPr>
          <p:cNvPr id="5" name="Θέση περιεχομένου 4">
            <a:extLst>
              <a:ext uri="{FF2B5EF4-FFF2-40B4-BE49-F238E27FC236}">
                <a16:creationId xmlns:a16="http://schemas.microsoft.com/office/drawing/2014/main" id="{446D2A40-FC99-400B-B9C7-FB5CEFDAEC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2508" y="814611"/>
            <a:ext cx="5860872" cy="2498776"/>
          </a:xfrm>
        </p:spPr>
      </p:pic>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88276" y="3226675"/>
            <a:ext cx="10972800" cy="1715814"/>
          </a:xfrm>
        </p:spPr>
        <p:txBody>
          <a:bodyPr rtlCol="0">
            <a:normAutofit fontScale="90000"/>
          </a:bodyPr>
          <a:lstStyle/>
          <a:p>
            <a:pPr rtl="0"/>
            <a:r>
              <a:rPr lang="el-GR" dirty="0"/>
              <a:t>Ερώτηση 2</a:t>
            </a:r>
            <a:r>
              <a:rPr lang="en-US" dirty="0"/>
              <a:t> : </a:t>
            </a:r>
            <a:r>
              <a:rPr lang="el-GR" dirty="0">
                <a:latin typeface="Segoe UI Semibold" panose="020B0702040204020203" pitchFamily="34" charset="0"/>
                <a:cs typeface="Segoe UI Semibold" panose="020B0702040204020203" pitchFamily="34" charset="0"/>
              </a:rPr>
              <a:t>Ένας από τους σημαντικότερους πολιτισμικούς θεσμούς της πόλης μας είναι το καρναβάλι</a:t>
            </a:r>
            <a:r>
              <a:rPr lang="el-GR" u="sng" dirty="0">
                <a:latin typeface="Segoe UI Semibold" panose="020B0702040204020203" pitchFamily="34" charset="0"/>
                <a:cs typeface="Segoe UI Semibold" panose="020B0702040204020203" pitchFamily="34" charset="0"/>
              </a:rPr>
              <a:t>. Τι συνέπειες είχε η πανδημία </a:t>
            </a:r>
            <a:r>
              <a:rPr lang="en-US" u="sng" dirty="0">
                <a:latin typeface="Segoe UI Semibold" panose="020B0702040204020203" pitchFamily="34" charset="0"/>
                <a:cs typeface="Segoe UI Semibold" panose="020B0702040204020203" pitchFamily="34" charset="0"/>
              </a:rPr>
              <a:t>; </a:t>
            </a:r>
            <a:r>
              <a:rPr lang="el-GR" u="sng" dirty="0">
                <a:latin typeface="Segoe UI Semibold" panose="020B0702040204020203" pitchFamily="34" charset="0"/>
                <a:cs typeface="Segoe UI Semibold" panose="020B0702040204020203" pitchFamily="34" charset="0"/>
              </a:rPr>
              <a:t>Μια πρόβλεψη για του χρόνου?</a:t>
            </a:r>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5544806" y="3247697"/>
            <a:ext cx="6132187" cy="3065276"/>
          </a:xfrm>
        </p:spPr>
        <p:txBody>
          <a:bodyPr rtlCol="0">
            <a:noAutofit/>
          </a:bodyPr>
          <a:lstStyle/>
          <a:p>
            <a:pPr algn="ctr" rtl="0"/>
            <a:r>
              <a:rPr lang="el-GR" sz="1800" dirty="0"/>
              <a:t>-Το καρναβάλι αρχικά είναι μία λαϊκή έκφραση που διαρκεί ένα χρονικό διάστημα εξαιτίας της ανάγκης του ανθρώπου να αυτοσαρκάζεται , να κάνει με άλλο τρόπο την κριτική του και γενικότερα να βγάζει έναν άλλο εαυτό. Δεν είναι μόνο μία διασκέδαση αλλά μια δημιουργικότητα γιατί είναι κάτι που &lt;&lt;χτίζεις &gt;&gt; με την πολύπλευρη συμμετοχή σου. Το γεγονός πως έχουμε 30.000 καρναβαλιστές από το πρωί μέχρι και αργά το βράδυ είναι ένα γεγονός. Από 18 Ιανουαρίου που ξεκινά το καρναβάλι μέχρι και το τελευταίο τριήμερο των καρναβαλικών εκδηλώσεων έχουν μεσολαβήσει δράσεις που σου δίνουν ζωή και &lt;&lt;περιεχόμενο&gt;&gt;, κάτι που τα τελευταία δύο χρόνια μας έλλειψε πολύ. Ωστόσο όμως ο Καρναβαλικός Οργανισμός με επιτυχία κατάφερε να κρατήσει τη ζεστασιά του χωρίς να ξεκόψουμε, ακολουθώντας άλλους δρόμους με βάση πάντα και τα απαραίτητα μέτρα για την αποφυγή της διασποράς </a:t>
            </a:r>
            <a:r>
              <a:rPr lang="el-GR" sz="1800"/>
              <a:t>του κορονο</a:t>
            </a:r>
            <a:r>
              <a:rPr lang="en-US" sz="1800"/>
              <a:t>ϊ</a:t>
            </a:r>
            <a:r>
              <a:rPr lang="el-GR" sz="1800"/>
              <a:t>ού</a:t>
            </a:r>
            <a:r>
              <a:rPr lang="el-GR" sz="1800" dirty="0"/>
              <a:t>. Δραστηριότητες που γίνονταν δια ζώσης έγιναν διαδικτυακά, όπως ο κρυμμένος θησαυρός προκαλώντας φυσικά τη συγκίνηση των πολιτών.  </a:t>
            </a:r>
          </a:p>
        </p:txBody>
      </p:sp>
      <p:pic>
        <p:nvPicPr>
          <p:cNvPr id="5" name="Θέση περιεχομένου 4">
            <a:extLst>
              <a:ext uri="{FF2B5EF4-FFF2-40B4-BE49-F238E27FC236}">
                <a16:creationId xmlns:a16="http://schemas.microsoft.com/office/drawing/2014/main" id="{EE11524F-E36C-4850-A208-8FF439171D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3953" y="1082566"/>
            <a:ext cx="4262544" cy="5323057"/>
          </a:xfrm>
        </p:spPr>
      </p:pic>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E4879B-12E5-4B6D-8131-BD2D0F07F0A0}"/>
              </a:ext>
            </a:extLst>
          </p:cNvPr>
          <p:cNvSpPr>
            <a:spLocks noGrp="1"/>
          </p:cNvSpPr>
          <p:nvPr>
            <p:ph type="title"/>
          </p:nvPr>
        </p:nvSpPr>
        <p:spPr>
          <a:xfrm>
            <a:off x="904340" y="3844328"/>
            <a:ext cx="10972800" cy="403443"/>
          </a:xfrm>
        </p:spPr>
        <p:txBody>
          <a:bodyPr>
            <a:noAutofit/>
          </a:bodyPr>
          <a:lstStyle/>
          <a:p>
            <a:r>
              <a:rPr lang="el-GR" sz="3600" dirty="0"/>
              <a:t>Ερώτηση 3 </a:t>
            </a:r>
            <a:r>
              <a:rPr lang="en-US" sz="3600" dirty="0"/>
              <a:t>:</a:t>
            </a:r>
            <a:r>
              <a:rPr lang="el-GR" sz="3600" dirty="0"/>
              <a:t> </a:t>
            </a:r>
            <a:r>
              <a:rPr lang="el-GR" sz="3600" dirty="0">
                <a:latin typeface="Segoe UI Semibold" panose="020B0702040204020203" pitchFamily="34" charset="0"/>
                <a:cs typeface="Segoe UI Semibold" panose="020B0702040204020203" pitchFamily="34" charset="0"/>
              </a:rPr>
              <a:t>Ένα αρκετά συχνό φαινόμενο είναι η έλλειψη σεβασμού που δείχνουν πολλοί συμπολίτες μας απέναντι στο φυσικό περιβάλλον</a:t>
            </a:r>
            <a:r>
              <a:rPr lang="el-GR" sz="3600">
                <a:latin typeface="Segoe UI Semibold" panose="020B0702040204020203" pitchFamily="34" charset="0"/>
                <a:cs typeface="Segoe UI Semibold" panose="020B0702040204020203" pitchFamily="34" charset="0"/>
              </a:rPr>
              <a:t>. </a:t>
            </a:r>
            <a:r>
              <a:rPr lang="el-GR" sz="3600" u="sng">
                <a:latin typeface="Segoe UI Semibold" panose="020B0702040204020203" pitchFamily="34" charset="0"/>
                <a:cs typeface="Segoe UI Semibold" panose="020B0702040204020203" pitchFamily="34" charset="0"/>
              </a:rPr>
              <a:t>Τ</a:t>
            </a:r>
            <a:r>
              <a:rPr lang="en-US" sz="3600" u="sng">
                <a:latin typeface="Segoe UI Semibold" panose="020B0702040204020203" pitchFamily="34" charset="0"/>
                <a:cs typeface="Segoe UI Semibold" panose="020B0702040204020203" pitchFamily="34" charset="0"/>
              </a:rPr>
              <a:t>ι</a:t>
            </a:r>
            <a:r>
              <a:rPr lang="el-GR" sz="3600" u="sng">
                <a:latin typeface="Segoe UI Semibold" panose="020B0702040204020203" pitchFamily="34" charset="0"/>
                <a:cs typeface="Segoe UI Semibold" panose="020B0702040204020203" pitchFamily="34" charset="0"/>
              </a:rPr>
              <a:t> </a:t>
            </a:r>
            <a:r>
              <a:rPr lang="el-GR" sz="3600" u="sng" dirty="0">
                <a:latin typeface="Segoe UI Semibold" panose="020B0702040204020203" pitchFamily="34" charset="0"/>
                <a:cs typeface="Segoe UI Semibold" panose="020B0702040204020203" pitchFamily="34" charset="0"/>
              </a:rPr>
              <a:t>επιπτώσεις είχε η πανδημία στο περιβάλλον </a:t>
            </a:r>
            <a:r>
              <a:rPr lang="en-US" sz="3600" u="sng" dirty="0">
                <a:latin typeface="Segoe UI Semibold" panose="020B0702040204020203" pitchFamily="34" charset="0"/>
                <a:cs typeface="Segoe UI Semibold" panose="020B0702040204020203" pitchFamily="34" charset="0"/>
              </a:rPr>
              <a:t>;</a:t>
            </a:r>
            <a:r>
              <a:rPr lang="el-GR" sz="3600" u="sng" dirty="0">
                <a:latin typeface="Segoe UI Semibold" panose="020B0702040204020203" pitchFamily="34" charset="0"/>
                <a:cs typeface="Segoe UI Semibold" panose="020B0702040204020203" pitchFamily="34" charset="0"/>
              </a:rPr>
              <a:t> </a:t>
            </a:r>
          </a:p>
        </p:txBody>
      </p:sp>
    </p:spTree>
    <p:extLst>
      <p:ext uri="{BB962C8B-B14F-4D97-AF65-F5344CB8AC3E}">
        <p14:creationId xmlns:p14="http://schemas.microsoft.com/office/powerpoint/2010/main" val="268570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644D07-B95E-4EC2-99AD-CDC8E2AB18A6}"/>
              </a:ext>
            </a:extLst>
          </p:cNvPr>
          <p:cNvSpPr>
            <a:spLocks noGrp="1"/>
          </p:cNvSpPr>
          <p:nvPr>
            <p:ph type="title"/>
          </p:nvPr>
        </p:nvSpPr>
        <p:spPr>
          <a:xfrm>
            <a:off x="1388835" y="726972"/>
            <a:ext cx="9414329" cy="6414058"/>
          </a:xfrm>
        </p:spPr>
        <p:txBody>
          <a:bodyPr>
            <a:normAutofit fontScale="90000"/>
          </a:bodyPr>
          <a:lstStyle/>
          <a:p>
            <a:r>
              <a:rPr lang="el-GR" sz="3200" dirty="0"/>
              <a:t>-Το περιβάλλον με την ευρεία έννοιά του εκδικείται όσους θέλουν να το παραβιάσουν . Στην πόλη μας γίνονται μετρήσεις του διοξειδίου </a:t>
            </a:r>
            <a:r>
              <a:rPr lang="el-GR" sz="3200"/>
              <a:t>και μελετάτ</a:t>
            </a:r>
            <a:r>
              <a:rPr lang="en-US" sz="3200"/>
              <a:t>αι</a:t>
            </a:r>
            <a:r>
              <a:rPr lang="el-GR" sz="3200"/>
              <a:t> </a:t>
            </a:r>
            <a:r>
              <a:rPr lang="el-GR" sz="3200" dirty="0"/>
              <a:t>τόσο η επίδραση που έχουν τα αυτοκίνητα στη ζωή των ανθρώπων όσο και γιατί αλλάζουν οι κλιματολογικές συνθήκες. Βασικός κρίκος σε όλη αυτή τη διαδικασία είναι η ανθρώπινη δραστηριότητα και συγκεκριμένα η επιχειρηματική δραστηριότητα. Εμείς επομένως οφείλουμε επειδή το περιβάλλον επιδρά στην υγεία να κάνουμε ένα σχεδιασμό δραστηριοτήτων που να βασίζεται στις ανάγκες μας και να έχει φόντο τον σεβασμό προς αυτό. Οτιδήποτε επηρεάζει την κοινωνία έχει φυσικά και ένα μεγάλο αντίκτυπο στη φύση.</a:t>
            </a:r>
            <a:r>
              <a:rPr lang="el-GR" dirty="0"/>
              <a:t/>
            </a:r>
            <a:br>
              <a:rPr lang="el-GR" dirty="0"/>
            </a:br>
            <a:endParaRPr lang="el-GR" dirty="0"/>
          </a:p>
        </p:txBody>
      </p:sp>
      <p:sp>
        <p:nvSpPr>
          <p:cNvPr id="10" name="Θέση περιεχομένου 9">
            <a:extLst>
              <a:ext uri="{FF2B5EF4-FFF2-40B4-BE49-F238E27FC236}">
                <a16:creationId xmlns:a16="http://schemas.microsoft.com/office/drawing/2014/main" id="{80F9FFBA-78D8-4CF3-B80E-208816374874}"/>
              </a:ext>
            </a:extLst>
          </p:cNvPr>
          <p:cNvSpPr>
            <a:spLocks noGrp="1"/>
          </p:cNvSpPr>
          <p:nvPr>
            <p:ph idx="1"/>
          </p:nvPr>
        </p:nvSpPr>
        <p:spPr>
          <a:xfrm>
            <a:off x="13487400" y="4245429"/>
            <a:ext cx="239485" cy="130532"/>
          </a:xfrm>
        </p:spPr>
        <p:txBody>
          <a:bodyPr>
            <a:normAutofit fontScale="25000" lnSpcReduction="20000"/>
          </a:bodyPr>
          <a:lstStyle/>
          <a:p>
            <a:endParaRPr lang="el-GR" dirty="0"/>
          </a:p>
        </p:txBody>
      </p:sp>
    </p:spTree>
    <p:extLst>
      <p:ext uri="{BB962C8B-B14F-4D97-AF65-F5344CB8AC3E}">
        <p14:creationId xmlns:p14="http://schemas.microsoft.com/office/powerpoint/2010/main" val="284100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693683" y="5026633"/>
            <a:ext cx="10972800" cy="1143000"/>
          </a:xfrm>
        </p:spPr>
        <p:txBody>
          <a:bodyPr rtlCol="0">
            <a:normAutofit fontScale="90000"/>
          </a:bodyPr>
          <a:lstStyle/>
          <a:p>
            <a:pPr rtl="0"/>
            <a:r>
              <a:rPr lang="el-GR" dirty="0"/>
              <a:t>Ερώτηση </a:t>
            </a:r>
            <a:r>
              <a:rPr lang="en-US" dirty="0"/>
              <a:t>4</a:t>
            </a:r>
            <a:r>
              <a:rPr lang="el-GR" dirty="0"/>
              <a:t> </a:t>
            </a:r>
            <a:r>
              <a:rPr lang="en-US" dirty="0">
                <a:latin typeface="Segoe UI Semibold" panose="020B0702040204020203" pitchFamily="34" charset="0"/>
                <a:cs typeface="Segoe UI Semibold" panose="020B0702040204020203" pitchFamily="34" charset="0"/>
              </a:rPr>
              <a:t>: </a:t>
            </a:r>
            <a:r>
              <a:rPr lang="el-GR" dirty="0">
                <a:latin typeface="Segoe UI Semibold" panose="020B0702040204020203" pitchFamily="34" charset="0"/>
                <a:cs typeface="Segoe UI Semibold" panose="020B0702040204020203" pitchFamily="34" charset="0"/>
              </a:rPr>
              <a:t>Τα τελευταία δύο χρόνια καλούμαστε όλοι μας να ανταπεξέλθουμε σε πρωτόγνωρες καταστάσεις . Η πόλη μας ήταν από τις πρώτες που μπήκε σε καραντίνα. </a:t>
            </a:r>
            <a:r>
              <a:rPr lang="el-GR" u="sng" dirty="0">
                <a:latin typeface="Segoe UI Semibold" panose="020B0702040204020203" pitchFamily="34" charset="0"/>
                <a:cs typeface="Segoe UI Semibold" panose="020B0702040204020203" pitchFamily="34" charset="0"/>
              </a:rPr>
              <a:t>Τι επιπτώσεις είχε αυτό το γεγονός </a:t>
            </a:r>
            <a:r>
              <a:rPr lang="en-US" u="sng" dirty="0">
                <a:latin typeface="Segoe UI Semibold" panose="020B0702040204020203" pitchFamily="34" charset="0"/>
                <a:cs typeface="Segoe UI Semibold" panose="020B0702040204020203" pitchFamily="34" charset="0"/>
              </a:rPr>
              <a:t>; </a:t>
            </a:r>
            <a:r>
              <a:rPr lang="el-GR" u="sng" dirty="0">
                <a:latin typeface="Segoe UI Semibold" panose="020B0702040204020203" pitchFamily="34" charset="0"/>
                <a:cs typeface="Segoe UI Semibold" panose="020B0702040204020203" pitchFamily="34" charset="0"/>
              </a:rPr>
              <a:t>Υπήρχαν δράσεις του Δήμου που δεν έγινε τελικά εφικτό να εφαρμοστούν</a:t>
            </a:r>
            <a:r>
              <a:rPr lang="en-US" u="sng" dirty="0">
                <a:latin typeface="Segoe UI Semibold" panose="020B0702040204020203" pitchFamily="34" charset="0"/>
                <a:cs typeface="Segoe UI Semibold" panose="020B0702040204020203" pitchFamily="34" charset="0"/>
              </a:rPr>
              <a:t> ; </a:t>
            </a:r>
            <a:endParaRPr lang="el-GR" u="sng"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ουσίαση στον καταιγισμό ιδεών">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477_TF03460637" id="{5CBCBC73-6D11-4CD8-AD29-EF0C8EB397A9}" vid="{9EA80047-4D00-4394-8264-441733933A1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Εταιρική παρουσίαση καταιγισμού ιδεών</Template>
  <TotalTime>384</TotalTime>
  <Words>973</Words>
  <Application>Microsoft Office PowerPoint</Application>
  <PresentationFormat>Ευρεία οθόνη</PresentationFormat>
  <Paragraphs>22</Paragraphs>
  <Slides>13</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Calibri</vt:lpstr>
      <vt:lpstr>Palatino Linotype</vt:lpstr>
      <vt:lpstr>Segoe UI Semibold</vt:lpstr>
      <vt:lpstr>Tahoma</vt:lpstr>
      <vt:lpstr>Wingdings 2</vt:lpstr>
      <vt:lpstr>Παρουσίαση στον καταιγισμό ιδεών</vt:lpstr>
      <vt:lpstr>ΣΥΝΕΝΤΕΥΞΗ ΜΕ ΔΗΜΑΡΧΟ ΠΑΤΡΕΩΝ κ. ΚΩΝΣΤΑΝΤΙΝΟ ΠΕΛΕΤΙΔΗ.</vt:lpstr>
      <vt:lpstr>Στα πλαίσια του προγράμματος &lt; Βουλή των Εφήβων: Βήματα Δημοκρατίας – Κάνοντας πράξη τη συμμετοχή &gt; και στην προσπάθειά μας να προσδώσουμε εξωστρέφεια στις δράσεις μας, απευθυνθήκαμε στον Δήμαρχο Πατρέων κύριο Κωνσταντίνο Πελετίδη ο οποίος με χαρά αποδέχθηκε την πρότασή μας για συζήτηση πάνω σε μια σειρά ερωτημάτων αναφορικά με το θέμα το οποίο ως σχολείο έχουμε επιλέξει «Περιβάλλον και Πολιτισμός». Δυστυχώς λόγω των περιοριστικών μέτρων που έχει επιβάλει η πανδημία, μόνο ένα άτομο μπορούσε να παραστεί στην συνάντηση . Από κοινού με τον συμμαθητή μου Γεώργιο Μάλλιο, γράψαμε τις ερωτήσεις, τις θέσαμε στην ολομέλεια και αποφασίσαμε να πάω εγώ , Καψιώτης Γεώργιος , δρώντας ως απεσταλμένος της ομάδας μου αλλά και του σχολείου μου. Κατά τη διάρκεια της συνέντευξης, πραγματοποιήθηκε ένας εποικοδομητικός και άκρως ενδιαφέρων διάλογος πάνω σε θέματα τα οποία αφορούν τον πολιτισμό της περιοχής μας. Το παρακάτω κείμενο αποτελεί γραπτή απόδοση της συνέντευξης η οποία ηχογραφήθηκε.</vt:lpstr>
      <vt:lpstr>Ερώτηση 1 : Ο πολιτισμός είναι ένα σύνολο από τεχνολογικά επιτεύγματα ,στάσεις, αξίες και κώδικες. Αδιαμφισβήτητα δεν υπάρχει κοινωνία χωρίς πολιτισμό. Τι σημαίνει για εσάς πολιτισμός ;</vt:lpstr>
      <vt:lpstr>-Η έννοια πολιτισμός κρύβει τα πάντα μέσα της. Ότι χτίζεται και υπάρχει είναι πολιτισμός. Μία άλλη διαφορετική οπτική του πολιτισμού επίσης είναι αν οι δρόμοι είναι προσβάσιμοι ,  εάν υπάρχει εργασία και κατοικία για όλους. Όλα αυτά επομένως και πολλά άλλα συνθέτουν την έννοια πολιτισμός. Να διευκρινίσουμε παράλληλα όμως πως πολιτισμός δεν είναι μόνο οι τέχνες και τα γράμματα , είναι και ό,τι δημιουργεί ο άνθρωπος.</vt:lpstr>
      <vt:lpstr>Ερώτηση 2 : Ένας από τους σημαντικότερους πολιτισμικούς θεσμούς της πόλης μας είναι το καρναβάλι. Τι συνέπειες είχε η πανδημία ; Μια πρόβλεψη για του χρόνου?</vt:lpstr>
      <vt:lpstr>-Το καρναβάλι αρχικά είναι μία λαϊκή έκφραση που διαρκεί ένα χρονικό διάστημα εξαιτίας της ανάγκης του ανθρώπου να αυτοσαρκάζεται , να κάνει με άλλο τρόπο την κριτική του και γενικότερα να βγάζει έναν άλλο εαυτό. Δεν είναι μόνο μία διασκέδαση αλλά μια δημιουργικότητα γιατί είναι κάτι που &lt;&lt;χτίζεις &gt;&gt; με την πολύπλευρη συμμετοχή σου. Το γεγονός πως έχουμε 30.000 καρναβαλιστές από το πρωί μέχρι και αργά το βράδυ είναι ένα γεγονός. Από 18 Ιανουαρίου που ξεκινά το καρναβάλι μέχρι και το τελευταίο τριήμερο των καρναβαλικών εκδηλώσεων έχουν μεσολαβήσει δράσεις που σου δίνουν ζωή και &lt;&lt;περιεχόμενο&gt;&gt;, κάτι που τα τελευταία δύο χρόνια μας έλλειψε πολύ. Ωστόσο όμως ο Καρναβαλικός Οργανισμός με επιτυχία κατάφερε να κρατήσει τη ζεστασιά του χωρίς να ξεκόψουμε, ακολουθώντας άλλους δρόμους με βάση πάντα και τα απαραίτητα μέτρα για την αποφυγή της διασποράς του κορονοϊού. Δραστηριότητες που γίνονταν δια ζώσης έγιναν διαδικτυακά, όπως ο κρυμμένος θησαυρός προκαλώντας φυσικά τη συγκίνηση των πολιτών.  </vt:lpstr>
      <vt:lpstr>Ερώτηση 3 : Ένα αρκετά συχνό φαινόμενο είναι η έλλειψη σεβασμού που δείχνουν πολλοί συμπολίτες μας απέναντι στο φυσικό περιβάλλον. Τι επιπτώσεις είχε η πανδημία στο περιβάλλον ; </vt:lpstr>
      <vt:lpstr>-Το περιβάλλον με την ευρεία έννοιά του εκδικείται όσους θέλουν να το παραβιάσουν . Στην πόλη μας γίνονται μετρήσεις του διοξειδίου και μελετάται τόσο η επίδραση που έχουν τα αυτοκίνητα στη ζωή των ανθρώπων όσο και γιατί αλλάζουν οι κλιματολογικές συνθήκες. Βασικός κρίκος σε όλη αυτή τη διαδικασία είναι η ανθρώπινη δραστηριότητα και συγκεκριμένα η επιχειρηματική δραστηριότητα. Εμείς επομένως οφείλουμε επειδή το περιβάλλον επιδρά στην υγεία να κάνουμε ένα σχεδιασμό δραστηριοτήτων που να βασίζεται στις ανάγκες μας και να έχει φόντο τον σεβασμό προς αυτό. Οτιδήποτε επηρεάζει την κοινωνία έχει φυσικά και ένα μεγάλο αντίκτυπο στη φύση. </vt:lpstr>
      <vt:lpstr>Ερώτηση 4 : Τα τελευταία δύο χρόνια καλούμαστε όλοι μας να ανταπεξέλθουμε σε πρωτόγνωρες καταστάσεις . Η πόλη μας ήταν από τις πρώτες που μπήκε σε καραντίνα. Τι επιπτώσεις είχε αυτό το γεγονός ; Υπήρχαν δράσεις του Δήμου που δεν έγινε τελικά εφικτό να εφαρμοστούν ; </vt:lpstr>
      <vt:lpstr>-Η πανδημία καθυστέρησε όλη τη λειτουργία και το έργο του Δήμου. Ο Δήμος είναι μια αλυσίδα από φυσικά πρόσωπα τα οποία άμα αρρωστήσουν σπάνε με λίγα λόγια την αλυσίδα  αποτελώντας τροχοπέδη στην ομαλή λειτουργία . Έτσι, όλος αυτός ο χρόνος επηρέασε αρνητικά την παραγωγή έργου και την ικανοποίηση του σχεδιασμού που είχαμε σε όλους τους τομείς. Δεν υπήρχε κανένας τομέας ο οποίος να μην έχει επιβραδυνθεί. Φυσικά δεν φτάσαμε στην ακύρωση αλλά είναι δεδομένο ότι αν ένα πράγμα δεν γίνεται στον καιρό του, οδηγεί σε  πολλαπλασιασμό και διόγκωση  των υποχρεώσεων το επόμενο χρονικό διάστημα.</vt:lpstr>
      <vt:lpstr>Ερώτηση 5 : Το 2021 αποτελεί έτος ορόσημο για την ιστορία της χώρας μας καθώς συμπληρώνονται 200 χρόνια από την έναρξη της ελληνικής επανάστασης. Η πόλης μας είναι το Α και το Ω της επανάστασης με την ταυτόχρονη ιστορική σημασία της για τη ελευθερία. Ποιες δράσεις πραγματοποιήθηκαν στα πλαίσια φυσικά των νέων μέτρων προστασίας από την πανδημία ; Ποιο το μήνυμά σας για την ιστορική αυτή επέτειο? </vt:lpstr>
      <vt:lpstr>-Σε πρώτο επίπεδο έχουμε ξεκινήσει δράσεις μέσα από τις οποίες θα γνωρίσει η πόλη μας την ίδια της την ιστορία σε βάθος. Μέσα στα νέα οριοθετημένα από την πανδημία πλαίσια έχουν γίνει μια σειρά από εκδηλώσεις μνήμης στις πλατείες μας, όπου είχαμε πρωτεργάτες της επανάστασης, με αγάλματα και χώρους που διαμορφώσαμε . Συνεχίζουμε φυσικά μέσα στο 2021 με ένα πλήθος από εκδηλώσεις που ως σκοπό έχουν να μάθουμε βασικά ζητήματα της επανάστασης όπως γιατί έγινε , ποιος ο λόγος, γιατί έγινε τότε και τι ήταν αυτό που δημιούργησε τις προϋποθέσεις τότε να γίνει η επανάσταση. Για όλα αυτά υπάρχουν απαντήσεις και πρέπει φυσικά όλοι μας να τις αναζητήσουμε . </vt:lpstr>
      <vt:lpstr>ΣΑΣ ΕΥΧΑΡΙΣΤΩ ΓΙΑ ΤΟΝ ΧΡΟΝΟ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ΣΥΝΕΝΤΕΥΞΗ ΜΕ ΔΗΜΑΡΧΟ ΠΑΤΡΕΩΝ κ. ΚΩΝΣΤΑΝΤΙΝΟ ΠΕΛΕΤΙΔΗ.</dc:title>
  <dc:creator>giorgos kaps</dc:creator>
  <cp:lastModifiedBy>Λάσκαρη Ελένη</cp:lastModifiedBy>
  <cp:revision>23</cp:revision>
  <dcterms:created xsi:type="dcterms:W3CDTF">2021-04-09T21:22:06Z</dcterms:created>
  <dcterms:modified xsi:type="dcterms:W3CDTF">2021-06-02T09:41:43Z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