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59" r:id="rId5"/>
    <p:sldId id="275" r:id="rId6"/>
    <p:sldId id="272" r:id="rId7"/>
    <p:sldId id="266" r:id="rId8"/>
    <p:sldId id="269" r:id="rId9"/>
    <p:sldId id="261" r:id="rId10"/>
    <p:sldId id="276" r:id="rId11"/>
    <p:sldId id="277" r:id="rId12"/>
    <p:sldId id="262" r:id="rId13"/>
    <p:sldId id="267" r:id="rId14"/>
    <p:sldId id="273" r:id="rId15"/>
    <p:sldId id="278" r:id="rId16"/>
    <p:sldId id="281" r:id="rId17"/>
    <p:sldId id="268" r:id="rId18"/>
    <p:sldId id="280" r:id="rId19"/>
    <p:sldId id="279" r:id="rId20"/>
    <p:sldId id="270" r:id="rId21"/>
    <p:sldId id="263" r:id="rId22"/>
    <p:sldId id="265" r:id="rId23"/>
    <p:sldId id="25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900" u="none" dirty="0"/>
              <a:t>Light bulb lifespan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xVal>
            <c:numRef>
              <c:f>Sheet1!$A$1:$A$3</c:f>
              <c:numCache>
                <c:formatCode>General</c:formatCode>
                <c:ptCount val="3"/>
                <c:pt idx="0">
                  <c:v>1881</c:v>
                </c:pt>
                <c:pt idx="1">
                  <c:v>1924</c:v>
                </c:pt>
                <c:pt idx="2">
                  <c:v>1925</c:v>
                </c:pt>
              </c:numCache>
            </c:numRef>
          </c:xVal>
          <c:yVal>
            <c:numRef>
              <c:f>Sheet1!$B$1:$B$3</c:f>
              <c:numCache>
                <c:formatCode>#,##0</c:formatCode>
                <c:ptCount val="3"/>
                <c:pt idx="0">
                  <c:v>1500</c:v>
                </c:pt>
                <c:pt idx="1">
                  <c:v>2500</c:v>
                </c:pt>
                <c:pt idx="2">
                  <c:v>1000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D85-4415-8454-2A61A11D2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984784320"/>
        <c:axId val="-984783776"/>
      </c:scatterChart>
      <c:valAx>
        <c:axId val="-984784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984783776"/>
        <c:crosses val="autoZero"/>
        <c:crossBetween val="midCat"/>
      </c:valAx>
      <c:valAx>
        <c:axId val="-98478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9847843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r>
              <a:rPr lang="en-GB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Businesses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C3-48AC-8687-EF506F8D12CE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C3-48AC-8687-EF506F8D12CE}"/>
              </c:ext>
            </c:extLst>
          </c:dPt>
          <c:cat>
            <c:strRef>
              <c:f>Sheet1!$A$1:$A$3</c:f>
              <c:strCache>
                <c:ptCount val="3"/>
                <c:pt idx="0">
                  <c:v>Economy </c:v>
                </c:pt>
                <c:pt idx="1">
                  <c:v>Society </c:v>
                </c:pt>
                <c:pt idx="2">
                  <c:v>Environment</c:v>
                </c:pt>
              </c:strCache>
            </c:strRef>
          </c:cat>
          <c:val>
            <c:numRef>
              <c:f>Sheet1!$B$1:$B$3</c:f>
              <c:numCache>
                <c:formatCode>0%</c:formatCode>
                <c:ptCount val="3"/>
                <c:pt idx="0">
                  <c:v>1</c:v>
                </c:pt>
                <c:pt idx="1">
                  <c:v>0.55000000000000004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C3-48AC-8687-EF506F8D12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84776160"/>
        <c:axId val="-984787040"/>
      </c:barChart>
      <c:catAx>
        <c:axId val="-98477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pPr>
            <a:endParaRPr lang="el-GR"/>
          </a:p>
        </c:txPr>
        <c:crossAx val="-984787040"/>
        <c:crosses val="autoZero"/>
        <c:auto val="1"/>
        <c:lblAlgn val="ctr"/>
        <c:lblOffset val="100"/>
        <c:noMultiLvlLbl val="0"/>
      </c:catAx>
      <c:valAx>
        <c:axId val="-9847870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984776160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r>
              <a:rPr lang="en-GB" sz="1700" b="1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My goal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DC-4AF6-B51E-701DCFAAE306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DC-4AF6-B51E-701DCFAAE306}"/>
              </c:ext>
            </c:extLst>
          </c:dPt>
          <c:cat>
            <c:strRef>
              <c:f>Sheet1!$A$20:$A$22</c:f>
              <c:strCache>
                <c:ptCount val="3"/>
                <c:pt idx="0">
                  <c:v>Environment </c:v>
                </c:pt>
                <c:pt idx="1">
                  <c:v>Society</c:v>
                </c:pt>
                <c:pt idx="2">
                  <c:v>Economy</c:v>
                </c:pt>
              </c:strCache>
            </c:strRef>
          </c:cat>
          <c:val>
            <c:numRef>
              <c:f>Sheet1!$B$20:$B$22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DC-4AF6-B51E-701DCFAAE3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984786496"/>
        <c:axId val="-984783232"/>
      </c:barChart>
      <c:catAx>
        <c:axId val="-98478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l-GR"/>
          </a:p>
        </c:txPr>
        <c:crossAx val="-984783232"/>
        <c:crosses val="autoZero"/>
        <c:auto val="1"/>
        <c:lblAlgn val="ctr"/>
        <c:lblOffset val="100"/>
        <c:noMultiLvlLbl val="0"/>
      </c:catAx>
      <c:valAx>
        <c:axId val="-984783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98478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7.svg"/><Relationship Id="rId9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7.svg"/><Relationship Id="rId9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7F600A-03CD-4565-B1B9-0DDA0AADA83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E9842F9-E831-49B9-B109-2B8E8AD3DC4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Arial Rounded MT Bold" panose="020F0704030504030204" pitchFamily="34" charset="0"/>
            </a:rPr>
            <a:t>Define planned obsolescence</a:t>
          </a:r>
          <a:endParaRPr lang="en-US" dirty="0">
            <a:latin typeface="Arial Rounded MT Bold" panose="020F0704030504030204" pitchFamily="34" charset="0"/>
          </a:endParaRPr>
        </a:p>
      </dgm:t>
    </dgm:pt>
    <dgm:pt modelId="{B7D8A21B-4A1A-4756-B175-92323D76FEFC}" type="parTrans" cxnId="{181D62F5-BD16-44C3-B83A-0A1ED82FC388}">
      <dgm:prSet/>
      <dgm:spPr/>
      <dgm:t>
        <a:bodyPr/>
        <a:lstStyle/>
        <a:p>
          <a:endParaRPr lang="en-US"/>
        </a:p>
      </dgm:t>
    </dgm:pt>
    <dgm:pt modelId="{1B7DFAD1-3666-46A4-8BE3-AE219373F442}" type="sibTrans" cxnId="{181D62F5-BD16-44C3-B83A-0A1ED82FC388}">
      <dgm:prSet/>
      <dgm:spPr/>
      <dgm:t>
        <a:bodyPr/>
        <a:lstStyle/>
        <a:p>
          <a:endParaRPr lang="en-US"/>
        </a:p>
      </dgm:t>
    </dgm:pt>
    <dgm:pt modelId="{217B6C2A-95D7-4E52-887A-1A502FC4D9A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Arial Rounded MT Bold" panose="020F0704030504030204" pitchFamily="34" charset="0"/>
            </a:rPr>
            <a:t>The environmental, societal and economic impact</a:t>
          </a:r>
          <a:endParaRPr lang="en-US" dirty="0">
            <a:latin typeface="Arial Rounded MT Bold" panose="020F0704030504030204" pitchFamily="34" charset="0"/>
          </a:endParaRPr>
        </a:p>
      </dgm:t>
    </dgm:pt>
    <dgm:pt modelId="{81F1A4B4-173B-4DB6-89CB-8EC8F550073A}" type="parTrans" cxnId="{CAE705AF-CE37-4C50-AE6A-2CC1ADDF8CC5}">
      <dgm:prSet/>
      <dgm:spPr/>
      <dgm:t>
        <a:bodyPr/>
        <a:lstStyle/>
        <a:p>
          <a:endParaRPr lang="en-US"/>
        </a:p>
      </dgm:t>
    </dgm:pt>
    <dgm:pt modelId="{28CD6C8E-04A7-44C9-B65D-E8BC9AF1A520}" type="sibTrans" cxnId="{CAE705AF-CE37-4C50-AE6A-2CC1ADDF8CC5}">
      <dgm:prSet/>
      <dgm:spPr/>
      <dgm:t>
        <a:bodyPr/>
        <a:lstStyle/>
        <a:p>
          <a:endParaRPr lang="en-US"/>
        </a:p>
      </dgm:t>
    </dgm:pt>
    <dgm:pt modelId="{960851F7-D8B4-428B-92E7-21294620EE8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Arial Rounded MT Bold" panose="020F0704030504030204" pitchFamily="34" charset="0"/>
            </a:rPr>
            <a:t>Sustainability – The three pillars  </a:t>
          </a:r>
          <a:endParaRPr lang="en-US" dirty="0">
            <a:latin typeface="Arial Rounded MT Bold" panose="020F0704030504030204" pitchFamily="34" charset="0"/>
          </a:endParaRPr>
        </a:p>
      </dgm:t>
    </dgm:pt>
    <dgm:pt modelId="{4E569E46-3286-46C7-B51D-82D9E631CCC1}" type="parTrans" cxnId="{0F2AE662-77C3-49C0-854F-A1946953685A}">
      <dgm:prSet/>
      <dgm:spPr/>
      <dgm:t>
        <a:bodyPr/>
        <a:lstStyle/>
        <a:p>
          <a:endParaRPr lang="en-US"/>
        </a:p>
      </dgm:t>
    </dgm:pt>
    <dgm:pt modelId="{972F9806-1B60-4DCD-B67F-7A1C1143D530}" type="sibTrans" cxnId="{0F2AE662-77C3-49C0-854F-A1946953685A}">
      <dgm:prSet/>
      <dgm:spPr/>
      <dgm:t>
        <a:bodyPr/>
        <a:lstStyle/>
        <a:p>
          <a:endParaRPr lang="en-US"/>
        </a:p>
      </dgm:t>
    </dgm:pt>
    <dgm:pt modelId="{E3261241-5975-4629-A00F-A8F68A52ECA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Arial Rounded MT Bold" panose="020F0704030504030204" pitchFamily="34" charset="0"/>
            </a:rPr>
            <a:t>What can WE do?</a:t>
          </a:r>
          <a:endParaRPr lang="en-US" dirty="0">
            <a:latin typeface="Arial Rounded MT Bold" panose="020F0704030504030204" pitchFamily="34" charset="0"/>
          </a:endParaRPr>
        </a:p>
      </dgm:t>
    </dgm:pt>
    <dgm:pt modelId="{C0E026C3-09D1-4B9D-9E47-6AB2E4561A3A}" type="parTrans" cxnId="{BB3A12F4-91ED-4C77-92D2-E01FA5172EBD}">
      <dgm:prSet/>
      <dgm:spPr/>
      <dgm:t>
        <a:bodyPr/>
        <a:lstStyle/>
        <a:p>
          <a:endParaRPr lang="en-US"/>
        </a:p>
      </dgm:t>
    </dgm:pt>
    <dgm:pt modelId="{A2DE7C21-2054-4D1C-8C1E-EAD283C95EBF}" type="sibTrans" cxnId="{BB3A12F4-91ED-4C77-92D2-E01FA5172EBD}">
      <dgm:prSet/>
      <dgm:spPr/>
      <dgm:t>
        <a:bodyPr/>
        <a:lstStyle/>
        <a:p>
          <a:endParaRPr lang="en-US"/>
        </a:p>
      </dgm:t>
    </dgm:pt>
    <dgm:pt modelId="{2E8EB9AF-046C-4E7A-AAE1-A0703B31F74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Arial Rounded MT Bold" panose="020F0704030504030204" pitchFamily="34" charset="0"/>
            </a:rPr>
            <a:t>The 4 SDGs</a:t>
          </a:r>
        </a:p>
      </dgm:t>
    </dgm:pt>
    <dgm:pt modelId="{1690B112-E8C6-4559-915E-18AE5E767C7B}" type="parTrans" cxnId="{9A7BFD4B-BA49-4EA6-B7E6-BA41ACB0FA5E}">
      <dgm:prSet/>
      <dgm:spPr/>
      <dgm:t>
        <a:bodyPr/>
        <a:lstStyle/>
        <a:p>
          <a:endParaRPr lang="en-GB"/>
        </a:p>
      </dgm:t>
    </dgm:pt>
    <dgm:pt modelId="{3263A608-76D9-4308-9857-174BCA54F408}" type="sibTrans" cxnId="{9A7BFD4B-BA49-4EA6-B7E6-BA41ACB0FA5E}">
      <dgm:prSet/>
      <dgm:spPr/>
      <dgm:t>
        <a:bodyPr/>
        <a:lstStyle/>
        <a:p>
          <a:endParaRPr lang="en-GB"/>
        </a:p>
      </dgm:t>
    </dgm:pt>
    <dgm:pt modelId="{F7175606-E7D1-4130-B9B7-F7AA3EC290E6}" type="pres">
      <dgm:prSet presAssocID="{997F600A-03CD-4565-B1B9-0DDA0AADA83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63281EE-44C2-4EDC-91EF-D3109ADE895F}" type="pres">
      <dgm:prSet presAssocID="{7E9842F9-E831-49B9-B109-2B8E8AD3DC42}" presName="compNode" presStyleCnt="0"/>
      <dgm:spPr/>
    </dgm:pt>
    <dgm:pt modelId="{51EE3581-792F-46B6-9C7E-AAC4CDDED32C}" type="pres">
      <dgm:prSet presAssocID="{7E9842F9-E831-49B9-B109-2B8E8AD3DC42}" presName="bgRect" presStyleLbl="bgShp" presStyleIdx="0" presStyleCnt="5"/>
      <dgm:spPr/>
    </dgm:pt>
    <dgm:pt modelId="{09266435-EF6F-4444-B738-F7B3CFA1C1A9}" type="pres">
      <dgm:prSet presAssocID="{7E9842F9-E831-49B9-B109-2B8E8AD3DC42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l-GR"/>
        </a:p>
      </dgm:t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CF16051-A175-4371-A12D-836783D3816E}" type="pres">
      <dgm:prSet presAssocID="{7E9842F9-E831-49B9-B109-2B8E8AD3DC42}" presName="spaceRect" presStyleCnt="0"/>
      <dgm:spPr/>
    </dgm:pt>
    <dgm:pt modelId="{77A2CBCB-74E9-4A82-9D89-8899341EA47B}" type="pres">
      <dgm:prSet presAssocID="{7E9842F9-E831-49B9-B109-2B8E8AD3DC42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l-GR"/>
        </a:p>
      </dgm:t>
    </dgm:pt>
    <dgm:pt modelId="{48549ACE-5A6F-4DF5-B42B-330A7FD03474}" type="pres">
      <dgm:prSet presAssocID="{1B7DFAD1-3666-46A4-8BE3-AE219373F442}" presName="sibTrans" presStyleCnt="0"/>
      <dgm:spPr/>
    </dgm:pt>
    <dgm:pt modelId="{88111D7C-83AE-4E3A-8A4C-AEF1BD64FE11}" type="pres">
      <dgm:prSet presAssocID="{217B6C2A-95D7-4E52-887A-1A502FC4D9A1}" presName="compNode" presStyleCnt="0"/>
      <dgm:spPr/>
    </dgm:pt>
    <dgm:pt modelId="{1BCA5EF8-5823-44DD-BD62-A736EA3C7F81}" type="pres">
      <dgm:prSet presAssocID="{217B6C2A-95D7-4E52-887A-1A502FC4D9A1}" presName="bgRect" presStyleLbl="bgShp" presStyleIdx="1" presStyleCnt="5" custLinFactNeighborX="0"/>
      <dgm:spPr/>
    </dgm:pt>
    <dgm:pt modelId="{74E5B37A-BFBB-425B-9F53-54757273CD33}" type="pres">
      <dgm:prSet presAssocID="{217B6C2A-95D7-4E52-887A-1A502FC4D9A1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l-GR"/>
        </a:p>
      </dgm:t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4DD31604-A47D-4190-BAB4-7806162662BF}" type="pres">
      <dgm:prSet presAssocID="{217B6C2A-95D7-4E52-887A-1A502FC4D9A1}" presName="spaceRect" presStyleCnt="0"/>
      <dgm:spPr/>
    </dgm:pt>
    <dgm:pt modelId="{7B1EDA80-595E-4CCA-B49E-0A7501AD5A67}" type="pres">
      <dgm:prSet presAssocID="{217B6C2A-95D7-4E52-887A-1A502FC4D9A1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l-GR"/>
        </a:p>
      </dgm:t>
    </dgm:pt>
    <dgm:pt modelId="{B9F429A1-18E9-4014-A830-A63E1AF5EE19}" type="pres">
      <dgm:prSet presAssocID="{28CD6C8E-04A7-44C9-B65D-E8BC9AF1A520}" presName="sibTrans" presStyleCnt="0"/>
      <dgm:spPr/>
    </dgm:pt>
    <dgm:pt modelId="{6C54F90D-6453-4213-84F5-401D1276AB32}" type="pres">
      <dgm:prSet presAssocID="{960851F7-D8B4-428B-92E7-21294620EE8C}" presName="compNode" presStyleCnt="0"/>
      <dgm:spPr/>
    </dgm:pt>
    <dgm:pt modelId="{32B924D9-EA0D-4B6F-9CDD-8F5DBA094F92}" type="pres">
      <dgm:prSet presAssocID="{960851F7-D8B4-428B-92E7-21294620EE8C}" presName="bgRect" presStyleLbl="bgShp" presStyleIdx="2" presStyleCnt="5"/>
      <dgm:spPr/>
    </dgm:pt>
    <dgm:pt modelId="{8C1C80BC-3608-4529-8494-635CF21B4274}" type="pres">
      <dgm:prSet presAssocID="{960851F7-D8B4-428B-92E7-21294620EE8C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l-GR"/>
        </a:p>
      </dgm:t>
      <dgm:extLst>
        <a:ext uri="{E40237B7-FDA0-4F09-8148-C483321AD2D9}">
          <dgm14:cNvPr xmlns:dgm14="http://schemas.microsoft.com/office/drawing/2010/diagram" id="0" name="" descr="Court"/>
        </a:ext>
      </dgm:extLst>
    </dgm:pt>
    <dgm:pt modelId="{9FD97E93-04D6-4E2C-9D4D-BD29FEBF1E4B}" type="pres">
      <dgm:prSet presAssocID="{960851F7-D8B4-428B-92E7-21294620EE8C}" presName="spaceRect" presStyleCnt="0"/>
      <dgm:spPr/>
    </dgm:pt>
    <dgm:pt modelId="{879FF439-DD25-4518-87BD-DF3263DEAEA6}" type="pres">
      <dgm:prSet presAssocID="{960851F7-D8B4-428B-92E7-21294620EE8C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l-GR"/>
        </a:p>
      </dgm:t>
    </dgm:pt>
    <dgm:pt modelId="{747CD83D-F6E5-4DE0-985E-10EB95CE2D39}" type="pres">
      <dgm:prSet presAssocID="{972F9806-1B60-4DCD-B67F-7A1C1143D530}" presName="sibTrans" presStyleCnt="0"/>
      <dgm:spPr/>
    </dgm:pt>
    <dgm:pt modelId="{66898438-4064-4220-91CA-513A4CA87AF9}" type="pres">
      <dgm:prSet presAssocID="{2E8EB9AF-046C-4E7A-AAE1-A0703B31F74F}" presName="compNode" presStyleCnt="0"/>
      <dgm:spPr/>
    </dgm:pt>
    <dgm:pt modelId="{6BB42E50-E68E-4BE4-A495-B571BCC6579E}" type="pres">
      <dgm:prSet presAssocID="{2E8EB9AF-046C-4E7A-AAE1-A0703B31F74F}" presName="bgRect" presStyleLbl="bgShp" presStyleIdx="3" presStyleCnt="5"/>
      <dgm:spPr/>
    </dgm:pt>
    <dgm:pt modelId="{9E178026-6762-4BF8-BE33-601D5B3D8FFE}" type="pres">
      <dgm:prSet presAssocID="{2E8EB9AF-046C-4E7A-AAE1-A0703B31F74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extLst/>
    </dgm:pt>
    <dgm:pt modelId="{DF750A8D-5FEE-443C-963D-637C87C3691C}" type="pres">
      <dgm:prSet presAssocID="{2E8EB9AF-046C-4E7A-AAE1-A0703B31F74F}" presName="spaceRect" presStyleCnt="0"/>
      <dgm:spPr/>
    </dgm:pt>
    <dgm:pt modelId="{356A21A1-4843-40D5-91BE-3A3B02F96C67}" type="pres">
      <dgm:prSet presAssocID="{2E8EB9AF-046C-4E7A-AAE1-A0703B31F74F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l-GR"/>
        </a:p>
      </dgm:t>
    </dgm:pt>
    <dgm:pt modelId="{16891976-C7F5-4AC5-9A67-EA97BF0D1476}" type="pres">
      <dgm:prSet presAssocID="{3263A608-76D9-4308-9857-174BCA54F408}" presName="sibTrans" presStyleCnt="0"/>
      <dgm:spPr/>
    </dgm:pt>
    <dgm:pt modelId="{8EAA9AA2-3A2E-4703-8FE0-94CB312221B2}" type="pres">
      <dgm:prSet presAssocID="{E3261241-5975-4629-A00F-A8F68A52ECA0}" presName="compNode" presStyleCnt="0"/>
      <dgm:spPr/>
    </dgm:pt>
    <dgm:pt modelId="{C0F83CF8-A379-4F7E-89A0-5993F9A196ED}" type="pres">
      <dgm:prSet presAssocID="{E3261241-5975-4629-A00F-A8F68A52ECA0}" presName="bgRect" presStyleLbl="bgShp" presStyleIdx="4" presStyleCnt="5" custLinFactNeighborX="-14049" custLinFactNeighborY="5367"/>
      <dgm:spPr/>
    </dgm:pt>
    <dgm:pt modelId="{24D26764-33FC-40FD-9913-DB2FCE603532}" type="pres">
      <dgm:prSet presAssocID="{E3261241-5975-4629-A00F-A8F68A52ECA0}" presName="iconRect" presStyleLbl="node1" presStyleIdx="4" presStyleCnt="5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l-GR"/>
        </a:p>
      </dgm:t>
      <dgm:extLst>
        <a:ext uri="{E40237B7-FDA0-4F09-8148-C483321AD2D9}">
          <dgm14:cNvPr xmlns:dgm14="http://schemas.microsoft.com/office/drawing/2010/diagram" id="0" name="" descr="Joker Hat"/>
        </a:ext>
      </dgm:extLst>
    </dgm:pt>
    <dgm:pt modelId="{152AD3D0-85A9-4F7A-8964-F58F730D7478}" type="pres">
      <dgm:prSet presAssocID="{E3261241-5975-4629-A00F-A8F68A52ECA0}" presName="spaceRect" presStyleCnt="0"/>
      <dgm:spPr/>
    </dgm:pt>
    <dgm:pt modelId="{EF771F94-C2CE-4887-978C-D161CA7B7DF6}" type="pres">
      <dgm:prSet presAssocID="{E3261241-5975-4629-A00F-A8F68A52ECA0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l-GR"/>
        </a:p>
      </dgm:t>
    </dgm:pt>
  </dgm:ptLst>
  <dgm:cxnLst>
    <dgm:cxn modelId="{CA6FF044-6D5C-477F-9338-0B7E9D44D3D6}" type="presOf" srcId="{7E9842F9-E831-49B9-B109-2B8E8AD3DC42}" destId="{77A2CBCB-74E9-4A82-9D89-8899341EA47B}" srcOrd="0" destOrd="0" presId="urn:microsoft.com/office/officeart/2018/2/layout/IconVerticalSolidList"/>
    <dgm:cxn modelId="{CE45840A-21BE-4834-8483-484A5B6FE653}" type="presOf" srcId="{2E8EB9AF-046C-4E7A-AAE1-A0703B31F74F}" destId="{356A21A1-4843-40D5-91BE-3A3B02F96C67}" srcOrd="0" destOrd="0" presId="urn:microsoft.com/office/officeart/2018/2/layout/IconVerticalSolidList"/>
    <dgm:cxn modelId="{942F9669-587D-46D7-96EF-B30DF8B4484F}" type="presOf" srcId="{960851F7-D8B4-428B-92E7-21294620EE8C}" destId="{879FF439-DD25-4518-87BD-DF3263DEAEA6}" srcOrd="0" destOrd="0" presId="urn:microsoft.com/office/officeart/2018/2/layout/IconVerticalSolidList"/>
    <dgm:cxn modelId="{181D62F5-BD16-44C3-B83A-0A1ED82FC388}" srcId="{997F600A-03CD-4565-B1B9-0DDA0AADA835}" destId="{7E9842F9-E831-49B9-B109-2B8E8AD3DC42}" srcOrd="0" destOrd="0" parTransId="{B7D8A21B-4A1A-4756-B175-92323D76FEFC}" sibTransId="{1B7DFAD1-3666-46A4-8BE3-AE219373F442}"/>
    <dgm:cxn modelId="{BB3A12F4-91ED-4C77-92D2-E01FA5172EBD}" srcId="{997F600A-03CD-4565-B1B9-0DDA0AADA835}" destId="{E3261241-5975-4629-A00F-A8F68A52ECA0}" srcOrd="4" destOrd="0" parTransId="{C0E026C3-09D1-4B9D-9E47-6AB2E4561A3A}" sibTransId="{A2DE7C21-2054-4D1C-8C1E-EAD283C95EBF}"/>
    <dgm:cxn modelId="{BF9E8ACE-67ED-416F-94CF-796B4DBE8188}" type="presOf" srcId="{217B6C2A-95D7-4E52-887A-1A502FC4D9A1}" destId="{7B1EDA80-595E-4CCA-B49E-0A7501AD5A67}" srcOrd="0" destOrd="0" presId="urn:microsoft.com/office/officeart/2018/2/layout/IconVerticalSolidList"/>
    <dgm:cxn modelId="{44BB062F-3914-46B4-A600-E15C3EB2DDEF}" type="presOf" srcId="{E3261241-5975-4629-A00F-A8F68A52ECA0}" destId="{EF771F94-C2CE-4887-978C-D161CA7B7DF6}" srcOrd="0" destOrd="0" presId="urn:microsoft.com/office/officeart/2018/2/layout/IconVerticalSolidList"/>
    <dgm:cxn modelId="{0F2AE662-77C3-49C0-854F-A1946953685A}" srcId="{997F600A-03CD-4565-B1B9-0DDA0AADA835}" destId="{960851F7-D8B4-428B-92E7-21294620EE8C}" srcOrd="2" destOrd="0" parTransId="{4E569E46-3286-46C7-B51D-82D9E631CCC1}" sibTransId="{972F9806-1B60-4DCD-B67F-7A1C1143D530}"/>
    <dgm:cxn modelId="{CAE705AF-CE37-4C50-AE6A-2CC1ADDF8CC5}" srcId="{997F600A-03CD-4565-B1B9-0DDA0AADA835}" destId="{217B6C2A-95D7-4E52-887A-1A502FC4D9A1}" srcOrd="1" destOrd="0" parTransId="{81F1A4B4-173B-4DB6-89CB-8EC8F550073A}" sibTransId="{28CD6C8E-04A7-44C9-B65D-E8BC9AF1A520}"/>
    <dgm:cxn modelId="{9A7BFD4B-BA49-4EA6-B7E6-BA41ACB0FA5E}" srcId="{997F600A-03CD-4565-B1B9-0DDA0AADA835}" destId="{2E8EB9AF-046C-4E7A-AAE1-A0703B31F74F}" srcOrd="3" destOrd="0" parTransId="{1690B112-E8C6-4559-915E-18AE5E767C7B}" sibTransId="{3263A608-76D9-4308-9857-174BCA54F408}"/>
    <dgm:cxn modelId="{486E5A32-60BB-440E-89B0-387F29F286AB}" type="presOf" srcId="{997F600A-03CD-4565-B1B9-0DDA0AADA835}" destId="{F7175606-E7D1-4130-B9B7-F7AA3EC290E6}" srcOrd="0" destOrd="0" presId="urn:microsoft.com/office/officeart/2018/2/layout/IconVerticalSolidList"/>
    <dgm:cxn modelId="{5E740AD6-D950-41F2-96F9-CABFC06E6185}" type="presParOf" srcId="{F7175606-E7D1-4130-B9B7-F7AA3EC290E6}" destId="{563281EE-44C2-4EDC-91EF-D3109ADE895F}" srcOrd="0" destOrd="0" presId="urn:microsoft.com/office/officeart/2018/2/layout/IconVerticalSolidList"/>
    <dgm:cxn modelId="{F689B757-DB01-4115-9527-FB8E7B1CB12B}" type="presParOf" srcId="{563281EE-44C2-4EDC-91EF-D3109ADE895F}" destId="{51EE3581-792F-46B6-9C7E-AAC4CDDED32C}" srcOrd="0" destOrd="0" presId="urn:microsoft.com/office/officeart/2018/2/layout/IconVerticalSolidList"/>
    <dgm:cxn modelId="{3696FDBC-7165-40D8-A779-16620CD74788}" type="presParOf" srcId="{563281EE-44C2-4EDC-91EF-D3109ADE895F}" destId="{09266435-EF6F-4444-B738-F7B3CFA1C1A9}" srcOrd="1" destOrd="0" presId="urn:microsoft.com/office/officeart/2018/2/layout/IconVerticalSolidList"/>
    <dgm:cxn modelId="{0E6160D6-FD4E-4942-BCC5-F41AF0F8D64B}" type="presParOf" srcId="{563281EE-44C2-4EDC-91EF-D3109ADE895F}" destId="{9CF16051-A175-4371-A12D-836783D3816E}" srcOrd="2" destOrd="0" presId="urn:microsoft.com/office/officeart/2018/2/layout/IconVerticalSolidList"/>
    <dgm:cxn modelId="{A522ECB7-57E4-4585-A202-DE47B05637C3}" type="presParOf" srcId="{563281EE-44C2-4EDC-91EF-D3109ADE895F}" destId="{77A2CBCB-74E9-4A82-9D89-8899341EA47B}" srcOrd="3" destOrd="0" presId="urn:microsoft.com/office/officeart/2018/2/layout/IconVerticalSolidList"/>
    <dgm:cxn modelId="{9DED283E-ADEF-46A3-9DB3-64B26B5C8C44}" type="presParOf" srcId="{F7175606-E7D1-4130-B9B7-F7AA3EC290E6}" destId="{48549ACE-5A6F-4DF5-B42B-330A7FD03474}" srcOrd="1" destOrd="0" presId="urn:microsoft.com/office/officeart/2018/2/layout/IconVerticalSolidList"/>
    <dgm:cxn modelId="{A35EA22C-766B-43FE-953D-B4F42DA85F19}" type="presParOf" srcId="{F7175606-E7D1-4130-B9B7-F7AA3EC290E6}" destId="{88111D7C-83AE-4E3A-8A4C-AEF1BD64FE11}" srcOrd="2" destOrd="0" presId="urn:microsoft.com/office/officeart/2018/2/layout/IconVerticalSolidList"/>
    <dgm:cxn modelId="{544B9217-1342-49B8-B885-223D541B98AE}" type="presParOf" srcId="{88111D7C-83AE-4E3A-8A4C-AEF1BD64FE11}" destId="{1BCA5EF8-5823-44DD-BD62-A736EA3C7F81}" srcOrd="0" destOrd="0" presId="urn:microsoft.com/office/officeart/2018/2/layout/IconVerticalSolidList"/>
    <dgm:cxn modelId="{010DDD1E-BBF5-4057-AA11-2EAEA0B71838}" type="presParOf" srcId="{88111D7C-83AE-4E3A-8A4C-AEF1BD64FE11}" destId="{74E5B37A-BFBB-425B-9F53-54757273CD33}" srcOrd="1" destOrd="0" presId="urn:microsoft.com/office/officeart/2018/2/layout/IconVerticalSolidList"/>
    <dgm:cxn modelId="{85B82C9C-CFDB-4616-8E69-1A3D00882883}" type="presParOf" srcId="{88111D7C-83AE-4E3A-8A4C-AEF1BD64FE11}" destId="{4DD31604-A47D-4190-BAB4-7806162662BF}" srcOrd="2" destOrd="0" presId="urn:microsoft.com/office/officeart/2018/2/layout/IconVerticalSolidList"/>
    <dgm:cxn modelId="{0F037732-8729-4DD3-B30C-7EE73D218EB4}" type="presParOf" srcId="{88111D7C-83AE-4E3A-8A4C-AEF1BD64FE11}" destId="{7B1EDA80-595E-4CCA-B49E-0A7501AD5A67}" srcOrd="3" destOrd="0" presId="urn:microsoft.com/office/officeart/2018/2/layout/IconVerticalSolidList"/>
    <dgm:cxn modelId="{778DD689-B0A8-4672-BEDF-9B89533E28FB}" type="presParOf" srcId="{F7175606-E7D1-4130-B9B7-F7AA3EC290E6}" destId="{B9F429A1-18E9-4014-A830-A63E1AF5EE19}" srcOrd="3" destOrd="0" presId="urn:microsoft.com/office/officeart/2018/2/layout/IconVerticalSolidList"/>
    <dgm:cxn modelId="{6389B004-E698-44E1-A151-706762DE29C3}" type="presParOf" srcId="{F7175606-E7D1-4130-B9B7-F7AA3EC290E6}" destId="{6C54F90D-6453-4213-84F5-401D1276AB32}" srcOrd="4" destOrd="0" presId="urn:microsoft.com/office/officeart/2018/2/layout/IconVerticalSolidList"/>
    <dgm:cxn modelId="{425A3D18-2053-42A9-A1B6-C42FA48389F0}" type="presParOf" srcId="{6C54F90D-6453-4213-84F5-401D1276AB32}" destId="{32B924D9-EA0D-4B6F-9CDD-8F5DBA094F92}" srcOrd="0" destOrd="0" presId="urn:microsoft.com/office/officeart/2018/2/layout/IconVerticalSolidList"/>
    <dgm:cxn modelId="{79E8E17B-9539-4EB5-817A-04D026A903ED}" type="presParOf" srcId="{6C54F90D-6453-4213-84F5-401D1276AB32}" destId="{8C1C80BC-3608-4529-8494-635CF21B4274}" srcOrd="1" destOrd="0" presId="urn:microsoft.com/office/officeart/2018/2/layout/IconVerticalSolidList"/>
    <dgm:cxn modelId="{71ABAF1B-E39A-4137-B297-61C8B71C59E4}" type="presParOf" srcId="{6C54F90D-6453-4213-84F5-401D1276AB32}" destId="{9FD97E93-04D6-4E2C-9D4D-BD29FEBF1E4B}" srcOrd="2" destOrd="0" presId="urn:microsoft.com/office/officeart/2018/2/layout/IconVerticalSolidList"/>
    <dgm:cxn modelId="{10C84DD5-869F-4521-98D9-E264B058D8BD}" type="presParOf" srcId="{6C54F90D-6453-4213-84F5-401D1276AB32}" destId="{879FF439-DD25-4518-87BD-DF3263DEAEA6}" srcOrd="3" destOrd="0" presId="urn:microsoft.com/office/officeart/2018/2/layout/IconVerticalSolidList"/>
    <dgm:cxn modelId="{BAEDC2ED-4B11-40E0-8E4A-A11ABC51CE6E}" type="presParOf" srcId="{F7175606-E7D1-4130-B9B7-F7AA3EC290E6}" destId="{747CD83D-F6E5-4DE0-985E-10EB95CE2D39}" srcOrd="5" destOrd="0" presId="urn:microsoft.com/office/officeart/2018/2/layout/IconVerticalSolidList"/>
    <dgm:cxn modelId="{EF8CF29F-08C1-4671-872C-4D2D7EC89E49}" type="presParOf" srcId="{F7175606-E7D1-4130-B9B7-F7AA3EC290E6}" destId="{66898438-4064-4220-91CA-513A4CA87AF9}" srcOrd="6" destOrd="0" presId="urn:microsoft.com/office/officeart/2018/2/layout/IconVerticalSolidList"/>
    <dgm:cxn modelId="{239A162F-5DAD-4E0D-A612-A3E9CB660675}" type="presParOf" srcId="{66898438-4064-4220-91CA-513A4CA87AF9}" destId="{6BB42E50-E68E-4BE4-A495-B571BCC6579E}" srcOrd="0" destOrd="0" presId="urn:microsoft.com/office/officeart/2018/2/layout/IconVerticalSolidList"/>
    <dgm:cxn modelId="{ED9450A8-6A55-4187-B667-8F7E7595EC4A}" type="presParOf" srcId="{66898438-4064-4220-91CA-513A4CA87AF9}" destId="{9E178026-6762-4BF8-BE33-601D5B3D8FFE}" srcOrd="1" destOrd="0" presId="urn:microsoft.com/office/officeart/2018/2/layout/IconVerticalSolidList"/>
    <dgm:cxn modelId="{2CD82D56-83F0-4D3F-AA04-C0CD6ABB6720}" type="presParOf" srcId="{66898438-4064-4220-91CA-513A4CA87AF9}" destId="{DF750A8D-5FEE-443C-963D-637C87C3691C}" srcOrd="2" destOrd="0" presId="urn:microsoft.com/office/officeart/2018/2/layout/IconVerticalSolidList"/>
    <dgm:cxn modelId="{DD4578A2-2909-43F2-9C95-A1D014D40518}" type="presParOf" srcId="{66898438-4064-4220-91CA-513A4CA87AF9}" destId="{356A21A1-4843-40D5-91BE-3A3B02F96C67}" srcOrd="3" destOrd="0" presId="urn:microsoft.com/office/officeart/2018/2/layout/IconVerticalSolidList"/>
    <dgm:cxn modelId="{E13E4033-AAD8-4226-BDD9-6B23BBA8B6EA}" type="presParOf" srcId="{F7175606-E7D1-4130-B9B7-F7AA3EC290E6}" destId="{16891976-C7F5-4AC5-9A67-EA97BF0D1476}" srcOrd="7" destOrd="0" presId="urn:microsoft.com/office/officeart/2018/2/layout/IconVerticalSolidList"/>
    <dgm:cxn modelId="{88AE4C89-0664-4055-887E-634C990166E4}" type="presParOf" srcId="{F7175606-E7D1-4130-B9B7-F7AA3EC290E6}" destId="{8EAA9AA2-3A2E-4703-8FE0-94CB312221B2}" srcOrd="8" destOrd="0" presId="urn:microsoft.com/office/officeart/2018/2/layout/IconVerticalSolidList"/>
    <dgm:cxn modelId="{DDEB7D50-8ABF-4BCC-8B2D-AD67C88C0F61}" type="presParOf" srcId="{8EAA9AA2-3A2E-4703-8FE0-94CB312221B2}" destId="{C0F83CF8-A379-4F7E-89A0-5993F9A196ED}" srcOrd="0" destOrd="0" presId="urn:microsoft.com/office/officeart/2018/2/layout/IconVerticalSolidList"/>
    <dgm:cxn modelId="{9AD6CC72-B16F-488D-9C93-3579B0DBD5A3}" type="presParOf" srcId="{8EAA9AA2-3A2E-4703-8FE0-94CB312221B2}" destId="{24D26764-33FC-40FD-9913-DB2FCE603532}" srcOrd="1" destOrd="0" presId="urn:microsoft.com/office/officeart/2018/2/layout/IconVerticalSolidList"/>
    <dgm:cxn modelId="{11C6330A-9D78-4329-B20C-B2C8731391BB}" type="presParOf" srcId="{8EAA9AA2-3A2E-4703-8FE0-94CB312221B2}" destId="{152AD3D0-85A9-4F7A-8964-F58F730D7478}" srcOrd="2" destOrd="0" presId="urn:microsoft.com/office/officeart/2018/2/layout/IconVerticalSolidList"/>
    <dgm:cxn modelId="{0458B8BA-6B04-4BBB-BE07-FCFE0D4CC9BE}" type="presParOf" srcId="{8EAA9AA2-3A2E-4703-8FE0-94CB312221B2}" destId="{EF771F94-C2CE-4887-978C-D161CA7B7DF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E3581-792F-46B6-9C7E-AAC4CDDED32C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66435-EF6F-4444-B738-F7B3CFA1C1A9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2CBCB-74E9-4A82-9D89-8899341EA47B}">
      <dsp:nvSpPr>
        <dsp:cNvPr id="0" name=""/>
        <dsp:cNvSpPr/>
      </dsp:nvSpPr>
      <dsp:spPr>
        <a:xfrm>
          <a:off x="1131174" y="459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latin typeface="Arial Rounded MT Bold" panose="020F0704030504030204" pitchFamily="34" charset="0"/>
            </a:rPr>
            <a:t>Define planned obsolescence</a:t>
          </a:r>
          <a:endParaRPr lang="en-US" sz="1900" kern="1200" dirty="0">
            <a:latin typeface="Arial Rounded MT Bold" panose="020F0704030504030204" pitchFamily="34" charset="0"/>
          </a:endParaRPr>
        </a:p>
      </dsp:txBody>
      <dsp:txXfrm>
        <a:off x="1131174" y="4597"/>
        <a:ext cx="5382429" cy="979371"/>
      </dsp:txXfrm>
    </dsp:sp>
    <dsp:sp modelId="{1BCA5EF8-5823-44DD-BD62-A736EA3C7F81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5B37A-BFBB-425B-9F53-54757273CD33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EDA80-595E-4CCA-B49E-0A7501AD5A67}">
      <dsp:nvSpPr>
        <dsp:cNvPr id="0" name=""/>
        <dsp:cNvSpPr/>
      </dsp:nvSpPr>
      <dsp:spPr>
        <a:xfrm>
          <a:off x="1131174" y="1228812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latin typeface="Arial Rounded MT Bold" panose="020F0704030504030204" pitchFamily="34" charset="0"/>
            </a:rPr>
            <a:t>The environmental, societal and economic impact</a:t>
          </a:r>
          <a:endParaRPr lang="en-US" sz="1900" kern="1200" dirty="0">
            <a:latin typeface="Arial Rounded MT Bold" panose="020F0704030504030204" pitchFamily="34" charset="0"/>
          </a:endParaRPr>
        </a:p>
      </dsp:txBody>
      <dsp:txXfrm>
        <a:off x="1131174" y="1228812"/>
        <a:ext cx="5382429" cy="979371"/>
      </dsp:txXfrm>
    </dsp:sp>
    <dsp:sp modelId="{32B924D9-EA0D-4B6F-9CDD-8F5DBA094F92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C80BC-3608-4529-8494-635CF21B4274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FF439-DD25-4518-87BD-DF3263DEAEA6}">
      <dsp:nvSpPr>
        <dsp:cNvPr id="0" name=""/>
        <dsp:cNvSpPr/>
      </dsp:nvSpPr>
      <dsp:spPr>
        <a:xfrm>
          <a:off x="1131174" y="245302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latin typeface="Arial Rounded MT Bold" panose="020F0704030504030204" pitchFamily="34" charset="0"/>
            </a:rPr>
            <a:t>Sustainability – The three pillars  </a:t>
          </a:r>
          <a:endParaRPr lang="en-US" sz="1900" kern="1200" dirty="0">
            <a:latin typeface="Arial Rounded MT Bold" panose="020F0704030504030204" pitchFamily="34" charset="0"/>
          </a:endParaRPr>
        </a:p>
      </dsp:txBody>
      <dsp:txXfrm>
        <a:off x="1131174" y="2453027"/>
        <a:ext cx="5382429" cy="979371"/>
      </dsp:txXfrm>
    </dsp:sp>
    <dsp:sp modelId="{6BB42E50-E68E-4BE4-A495-B571BCC6579E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78026-6762-4BF8-BE33-601D5B3D8FFE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A21A1-4843-40D5-91BE-3A3B02F96C67}">
      <dsp:nvSpPr>
        <dsp:cNvPr id="0" name=""/>
        <dsp:cNvSpPr/>
      </dsp:nvSpPr>
      <dsp:spPr>
        <a:xfrm>
          <a:off x="1131174" y="3677241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latin typeface="Arial Rounded MT Bold" panose="020F0704030504030204" pitchFamily="34" charset="0"/>
            </a:rPr>
            <a:t>The 4 SDGs</a:t>
          </a:r>
        </a:p>
      </dsp:txBody>
      <dsp:txXfrm>
        <a:off x="1131174" y="3677241"/>
        <a:ext cx="5382429" cy="979371"/>
      </dsp:txXfrm>
    </dsp:sp>
    <dsp:sp modelId="{C0F83CF8-A379-4F7E-89A0-5993F9A196ED}">
      <dsp:nvSpPr>
        <dsp:cNvPr id="0" name=""/>
        <dsp:cNvSpPr/>
      </dsp:nvSpPr>
      <dsp:spPr>
        <a:xfrm>
          <a:off x="0" y="4906054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D26764-33FC-40FD-9913-DB2FCE603532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71F94-C2CE-4887-978C-D161CA7B7DF6}">
      <dsp:nvSpPr>
        <dsp:cNvPr id="0" name=""/>
        <dsp:cNvSpPr/>
      </dsp:nvSpPr>
      <dsp:spPr>
        <a:xfrm>
          <a:off x="1131174" y="4901456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latin typeface="Arial Rounded MT Bold" panose="020F0704030504030204" pitchFamily="34" charset="0"/>
            </a:rPr>
            <a:t>What can WE do?</a:t>
          </a:r>
          <a:endParaRPr lang="en-US" sz="1900" kern="1200" dirty="0">
            <a:latin typeface="Arial Rounded MT Bold" panose="020F0704030504030204" pitchFamily="34" charset="0"/>
          </a:endParaRPr>
        </a:p>
      </dsp:txBody>
      <dsp:txXfrm>
        <a:off x="1131174" y="4901456"/>
        <a:ext cx="5382429" cy="979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F47C8-A4A5-4ED8-8CF5-C6AF8BA1F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B7A5FA-3F8B-4DF8-BC0C-E6EC083E7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0B8C4-14DA-48C8-A2C9-E95AFF683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D155-F582-450F-B519-498867272CD5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E819E-1958-4EBD-B3B5-76930C74C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367C7-8EB8-4E23-A209-F2B5B4EF5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5D37-A0D0-40CD-B7F0-824120645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568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57E07-4043-44ED-8EBE-35193C572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A592AE-0FDC-4B77-9CF1-C9A52375F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9CAB0-3178-4590-95BD-B73535D5F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D155-F582-450F-B519-498867272CD5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97A7D-28D0-45E1-8276-B3E1EB278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37153-F3CC-4036-9D00-E0A05DFE5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5D37-A0D0-40CD-B7F0-824120645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16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63EF01-7FE4-4D9B-87F8-DE1FF1E0A8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55F96-46A1-46D4-98B5-3A91FD2A4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130F6-C805-463A-8C93-2DA8AB837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D155-F582-450F-B519-498867272CD5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4AD55-E158-4FBA-81CA-56C9B7E1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20329-E83F-4DC2-A31C-BA06C35FC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5D37-A0D0-40CD-B7F0-824120645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43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F41AC-3814-4ADD-B662-F2F56E542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D7383-7187-4903-B565-0687EBA07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823AF-331F-42C7-8BD1-343C9F745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D155-F582-450F-B519-498867272CD5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CFC59-8DBB-4673-A268-55DB8EE37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BF142-ED81-48D2-9572-D50D76AA2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5D37-A0D0-40CD-B7F0-824120645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91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956CF-E7E3-4E5B-92A4-990890558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C6EEE-A1A2-456A-B239-924EBEA9C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4EC10-607C-4E41-A63C-7F24FDDFC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D155-F582-450F-B519-498867272CD5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602B4-1DD0-4B3C-8174-0878E1ABC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0BA2C-2F35-4A2D-8200-A205D5CE9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5D37-A0D0-40CD-B7F0-824120645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83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2C7CD-F2CD-47AE-98CA-701698702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93FDE-BA73-4FB4-87C7-F8BF393DD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07603-60F6-42C6-B035-C8EADB382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40C93-60D0-420E-8AE9-B8E0F5E40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D155-F582-450F-B519-498867272CD5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FF3C88-1CA5-450B-8BE6-D57289B5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7DE48F-AB47-4CDE-B087-0280228A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5D37-A0D0-40CD-B7F0-824120645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37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835E9-BFFD-4F51-866C-D4E02DECF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C13CA-23DD-4527-A5B8-5B4F10A61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6E29F-1AB0-4343-B110-516CA9ABC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81EAC0-4BAC-47E0-AC41-56D7FB0D8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496B8B-664F-42A6-BC95-6A860D2E4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8EED0B-3BDA-486E-8285-107C2ADD9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D155-F582-450F-B519-498867272CD5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1DBC7A-69CA-49BE-90B6-9B6806C7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456C7F-2730-442F-ABF6-3AD56E32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5D37-A0D0-40CD-B7F0-824120645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61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A330F-AE67-4D1D-BA9F-BB1653D2D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E67A9F-FF91-4844-AF96-F6A4551E2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D155-F582-450F-B519-498867272CD5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2BA767-E124-4964-AFAC-796C1D8FE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FE5E26-DDA1-4993-9708-CA8A33526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5D37-A0D0-40CD-B7F0-824120645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29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49B699-CF39-4779-BB4E-E0C1A6742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D155-F582-450F-B519-498867272CD5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6282A0-C22A-4648-9861-CD6DD6BA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3B501-0CC2-4940-8248-504BAA2AE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5D37-A0D0-40CD-B7F0-824120645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08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1B504-64F1-4299-9B63-65D773927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006E4-1953-4250-B7B8-E77196294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AB2364-012B-41C7-BE2E-0614F7E8F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774F07-DD46-4363-8EC2-3696ABCED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D155-F582-450F-B519-498867272CD5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A0E28C-8B08-48F4-B450-AE7F5E931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BE6C4-F621-432C-B44C-23EE52B5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5D37-A0D0-40CD-B7F0-824120645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03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1B144-61A0-4D9E-877E-304B7678C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BEF1EC-4F52-43FE-AF4F-8197FFC6C8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3E3198-9060-4C9F-93C2-9B7B6B116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7B3A56-D87C-440A-BCCE-5402A3ECC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D155-F582-450F-B519-498867272CD5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FBA0A-5817-4C96-BE95-1E032AED3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54AAE-42BF-4416-B001-C97330F4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5D37-A0D0-40CD-B7F0-824120645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66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4EBA35-CB53-4FBD-BCBC-55E542901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4422E-A093-4008-8C46-20644A7B7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33059-F33C-404A-87F8-D9AB6550F3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D155-F582-450F-B519-498867272CD5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AF94F-AAE6-4737-9EAC-D1B95F31D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7A12B-A3BB-47AF-A9FE-2F74C5113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F5D37-A0D0-40CD-B7F0-824120645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dp.org/content/undp/en/home/sustainable-development-goals/goal-13-climate-action.html#:~:targetText=The%20goal%20aims%20to%20mobilize,also%20to%20the%20other%20SDGs." TargetMode="External"/><Relationship Id="rId3" Type="http://schemas.openxmlformats.org/officeDocument/2006/relationships/hyperlink" Target="https://www.bbc.com/future/article/20160612-heres-the-truth-about-the-planned-obsolescence-of-tech" TargetMode="External"/><Relationship Id="rId7" Type="http://schemas.openxmlformats.org/officeDocument/2006/relationships/hyperlink" Target="https://www.un.org/sustainabledevelopment/sustainable-consumption-production/?fbclid=IwAR0wXUcrCNj654kS32WJ6WG9-AQ9Tgt2N4gzHlo7KFuH_tgFD5PGbT8asUw" TargetMode="External"/><Relationship Id="rId2" Type="http://schemas.openxmlformats.org/officeDocument/2006/relationships/hyperlink" Target="http://www.europarl.europa.eu/sides/getDoc.do?pubRef=-//EP//TEXT+WQ+E-2011-001284+0+DOC+XML+V0//E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stainabledevelopment.un.org/content/documents/196552018backgroundnotesSDG15.pdf" TargetMode="External"/><Relationship Id="rId5" Type="http://schemas.openxmlformats.org/officeDocument/2006/relationships/hyperlink" Target="https://redlineagrinio.gr/greece/opinion/72060-programmatismeni-axristeusi-proionton-theoria-synomosias-pragmatikotita" TargetMode="External"/><Relationship Id="rId4" Type="http://schemas.openxmlformats.org/officeDocument/2006/relationships/hyperlink" Target="https://www.researchgate.net/publication/321028374_Planned_obsolescence_who_are_those_planners" TargetMode="External"/><Relationship Id="rId9" Type="http://schemas.openxmlformats.org/officeDocument/2006/relationships/hyperlink" Target="https://www.weforum.org/agenda/2016/09/these-are-the-world-s-most-sustainable-cities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dh7_PA8GZU&amp;feature=youtu.be&amp;fbclid=IwAR0RSVcWjDoqp960kPEypAEiA20Y73VxwdoJ8gieCzpNpSCJDO7JzOg9N8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mtlPUmP6M1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85D6B-FCDF-4E51-80DD-E01372364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365124"/>
            <a:ext cx="5391912" cy="171907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500" b="1" dirty="0">
                <a:latin typeface="Arial Rounded MT Bold" panose="020F0704030504030204" pitchFamily="34" charset="0"/>
              </a:rPr>
              <a:t>Planned Obsolescence </a:t>
            </a:r>
            <a:br>
              <a:rPr lang="en-GB" sz="3500" b="1" dirty="0">
                <a:latin typeface="Arial Rounded MT Bold" panose="020F0704030504030204" pitchFamily="34" charset="0"/>
              </a:rPr>
            </a:br>
            <a:r>
              <a:rPr lang="en-GB" sz="3500" b="1" dirty="0">
                <a:latin typeface="Arial Rounded MT Bold" panose="020F0704030504030204" pitchFamily="34" charset="0"/>
              </a:rPr>
              <a:t>&amp;</a:t>
            </a:r>
            <a:br>
              <a:rPr lang="en-GB" sz="3500" b="1" dirty="0">
                <a:latin typeface="Arial Rounded MT Bold" panose="020F0704030504030204" pitchFamily="34" charset="0"/>
              </a:rPr>
            </a:br>
            <a:r>
              <a:rPr lang="en-GB" sz="3500" b="1" dirty="0">
                <a:latin typeface="Arial Rounded MT Bold" panose="020F0704030504030204" pitchFamily="34" charset="0"/>
              </a:rPr>
              <a:t>Sustainability</a:t>
            </a:r>
            <a:br>
              <a:rPr lang="en-GB" sz="3500" b="1" dirty="0">
                <a:latin typeface="Arial Rounded MT Bold" panose="020F0704030504030204" pitchFamily="34" charset="0"/>
              </a:rPr>
            </a:br>
            <a:r>
              <a:rPr lang="en-GB" sz="2200" b="1" dirty="0">
                <a:latin typeface="Arial Rounded MT Bold" panose="020F0704030504030204" pitchFamily="34" charset="0"/>
              </a:rPr>
              <a:t/>
            </a:r>
            <a:br>
              <a:rPr lang="en-GB" sz="2200" b="1" dirty="0">
                <a:latin typeface="Arial Rounded MT Bold" panose="020F0704030504030204" pitchFamily="34" charset="0"/>
              </a:rPr>
            </a:br>
            <a:endParaRPr lang="en-GB" sz="2200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D008F-6687-4350-AB23-7CC46EC97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4686" y="374904"/>
            <a:ext cx="2663226" cy="171907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b="1" dirty="0">
                <a:latin typeface="Arial Rounded MT Bold" panose="020F0704030504030204" pitchFamily="34" charset="0"/>
              </a:rPr>
              <a:t>Thomas Karamanlis</a:t>
            </a:r>
          </a:p>
          <a:p>
            <a:pPr marL="0" indent="0">
              <a:buNone/>
            </a:pPr>
            <a:r>
              <a:rPr lang="en-GB" sz="2000" b="1" dirty="0">
                <a:latin typeface="Arial Rounded MT Bold" panose="020F0704030504030204" pitchFamily="34" charset="0"/>
              </a:rPr>
              <a:t>Anatolia College  </a:t>
            </a:r>
          </a:p>
        </p:txBody>
      </p:sp>
      <p:pic>
        <p:nvPicPr>
          <p:cNvPr id="5130" name="Picture 10" descr="https://i.gyazo.com/5be052e5cd25a0614c8de4d56aa77f30.png">
            <a:extLst>
              <a:ext uri="{FF2B5EF4-FFF2-40B4-BE49-F238E27FC236}">
                <a16:creationId xmlns:a16="http://schemas.microsoft.com/office/drawing/2014/main" id="{DADCABD4-F63C-414C-9B5A-677CFD067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37" y="2314022"/>
            <a:ext cx="4945616" cy="392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the earth and climate change in cartoon">
            <a:extLst>
              <a:ext uri="{FF2B5EF4-FFF2-40B4-BE49-F238E27FC236}">
                <a16:creationId xmlns:a16="http://schemas.microsoft.com/office/drawing/2014/main" id="{1331CB6A-0FA4-4734-801B-FA03F6CC85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5" b="1476"/>
          <a:stretch/>
        </p:blipFill>
        <p:spPr bwMode="auto">
          <a:xfrm>
            <a:off x="5882872" y="2858596"/>
            <a:ext cx="5267414" cy="311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3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48">
              <a:schemeClr val="bg1"/>
            </a:gs>
            <a:gs pos="100000">
              <a:schemeClr val="tx1"/>
            </a:gs>
            <a:gs pos="97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A37AF8-D9C6-47DE-A011-13C1F0DF9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The Society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99189-C1A3-4EE5-A42E-FE56B1332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807"/>
            <a:ext cx="5492262" cy="3985155"/>
          </a:xfrm>
        </p:spPr>
        <p:txBody>
          <a:bodyPr>
            <a:normAutofit/>
          </a:bodyPr>
          <a:lstStyle/>
          <a:p>
            <a:pPr algn="just"/>
            <a:r>
              <a:rPr lang="en-GB" sz="2000" dirty="0">
                <a:latin typeface="Arial Rounded MT Bold" panose="020F0704030504030204" pitchFamily="34" charset="0"/>
              </a:rPr>
              <a:t>Societies have also been affected by planned obsolescence</a:t>
            </a:r>
          </a:p>
          <a:p>
            <a:pPr marL="0" indent="0" algn="just">
              <a:buNone/>
            </a:pPr>
            <a:endParaRPr lang="en-GB" sz="2000" dirty="0">
              <a:latin typeface="Arial Rounded MT Bold" panose="020F0704030504030204" pitchFamily="34" charset="0"/>
            </a:endParaRPr>
          </a:p>
          <a:p>
            <a:pPr algn="just"/>
            <a:r>
              <a:rPr lang="en-GB" sz="2000" dirty="0">
                <a:latin typeface="Arial Rounded MT Bold" panose="020F0704030504030204" pitchFamily="34" charset="0"/>
              </a:rPr>
              <a:t>For example, the phenomenon is highly connected to citizens’ health and their inability to remain in their communities resulting in “environmental immigrants”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A40262-612D-43E5-8F24-A97F8D78F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328" y="2125158"/>
            <a:ext cx="4186376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68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E295D-E2AA-4A1A-89E8-8812B5F10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27026"/>
            <a:ext cx="3290887" cy="2287588"/>
          </a:xfrm>
        </p:spPr>
        <p:txBody>
          <a:bodyPr anchor="ctr">
            <a:normAutofit/>
          </a:bodyPr>
          <a:lstStyle/>
          <a:p>
            <a:r>
              <a:rPr lang="en-GB" sz="3600">
                <a:latin typeface="Arial Rounded MT Bold" panose="020F0704030504030204" pitchFamily="34" charset="0"/>
              </a:rPr>
              <a:t>The Economy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A1CF5-C735-4A9A-A9A4-C00527B77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27026"/>
            <a:ext cx="7485413" cy="2287587"/>
          </a:xfrm>
        </p:spPr>
        <p:txBody>
          <a:bodyPr anchor="ctr">
            <a:normAutofit/>
          </a:bodyPr>
          <a:lstStyle/>
          <a:p>
            <a:pPr algn="just"/>
            <a:r>
              <a:rPr lang="en-GB" sz="1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Exploitation of developing countries</a:t>
            </a:r>
          </a:p>
          <a:p>
            <a:pPr algn="just"/>
            <a:r>
              <a:rPr lang="en-GB" sz="1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Uncontrollable production in developing countries by the West</a:t>
            </a:r>
          </a:p>
          <a:p>
            <a:pPr algn="just"/>
            <a:r>
              <a:rPr lang="en-GB" sz="1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Resulting in uneven economic development (other than the environmental and societal costs affecting developing countries due to uncontrollable production)</a:t>
            </a:r>
          </a:p>
          <a:p>
            <a:pPr marL="0" indent="0" algn="r">
              <a:buNone/>
            </a:pPr>
            <a:r>
              <a:rPr lang="en-GB" sz="1800" dirty="0">
                <a:latin typeface="Arial Rounded MT Bold" panose="020F0704030504030204" pitchFamily="34" charset="0"/>
              </a:rPr>
              <a:t>(</a:t>
            </a:r>
            <a:r>
              <a:rPr lang="en-GB" sz="1800" dirty="0" err="1">
                <a:latin typeface="Arial Rounded MT Bold" panose="020F0704030504030204" pitchFamily="34" charset="0"/>
              </a:rPr>
              <a:t>Kyrylych</a:t>
            </a:r>
            <a:r>
              <a:rPr lang="en-GB" sz="1800" dirty="0">
                <a:latin typeface="Arial Rounded MT Bold" panose="020F0704030504030204" pitchFamily="34" charset="0"/>
              </a:rPr>
              <a:t>, 2013)</a:t>
            </a:r>
          </a:p>
        </p:txBody>
      </p:sp>
      <p:pic>
        <p:nvPicPr>
          <p:cNvPr id="7170" name="Picture 2" descr="Image result for stock exchange businesses">
            <a:extLst>
              <a:ext uri="{FF2B5EF4-FFF2-40B4-BE49-F238E27FC236}">
                <a16:creationId xmlns:a16="http://schemas.microsoft.com/office/drawing/2014/main" id="{5660A41F-5F7D-415B-BFA3-D67A1D3C5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7" b="20532"/>
          <a:stretch/>
        </p:blipFill>
        <p:spPr bwMode="auto">
          <a:xfrm>
            <a:off x="-9168" y="2763151"/>
            <a:ext cx="12201168" cy="4093262"/>
          </a:xfrm>
          <a:custGeom>
            <a:avLst/>
            <a:gdLst>
              <a:gd name="connsiteX0" fmla="*/ 12201168 w 12201168"/>
              <a:gd name="connsiteY0" fmla="*/ 0 h 4093262"/>
              <a:gd name="connsiteX1" fmla="*/ 12201168 w 12201168"/>
              <a:gd name="connsiteY1" fmla="*/ 4093262 h 4093262"/>
              <a:gd name="connsiteX2" fmla="*/ 0 w 12201168"/>
              <a:gd name="connsiteY2" fmla="*/ 4093262 h 4093262"/>
              <a:gd name="connsiteX3" fmla="*/ 0 w 12201168"/>
              <a:gd name="connsiteY3" fmla="*/ 49771 h 4093262"/>
              <a:gd name="connsiteX4" fmla="*/ 344880 w 12201168"/>
              <a:gd name="connsiteY4" fmla="*/ 64399 h 4093262"/>
              <a:gd name="connsiteX5" fmla="*/ 9469555 w 12201168"/>
              <a:gd name="connsiteY5" fmla="*/ 167599 h 4093262"/>
              <a:gd name="connsiteX6" fmla="*/ 11750723 w 12201168"/>
              <a:gd name="connsiteY6" fmla="*/ 7961 h 409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02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068F1-ABE4-4D36-BCCF-9AE1ABE37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The Three pillars of Sustainability </a:t>
            </a:r>
          </a:p>
        </p:txBody>
      </p:sp>
      <p:pic>
        <p:nvPicPr>
          <p:cNvPr id="7" name="Content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0AE128C2-53EC-402B-89C3-6E8BCFDDF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3145" y="1863801"/>
            <a:ext cx="8185709" cy="44407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81B0B8-2F2C-4A11-B2C2-31A447BC1E41}"/>
              </a:ext>
            </a:extLst>
          </p:cNvPr>
          <p:cNvSpPr txBox="1"/>
          <p:nvPr/>
        </p:nvSpPr>
        <p:spPr>
          <a:xfrm>
            <a:off x="9129933" y="6304547"/>
            <a:ext cx="319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(</a:t>
            </a:r>
            <a:r>
              <a:rPr lang="en-GB" i="1" dirty="0">
                <a:solidFill>
                  <a:schemeClr val="bg1"/>
                </a:solidFill>
              </a:rPr>
              <a:t>World Economic Forum, </a:t>
            </a:r>
            <a:r>
              <a:rPr lang="en-GB" dirty="0">
                <a:solidFill>
                  <a:schemeClr val="bg1"/>
                </a:solidFill>
              </a:rPr>
              <a:t>2016)</a:t>
            </a:r>
          </a:p>
        </p:txBody>
      </p:sp>
    </p:spTree>
    <p:extLst>
      <p:ext uri="{BB962C8B-B14F-4D97-AF65-F5344CB8AC3E}">
        <p14:creationId xmlns:p14="http://schemas.microsoft.com/office/powerpoint/2010/main" val="156125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8C064-349C-4022-AA01-BC05E715A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500" dirty="0">
                <a:latin typeface="Arial Rounded MT Bold" panose="020F0704030504030204" pitchFamily="34" charset="0"/>
              </a:rPr>
              <a:t>Uncommon Interests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6E70D25-B527-41F5-97C6-5E87BA0F9D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661518"/>
              </p:ext>
            </p:extLst>
          </p:nvPr>
        </p:nvGraphicFramePr>
        <p:xfrm>
          <a:off x="546295" y="1690688"/>
          <a:ext cx="5165188" cy="3752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B256295-BF1C-4F07-913F-59F1DA8CF3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857396"/>
              </p:ext>
            </p:extLst>
          </p:nvPr>
        </p:nvGraphicFramePr>
        <p:xfrm>
          <a:off x="6095999" y="1690687"/>
          <a:ext cx="5031546" cy="3752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058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D2D63-8239-430D-B950-F8FE5565E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14" y="831460"/>
            <a:ext cx="5314536" cy="828527"/>
          </a:xfrm>
        </p:spPr>
        <p:txBody>
          <a:bodyPr>
            <a:normAutofit/>
          </a:bodyPr>
          <a:lstStyle/>
          <a:p>
            <a:r>
              <a:rPr lang="en-GB" sz="3500" dirty="0">
                <a:latin typeface="Arial Rounded MT Bold" panose="020F0704030504030204" pitchFamily="34" charset="0"/>
              </a:rPr>
              <a:t>	THE 17 SDGs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50B39-635E-4738-912B-CFB42842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155" y="2152357"/>
            <a:ext cx="6100487" cy="2954215"/>
          </a:xfrm>
        </p:spPr>
        <p:txBody>
          <a:bodyPr anchor="t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GB" sz="2000" dirty="0">
                <a:latin typeface="Arial Rounded MT Bold" panose="020F0704030504030204" pitchFamily="34" charset="0"/>
              </a:rPr>
              <a:t>The UN’s </a:t>
            </a:r>
            <a:r>
              <a:rPr lang="en-US" sz="2000" dirty="0">
                <a:latin typeface="Arial Rounded MT Bold" panose="020F0704030504030204" pitchFamily="34" charset="0"/>
              </a:rPr>
              <a:t>17 sustainable development goals (SDGs) </a:t>
            </a:r>
            <a:r>
              <a:rPr lang="en-GB" sz="2000" dirty="0">
                <a:latin typeface="Arial Rounded MT Bold" panose="020F0704030504030204" pitchFamily="34" charset="0"/>
              </a:rPr>
              <a:t>are highly connected to planned obsolescence </a:t>
            </a:r>
          </a:p>
          <a:p>
            <a:pPr algn="just">
              <a:lnSpc>
                <a:spcPct val="150000"/>
              </a:lnSpc>
            </a:pPr>
            <a:r>
              <a:rPr lang="en-GB" sz="2000" dirty="0">
                <a:latin typeface="Arial Rounded MT Bold" panose="020F0704030504030204" pitchFamily="34" charset="0"/>
              </a:rPr>
              <a:t>The SDGs are global and have a timeframe for goal implementation by 2030 tailored for each country and the different levels of growth and national barriers that could be presented </a:t>
            </a:r>
          </a:p>
          <a:p>
            <a:endParaRPr lang="en-GB" sz="15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Image result for sdg goals">
            <a:extLst>
              <a:ext uri="{FF2B5EF4-FFF2-40B4-BE49-F238E27FC236}">
                <a16:creationId xmlns:a16="http://schemas.microsoft.com/office/drawing/2014/main" id="{38CF1C3F-66AD-40A8-B692-EDAC35134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1501" y="1055077"/>
            <a:ext cx="4420361" cy="294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128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B551C-57C0-45E2-896C-6E66D2AF2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724" y="2743200"/>
            <a:ext cx="3476625" cy="12938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Focus</a:t>
            </a:r>
          </a:p>
        </p:txBody>
      </p:sp>
      <p:pic>
        <p:nvPicPr>
          <p:cNvPr id="13" name="Picture 2" descr="https://i.gyazo.com/43393b70bb7c7f7841fa68cb0e16693f.png">
            <a:extLst>
              <a:ext uri="{FF2B5EF4-FFF2-40B4-BE49-F238E27FC236}">
                <a16:creationId xmlns:a16="http://schemas.microsoft.com/office/drawing/2014/main" id="{D9E0AAD4-7B8E-43D9-8C22-6AF78FED69A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6752" y="537368"/>
            <a:ext cx="2852738" cy="28606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i.gyazo.com/71930b627fddb7c8dcb2990c1d56547f.png">
            <a:extLst>
              <a:ext uri="{FF2B5EF4-FFF2-40B4-BE49-F238E27FC236}">
                <a16:creationId xmlns:a16="http://schemas.microsoft.com/office/drawing/2014/main" id="{77976703-9EF0-4783-AD6B-09BD98D49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0052" y="3463595"/>
            <a:ext cx="2857725" cy="28527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gyazo.com/6b7f71f1bc809c37479f62d508d4f62a.png">
            <a:extLst>
              <a:ext uri="{FF2B5EF4-FFF2-40B4-BE49-F238E27FC236}">
                <a16:creationId xmlns:a16="http://schemas.microsoft.com/office/drawing/2014/main" id="{D9DFA487-85D5-42BA-9E62-151249D89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259" y="3481386"/>
            <a:ext cx="2857725" cy="283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gyazo.com/ccbfdd7e63cbbdb1d42fa383437f238a.png">
            <a:extLst>
              <a:ext uri="{FF2B5EF4-FFF2-40B4-BE49-F238E27FC236}">
                <a16:creationId xmlns:a16="http://schemas.microsoft.com/office/drawing/2014/main" id="{0D20E7B9-542C-43D3-9297-85CB43514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052" y="537368"/>
            <a:ext cx="2840998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07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7ECB06-8680-4C72-AF14-E64C2534112E}"/>
              </a:ext>
            </a:extLst>
          </p:cNvPr>
          <p:cNvSpPr txBox="1"/>
          <p:nvPr/>
        </p:nvSpPr>
        <p:spPr>
          <a:xfrm>
            <a:off x="815927" y="2602523"/>
            <a:ext cx="107617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PO CREATES WASTE IT CANNOT COPE WITH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9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27139A-999F-4B3A-B9DD-F07B39C51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21" y="640081"/>
            <a:ext cx="6831309" cy="90736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500" b="1" u="sng" dirty="0">
                <a:latin typeface="Arial Rounded MT Bold" panose="020F0704030504030204" pitchFamily="34" charset="0"/>
              </a:rPr>
              <a:t>SDG 12 </a:t>
            </a:r>
            <a:r>
              <a:rPr lang="en-US" sz="2500" u="sng" dirty="0">
                <a:latin typeface="Arial Rounded MT Bold" panose="020F0704030504030204" pitchFamily="34" charset="0"/>
              </a:rPr>
              <a:t>- </a:t>
            </a:r>
            <a:r>
              <a:rPr lang="en-US" sz="2500" b="1" u="sng" dirty="0">
                <a:latin typeface="Arial Rounded MT Bold" panose="020F0704030504030204" pitchFamily="34" charset="0"/>
              </a:rPr>
              <a:t>Responsible consumption and production </a:t>
            </a:r>
            <a:br>
              <a:rPr lang="en-US" sz="2500" b="1" u="sng" dirty="0">
                <a:latin typeface="Arial Rounded MT Bold" panose="020F0704030504030204" pitchFamily="34" charset="0"/>
              </a:rPr>
            </a:br>
            <a:endParaRPr lang="en-US" sz="2500" u="sng" dirty="0"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0F45FD-B063-4FAD-8C35-28CA36F63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822" y="1547445"/>
            <a:ext cx="6831310" cy="4607823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1900" dirty="0">
                <a:latin typeface="Arial Rounded MT Bold" panose="020F0704030504030204" pitchFamily="34" charset="0"/>
              </a:rPr>
              <a:t>PO is the opposite of goal 12</a:t>
            </a:r>
          </a:p>
          <a:p>
            <a:pPr algn="just"/>
            <a:r>
              <a:rPr lang="en-US" sz="1900" dirty="0">
                <a:latin typeface="Arial Rounded MT Bold" panose="020F0704030504030204" pitchFamily="34" charset="0"/>
              </a:rPr>
              <a:t>The transition to sustainable consumption and production of goods and services is necessary to reduce the negative impact on the climate, the environment and people’s health </a:t>
            </a:r>
          </a:p>
          <a:p>
            <a:pPr algn="just"/>
            <a:r>
              <a:rPr lang="en-US" sz="1900" dirty="0">
                <a:latin typeface="Arial Rounded MT Bold" panose="020F0704030504030204" pitchFamily="34" charset="0"/>
              </a:rPr>
              <a:t>Developing countries in particular are greatly affected by climate change and other environmental impacts, which lead to increased poverty and reduced prosperity </a:t>
            </a:r>
          </a:p>
          <a:p>
            <a:pPr algn="just"/>
            <a:r>
              <a:rPr lang="en-US" sz="1900" dirty="0">
                <a:latin typeface="Arial Rounded MT Bold" panose="020F0704030504030204" pitchFamily="34" charset="0"/>
              </a:rPr>
              <a:t>Goal 12 aims at ensuring sustainable consumption and production patterns</a:t>
            </a:r>
          </a:p>
          <a:p>
            <a:pPr marL="0" indent="0" algn="r">
              <a:buNone/>
            </a:pPr>
            <a:r>
              <a:rPr lang="en-US" sz="1900" dirty="0">
                <a:latin typeface="Arial Rounded MT Bold" panose="020F0704030504030204" pitchFamily="34" charset="0"/>
              </a:rPr>
              <a:t>(United Nations, 2019)</a:t>
            </a:r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00062B-4677-45BF-8AAF-D8C621D7FB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50" y="24061"/>
            <a:ext cx="4413569" cy="619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6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3C0E-106F-4281-AE38-AC1689943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62" y="3777728"/>
            <a:ext cx="3742969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dirty="0">
                <a:latin typeface="Arial Rounded MT Bold" panose="020F0704030504030204" pitchFamily="34" charset="0"/>
              </a:rPr>
              <a:t>SDG 13 – Climate Change </a:t>
            </a:r>
          </a:p>
        </p:txBody>
      </p:sp>
      <p:pic>
        <p:nvPicPr>
          <p:cNvPr id="8194" name="Picture 2" descr="Image result for climate change pictures">
            <a:extLst>
              <a:ext uri="{FF2B5EF4-FFF2-40B4-BE49-F238E27FC236}">
                <a16:creationId xmlns:a16="http://schemas.microsoft.com/office/drawing/2014/main" id="{62CDB05D-EFB7-43F7-905D-35E5E4B087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2" b="18871"/>
          <a:stretch/>
        </p:blipFill>
        <p:spPr bwMode="auto">
          <a:xfrm>
            <a:off x="20" y="10"/>
            <a:ext cx="12191980" cy="3710603"/>
          </a:xfrm>
          <a:custGeom>
            <a:avLst/>
            <a:gdLst>
              <a:gd name="connsiteX0" fmla="*/ 0 w 12192000"/>
              <a:gd name="connsiteY0" fmla="*/ 0 h 3692092"/>
              <a:gd name="connsiteX1" fmla="*/ 12192000 w 12192000"/>
              <a:gd name="connsiteY1" fmla="*/ 0 h 3692092"/>
              <a:gd name="connsiteX2" fmla="*/ 12192000 w 12192000"/>
              <a:gd name="connsiteY2" fmla="*/ 3504824 h 3692092"/>
              <a:gd name="connsiteX3" fmla="*/ 12024691 w 12192000"/>
              <a:gd name="connsiteY3" fmla="*/ 3517794 h 3692092"/>
              <a:gd name="connsiteX4" fmla="*/ 160485 w 12192000"/>
              <a:gd name="connsiteY4" fmla="*/ 3663863 h 3692092"/>
              <a:gd name="connsiteX5" fmla="*/ 0 w 12192000"/>
              <a:gd name="connsiteY5" fmla="*/ 3692092 h 369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A6442-044E-4530-8720-6B7DF734A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3982" y="3752850"/>
            <a:ext cx="7733556" cy="29293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 sz="1800" dirty="0">
                <a:latin typeface="Arial Rounded MT Bold" panose="020F0704030504030204" pitchFamily="34" charset="0"/>
              </a:rPr>
              <a:t>Due to PO climate change is worsening (</a:t>
            </a:r>
            <a:r>
              <a:rPr lang="en-US" sz="1800" dirty="0" err="1">
                <a:latin typeface="Arial Rounded MT Bold" panose="020F0704030504030204" pitchFamily="34" charset="0"/>
              </a:rPr>
              <a:t>Hadhazy</a:t>
            </a:r>
            <a:r>
              <a:rPr lang="en-US" sz="1800" dirty="0">
                <a:latin typeface="Arial Rounded MT Bold" panose="020F0704030504030204" pitchFamily="34" charset="0"/>
              </a:rPr>
              <a:t>, 2016)</a:t>
            </a:r>
          </a:p>
          <a:p>
            <a:pPr algn="just"/>
            <a:r>
              <a:rPr lang="en-US" sz="1800" dirty="0">
                <a:latin typeface="Arial Rounded MT Bold" panose="020F0704030504030204" pitchFamily="34" charset="0"/>
              </a:rPr>
              <a:t>Greed, mankind and mass production have contributed to the global issue of climate change </a:t>
            </a:r>
          </a:p>
          <a:p>
            <a:pPr algn="just"/>
            <a:r>
              <a:rPr lang="en-US" sz="1800" dirty="0">
                <a:latin typeface="Arial Rounded MT Bold" panose="020F0704030504030204" pitchFamily="34" charset="0"/>
              </a:rPr>
              <a:t>All countries have been drastically affected by global warming </a:t>
            </a:r>
          </a:p>
          <a:p>
            <a:pPr algn="just"/>
            <a:r>
              <a:rPr lang="en-US" sz="1800" dirty="0">
                <a:latin typeface="Arial Rounded MT Bold" panose="020F0704030504030204" pitchFamily="34" charset="0"/>
              </a:rPr>
              <a:t>SDG 13 aims at addressing the needs of countries to adapt and mitigate climate change effects</a:t>
            </a:r>
          </a:p>
          <a:p>
            <a:pPr marL="0" indent="0" algn="r">
              <a:buNone/>
            </a:pPr>
            <a:r>
              <a:rPr lang="en-US" sz="1800" dirty="0">
                <a:latin typeface="Arial Rounded MT Bold" panose="020F0704030504030204" pitchFamily="34" charset="0"/>
              </a:rPr>
              <a:t>(UNEP, 2019)</a:t>
            </a:r>
          </a:p>
        </p:txBody>
      </p:sp>
    </p:spTree>
    <p:extLst>
      <p:ext uri="{BB962C8B-B14F-4D97-AF65-F5344CB8AC3E}">
        <p14:creationId xmlns:p14="http://schemas.microsoft.com/office/powerpoint/2010/main" val="286846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83E1B-797B-458D-83CB-8F2AB78CE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97" y="5554181"/>
            <a:ext cx="5802656" cy="109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dirty="0">
                <a:latin typeface="Arial Rounded MT Bold" panose="020F0704030504030204" pitchFamily="34" charset="0"/>
              </a:rPr>
              <a:t>SDG 14 – Life below water </a:t>
            </a:r>
          </a:p>
        </p:txBody>
      </p:sp>
      <p:pic>
        <p:nvPicPr>
          <p:cNvPr id="10242" name="Picture 2" descr="Image result for animals caught in plastic">
            <a:extLst>
              <a:ext uri="{FF2B5EF4-FFF2-40B4-BE49-F238E27FC236}">
                <a16:creationId xmlns:a16="http://schemas.microsoft.com/office/drawing/2014/main" id="{8F600F69-C066-4D5D-962D-E92DA1FDCD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" r="10450" b="-2"/>
          <a:stretch/>
        </p:blipFill>
        <p:spPr bwMode="auto">
          <a:xfrm>
            <a:off x="460249" y="731519"/>
            <a:ext cx="5097470" cy="421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0C2BB-6EBD-428B-9BE4-14EF3FC8C8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3349" y="731519"/>
            <a:ext cx="6302326" cy="46151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 sz="1800" dirty="0">
                <a:latin typeface="Arial Rounded MT Bold" panose="020F0704030504030204" pitchFamily="34" charset="0"/>
              </a:rPr>
              <a:t>Mass production and by extension planned obsolescence has contaminated seas and has affected marine lives</a:t>
            </a:r>
          </a:p>
          <a:p>
            <a:pPr algn="just"/>
            <a:r>
              <a:rPr lang="en-US" sz="1800" dirty="0">
                <a:latin typeface="Arial Rounded MT Bold" panose="020F0704030504030204" pitchFamily="34" charset="0"/>
              </a:rPr>
              <a:t>SDG 14 aims to sustainably use oceans and seas</a:t>
            </a:r>
          </a:p>
          <a:p>
            <a:pPr algn="just"/>
            <a:r>
              <a:rPr lang="en-US" sz="1800" dirty="0">
                <a:latin typeface="Arial Rounded MT Bold" panose="020F0704030504030204" pitchFamily="34" charset="0"/>
              </a:rPr>
              <a:t>Goals by 2020: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800" dirty="0">
                <a:latin typeface="Arial Rounded MT Bold" panose="020F0704030504030204" pitchFamily="34" charset="0"/>
              </a:rPr>
              <a:t>pollution of all kinds </a:t>
            </a:r>
            <a:r>
              <a:rPr lang="en-US" sz="1800" dirty="0">
                <a:latin typeface="Arial Rounded MT Bold" panose="020F0704030504030204" pitchFamily="34" charset="0"/>
                <a:sym typeface="Wingdings" panose="05000000000000000000" pitchFamily="2" charset="2"/>
              </a:rPr>
              <a:t> </a:t>
            </a:r>
            <a:r>
              <a:rPr lang="en-US" sz="1800" dirty="0">
                <a:latin typeface="Arial Rounded MT Bold" panose="020F0704030504030204" pitchFamily="34" charset="0"/>
              </a:rPr>
              <a:t>reduced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800" dirty="0">
                <a:latin typeface="Arial Rounded MT Bold" panose="020F0704030504030204" pitchFamily="34" charset="0"/>
              </a:rPr>
              <a:t>coastal ecosystems </a:t>
            </a:r>
            <a:r>
              <a:rPr lang="en-US" sz="1800" dirty="0">
                <a:latin typeface="Arial Rounded MT Bold" panose="020F0704030504030204" pitchFamily="34" charset="0"/>
                <a:sym typeface="Wingdings" panose="05000000000000000000" pitchFamily="2" charset="2"/>
              </a:rPr>
              <a:t> </a:t>
            </a:r>
            <a:r>
              <a:rPr lang="en-US" sz="1800" dirty="0">
                <a:latin typeface="Arial Rounded MT Bold" panose="020F0704030504030204" pitchFamily="34" charset="0"/>
              </a:rPr>
              <a:t>protected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800" dirty="0">
                <a:latin typeface="Arial Rounded MT Bold" panose="020F0704030504030204" pitchFamily="34" charset="0"/>
              </a:rPr>
              <a:t>ocean acidification </a:t>
            </a:r>
            <a:r>
              <a:rPr lang="en-US" sz="1800" dirty="0">
                <a:latin typeface="Arial Rounded MT Bold" panose="020F0704030504030204" pitchFamily="34" charset="0"/>
                <a:sym typeface="Wingdings" panose="05000000000000000000" pitchFamily="2" charset="2"/>
              </a:rPr>
              <a:t> </a:t>
            </a:r>
            <a:r>
              <a:rPr lang="en-US" sz="1800" dirty="0">
                <a:latin typeface="Arial Rounded MT Bold" panose="020F0704030504030204" pitchFamily="34" charset="0"/>
              </a:rPr>
              <a:t>minimized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800" dirty="0">
                <a:latin typeface="Arial Rounded MT Bold" panose="020F0704030504030204" pitchFamily="34" charset="0"/>
              </a:rPr>
              <a:t>overfishing </a:t>
            </a:r>
            <a:r>
              <a:rPr lang="en-US" sz="1800" dirty="0">
                <a:latin typeface="Arial Rounded MT Bold" panose="020F0704030504030204" pitchFamily="34" charset="0"/>
                <a:sym typeface="Wingdings" panose="05000000000000000000" pitchFamily="2" charset="2"/>
              </a:rPr>
              <a:t> </a:t>
            </a:r>
            <a:r>
              <a:rPr lang="en-US" sz="1800" dirty="0">
                <a:latin typeface="Arial Rounded MT Bold" panose="020F0704030504030204" pitchFamily="34" charset="0"/>
              </a:rPr>
              <a:t>regulated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800" dirty="0">
                <a:latin typeface="Arial Rounded MT Bold" panose="020F0704030504030204" pitchFamily="34" charset="0"/>
              </a:rPr>
              <a:t>10% of coastal marine areas </a:t>
            </a:r>
            <a:r>
              <a:rPr lang="en-US" sz="1800" dirty="0">
                <a:latin typeface="Arial Rounded MT Bold" panose="020F0704030504030204" pitchFamily="34" charset="0"/>
                <a:sym typeface="Wingdings" panose="05000000000000000000" pitchFamily="2" charset="2"/>
              </a:rPr>
              <a:t> </a:t>
            </a:r>
            <a:r>
              <a:rPr lang="en-US" sz="1800" dirty="0">
                <a:latin typeface="Arial Rounded MT Bold" panose="020F0704030504030204" pitchFamily="34" charset="0"/>
              </a:rPr>
              <a:t>conserved</a:t>
            </a:r>
          </a:p>
          <a:p>
            <a:pPr algn="just"/>
            <a:r>
              <a:rPr lang="en-GB" sz="1800" dirty="0">
                <a:latin typeface="Arial Rounded MT Bold" panose="020F0704030504030204" pitchFamily="34" charset="0"/>
              </a:rPr>
              <a:t>Implement international law as presented in the United Nations Convention on the Law of the Sea in order to enhance sustainable use of the ocean</a:t>
            </a:r>
          </a:p>
          <a:p>
            <a:pPr marL="0" indent="0" algn="r">
              <a:buNone/>
            </a:pPr>
            <a:r>
              <a:rPr lang="en-US" sz="1800" dirty="0">
                <a:latin typeface="Arial Rounded MT Bold" panose="020F0704030504030204" pitchFamily="34" charset="0"/>
              </a:rPr>
              <a:t>(</a:t>
            </a:r>
            <a:r>
              <a:rPr lang="en-US" sz="1800" dirty="0" err="1">
                <a:latin typeface="Arial Rounded MT Bold" panose="020F0704030504030204" pitchFamily="34" charset="0"/>
              </a:rPr>
              <a:t>Vladimirova</a:t>
            </a:r>
            <a:r>
              <a:rPr lang="en-US" sz="1800" dirty="0">
                <a:latin typeface="Arial Rounded MT Bold" panose="020F0704030504030204" pitchFamily="34" charset="0"/>
              </a:rPr>
              <a:t> and Le Blanc, 2016)</a:t>
            </a:r>
          </a:p>
        </p:txBody>
      </p:sp>
    </p:spTree>
    <p:extLst>
      <p:ext uri="{BB962C8B-B14F-4D97-AF65-F5344CB8AC3E}">
        <p14:creationId xmlns:p14="http://schemas.microsoft.com/office/powerpoint/2010/main" val="8697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76EA04-0A30-49BB-805E-BE489787C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27124"/>
          </a:xfrm>
        </p:spPr>
        <p:txBody>
          <a:bodyPr anchor="t">
            <a:norm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Project aim and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A0FC7-B19E-474B-B3F7-89BFE4706C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2422" y="395441"/>
            <a:ext cx="6690310" cy="1475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500" b="1" u="sng" dirty="0">
                <a:latin typeface="Arial Rounded MT Bold" panose="020F0704030504030204" pitchFamily="34" charset="0"/>
              </a:rPr>
              <a:t>AIM</a:t>
            </a:r>
          </a:p>
          <a:p>
            <a:pPr marL="0" indent="0" algn="just">
              <a:buNone/>
            </a:pPr>
            <a:r>
              <a:rPr lang="en-GB" sz="2000" dirty="0">
                <a:latin typeface="Arial Rounded MT Bold" panose="020F0704030504030204" pitchFamily="34" charset="0"/>
              </a:rPr>
              <a:t>Describe </a:t>
            </a:r>
            <a:r>
              <a:rPr lang="en-GB" sz="2000" u="sng" dirty="0">
                <a:latin typeface="Arial Rounded MT Bold" panose="020F0704030504030204" pitchFamily="34" charset="0"/>
              </a:rPr>
              <a:t>planned obsolescence</a:t>
            </a:r>
            <a:r>
              <a:rPr lang="en-GB" sz="2000" dirty="0">
                <a:latin typeface="Arial Rounded MT Bold" panose="020F0704030504030204" pitchFamily="34" charset="0"/>
              </a:rPr>
              <a:t> and its environmental consequences and finally, create a more sustainable environment.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13034-CB10-45A6-A59E-647B91EDB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2421" y="2419643"/>
            <a:ext cx="6690311" cy="3887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500" b="1" u="sng" dirty="0">
                <a:latin typeface="Arial Rounded MT Bold" panose="020F0704030504030204" pitchFamily="34" charset="0"/>
              </a:rPr>
              <a:t>OBJECTIVES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latin typeface="Arial Rounded MT Bold" panose="020F0704030504030204" pitchFamily="34" charset="0"/>
              </a:rPr>
              <a:t>Define planned obsolescence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latin typeface="Arial Rounded MT Bold" panose="020F0704030504030204" pitchFamily="34" charset="0"/>
              </a:rPr>
              <a:t>Present the environmental, societal and economic consequences of planned obsolescence 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latin typeface="Arial Rounded MT Bold" panose="020F0704030504030204" pitchFamily="34" charset="0"/>
              </a:rPr>
              <a:t>Describe the 4 selected Sustainable Development Goals (SDGs)</a:t>
            </a:r>
            <a:endParaRPr lang="en-GB" sz="2000" dirty="0"/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latin typeface="Arial Rounded MT Bold" panose="020F0704030504030204" pitchFamily="34" charset="0"/>
              </a:rPr>
              <a:t>Provide eco-friendly initiatives</a:t>
            </a:r>
          </a:p>
          <a:p>
            <a:pPr marL="514350" indent="-514350" algn="just">
              <a:buFont typeface="+mj-lt"/>
              <a:buAutoNum type="arabicPeriod"/>
            </a:pPr>
            <a:endParaRPr lang="en-GB" sz="2000" dirty="0"/>
          </a:p>
          <a:p>
            <a:pPr marL="514350" indent="-514350">
              <a:buFont typeface="+mj-lt"/>
              <a:buAutoNum type="arabicPeriod"/>
            </a:pPr>
            <a:endParaRPr lang="en-GB" sz="1600" dirty="0"/>
          </a:p>
        </p:txBody>
      </p:sp>
      <p:pic>
        <p:nvPicPr>
          <p:cNvPr id="2050" name="Picture 2" descr="https://i.gyazo.com/2a3a6325551a101c70018cacab6ab864.png">
            <a:extLst>
              <a:ext uri="{FF2B5EF4-FFF2-40B4-BE49-F238E27FC236}">
                <a16:creationId xmlns:a16="http://schemas.microsoft.com/office/drawing/2014/main" id="{87F38CA9-50C0-417F-92CF-636B04606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79" y="3005125"/>
            <a:ext cx="1260384" cy="33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753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139A-999F-4B3A-B9DD-F07B39C51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u="sng" dirty="0">
                <a:latin typeface="Arial Rounded MT Bold" panose="020F0704030504030204" pitchFamily="34" charset="0"/>
              </a:rPr>
              <a:t>SDG 15 - Life on land </a:t>
            </a:r>
            <a:r>
              <a:rPr lang="en-US" b="1" u="sng" dirty="0"/>
              <a:t/>
            </a:r>
            <a:br>
              <a:rPr lang="en-US" b="1" u="sng" dirty="0"/>
            </a:br>
            <a:endParaRPr lang="en-US" u="sng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2EF4DA-A48A-4713-B9C6-B199A50F7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575582"/>
            <a:ext cx="5717345" cy="4601381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just"/>
            <a:r>
              <a:rPr lang="en-US" sz="2000" dirty="0">
                <a:latin typeface="Arial Rounded MT Bold" panose="020F0704030504030204" pitchFamily="34" charset="0"/>
              </a:rPr>
              <a:t>2.6 billion people are dependent directly on agriculture, but 52% of the land used for agriculture is severely affected by soil degradation</a:t>
            </a:r>
          </a:p>
          <a:p>
            <a:pPr algn="just"/>
            <a:r>
              <a:rPr lang="en-US" sz="2000" dirty="0">
                <a:latin typeface="Arial Rounded MT Bold" panose="020F0704030504030204" pitchFamily="34" charset="0"/>
              </a:rPr>
              <a:t>Arable land loss is estimated at 30 to 35 times the historical rate</a:t>
            </a:r>
          </a:p>
          <a:p>
            <a:pPr algn="just"/>
            <a:r>
              <a:rPr lang="en-US" sz="2000" dirty="0">
                <a:latin typeface="Arial Rounded MT Bold" panose="020F0704030504030204" pitchFamily="34" charset="0"/>
              </a:rPr>
              <a:t>Due to drought and desertification, 12 million hectares are lost each year (23 hectares per minute). Within one year, 20 million tons of grain could have been grown</a:t>
            </a:r>
          </a:p>
          <a:p>
            <a:pPr algn="just"/>
            <a:r>
              <a:rPr lang="en-US" sz="2000" dirty="0">
                <a:latin typeface="Arial Rounded MT Bold" panose="020F0704030504030204" pitchFamily="34" charset="0"/>
              </a:rPr>
              <a:t>74% of people are directly affected by land degradation globally </a:t>
            </a:r>
          </a:p>
          <a:p>
            <a:pPr algn="just"/>
            <a:r>
              <a:rPr lang="en-US" sz="2000" dirty="0">
                <a:latin typeface="Arial Rounded MT Bold" panose="020F0704030504030204" pitchFamily="34" charset="0"/>
              </a:rPr>
              <a:t>Goal 15 aims at providing environmental services necessary to protect the land and also aims at mitigating climate change </a:t>
            </a:r>
          </a:p>
          <a:p>
            <a:pPr marL="0" indent="0" algn="r"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(United Nations, 2018)</a:t>
            </a:r>
          </a:p>
        </p:txBody>
      </p:sp>
      <p:pic>
        <p:nvPicPr>
          <p:cNvPr id="9220" name="Picture 4" descr="Image result for life on land">
            <a:extLst>
              <a:ext uri="{FF2B5EF4-FFF2-40B4-BE49-F238E27FC236}">
                <a16:creationId xmlns:a16="http://schemas.microsoft.com/office/drawing/2014/main" id="{FE27E7F5-3003-4CC5-A32C-3C25F08DE3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" r="-6" b="-6"/>
          <a:stretch/>
        </p:blipFill>
        <p:spPr bwMode="auto">
          <a:xfrm>
            <a:off x="7174522" y="1904281"/>
            <a:ext cx="4237863" cy="356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ACDA15-349F-41DE-A751-8653E48D9986}"/>
              </a:ext>
            </a:extLst>
          </p:cNvPr>
          <p:cNvSpPr txBox="1"/>
          <p:nvPr/>
        </p:nvSpPr>
        <p:spPr>
          <a:xfrm>
            <a:off x="7174522" y="5866228"/>
            <a:ext cx="42378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500" dirty="0">
                <a:latin typeface="Arial Rounded MT Bold" panose="020F0704030504030204" pitchFamily="34" charset="0"/>
              </a:rPr>
              <a:t>*It could be described as the most important SDG due to its direct connection to all SDGs.</a:t>
            </a:r>
          </a:p>
        </p:txBody>
      </p:sp>
    </p:spTree>
    <p:extLst>
      <p:ext uri="{BB962C8B-B14F-4D97-AF65-F5344CB8AC3E}">
        <p14:creationId xmlns:p14="http://schemas.microsoft.com/office/powerpoint/2010/main" val="10793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tangle 25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9C1338-F600-48FC-9A3B-9AEA1CCD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SUSTAINABLE &amp; REUSABLE PRODUCTS &amp; RECYCLING </a:t>
            </a:r>
          </a:p>
        </p:txBody>
      </p:sp>
      <p:pic>
        <p:nvPicPr>
          <p:cNvPr id="6154" name="Picture 10" descr="Image result for electronic recycling">
            <a:extLst>
              <a:ext uri="{FF2B5EF4-FFF2-40B4-BE49-F238E27FC236}">
                <a16:creationId xmlns:a16="http://schemas.microsoft.com/office/drawing/2014/main" id="{C5E58665-0338-49B1-9915-8F192B689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9" r="1" b="1"/>
          <a:stretch/>
        </p:blipFill>
        <p:spPr bwMode="auto">
          <a:xfrm>
            <a:off x="6778625" y="1716088"/>
            <a:ext cx="1922463" cy="928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Image result for food recycling">
            <a:extLst>
              <a:ext uri="{FF2B5EF4-FFF2-40B4-BE49-F238E27FC236}">
                <a16:creationId xmlns:a16="http://schemas.microsoft.com/office/drawing/2014/main" id="{9AC7F83D-A27D-4142-BD48-9847C5DAAA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9"/>
          <a:stretch/>
        </p:blipFill>
        <p:spPr bwMode="auto">
          <a:xfrm>
            <a:off x="3414713" y="4733925"/>
            <a:ext cx="2595563" cy="12938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paper cups">
            <a:extLst>
              <a:ext uri="{FF2B5EF4-FFF2-40B4-BE49-F238E27FC236}">
                <a16:creationId xmlns:a16="http://schemas.microsoft.com/office/drawing/2014/main" id="{CBB75E80-563C-40D3-A5F0-468A1482EA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1" r="1" b="15132"/>
          <a:stretch/>
        </p:blipFill>
        <p:spPr bwMode="auto">
          <a:xfrm>
            <a:off x="742950" y="4733925"/>
            <a:ext cx="2589213" cy="12938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A6B543-3CA0-4C24-A912-D2AC1657C7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921"/>
          <a:stretch/>
        </p:blipFill>
        <p:spPr>
          <a:xfrm>
            <a:off x="6092825" y="4733925"/>
            <a:ext cx="2608263" cy="1293813"/>
          </a:xfrm>
          <a:prstGeom prst="rect">
            <a:avLst/>
          </a:prstGeom>
        </p:spPr>
      </p:pic>
      <p:pic>
        <p:nvPicPr>
          <p:cNvPr id="6148" name="Picture 4" descr="Image result for paper straws">
            <a:extLst>
              <a:ext uri="{FF2B5EF4-FFF2-40B4-BE49-F238E27FC236}">
                <a16:creationId xmlns:a16="http://schemas.microsoft.com/office/drawing/2014/main" id="{57D59994-08E9-4569-8CC6-4F6ED87847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72" r="1" b="1"/>
          <a:stretch/>
        </p:blipFill>
        <p:spPr bwMode="auto">
          <a:xfrm>
            <a:off x="8785225" y="1716088"/>
            <a:ext cx="2662238" cy="13287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ustainable pads for makeup">
            <a:extLst>
              <a:ext uri="{FF2B5EF4-FFF2-40B4-BE49-F238E27FC236}">
                <a16:creationId xmlns:a16="http://schemas.microsoft.com/office/drawing/2014/main" id="{0F88D598-BA3E-4A27-A55A-2196D6477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683090"/>
            <a:ext cx="2088469" cy="20884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water bottles">
            <a:extLst>
              <a:ext uri="{FF2B5EF4-FFF2-40B4-BE49-F238E27FC236}">
                <a16:creationId xmlns:a16="http://schemas.microsoft.com/office/drawing/2014/main" id="{D28DF3F8-42D0-4EA8-BAE8-2758D942C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748" y="1600087"/>
            <a:ext cx="2088469" cy="20884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batteries recycling">
            <a:extLst>
              <a:ext uri="{FF2B5EF4-FFF2-40B4-BE49-F238E27FC236}">
                <a16:creationId xmlns:a16="http://schemas.microsoft.com/office/drawing/2014/main" id="{C2D21AEC-01FE-46A7-9E7B-691B9AEC6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457" y="1716088"/>
            <a:ext cx="1765287" cy="205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ustainable shopping bags">
            <a:extLst>
              <a:ext uri="{FF2B5EF4-FFF2-40B4-BE49-F238E27FC236}">
                <a16:creationId xmlns:a16="http://schemas.microsoft.com/office/drawing/2014/main" id="{9AAD6239-E006-484B-8DB7-A19781717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92" y="2840064"/>
            <a:ext cx="1922463" cy="16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wooden toothbrush">
            <a:extLst>
              <a:ext uri="{FF2B5EF4-FFF2-40B4-BE49-F238E27FC236}">
                <a16:creationId xmlns:a16="http://schemas.microsoft.com/office/drawing/2014/main" id="{CACE5516-11F9-4E96-8487-F18747FAA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880" y="3339242"/>
            <a:ext cx="1268414" cy="126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AD89AC-A440-41DE-ACF3-A5BD9D5481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19503" y="3429000"/>
            <a:ext cx="263842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4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61BFA-639E-45DA-A7A4-CF9E2EEA5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449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000" b="1" dirty="0">
                <a:latin typeface="Arial Rounded MT Bold" panose="020F0704030504030204" pitchFamily="34" charset="0"/>
              </a:rPr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357B8-C220-4B1C-BC96-2E037A868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681038"/>
            <a:ext cx="11511293" cy="617696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GB" sz="1800" dirty="0"/>
              <a:t>European Parliament (2011). </a:t>
            </a:r>
            <a:r>
              <a:rPr lang="el-GR" sz="1800" i="1" dirty="0"/>
              <a:t>Προγραμματισμένη αχρήστευση</a:t>
            </a:r>
            <a:r>
              <a:rPr lang="en-GB" sz="1800" i="1" dirty="0"/>
              <a:t>. </a:t>
            </a:r>
            <a:r>
              <a:rPr lang="en-GB" sz="1800" dirty="0"/>
              <a:t>[Planned Obsolescence]. Available at: </a:t>
            </a:r>
            <a:r>
              <a:rPr lang="en-GB" sz="1800" dirty="0">
                <a:hlinkClick r:id="rId2"/>
              </a:rPr>
              <a:t>http://www.europarl.europa.eu/sides/getDoc.do?pubRef=-//EP//TEXT+WQ+E-2011-001284+0+DOC+XML+V0//EL</a:t>
            </a:r>
            <a:r>
              <a:rPr lang="en-GB" sz="1800" dirty="0"/>
              <a:t> [9 Nov. 2019]. </a:t>
            </a:r>
            <a:endParaRPr lang="el-GR" sz="1800" i="1" dirty="0"/>
          </a:p>
          <a:p>
            <a:pPr algn="just"/>
            <a:r>
              <a:rPr lang="en-GB" sz="1800" dirty="0" err="1"/>
              <a:t>Guiltinan</a:t>
            </a:r>
            <a:r>
              <a:rPr lang="en-GB" sz="1800" dirty="0"/>
              <a:t>, J., 2009. Creative destruction and destructive creations: Environmental ethics and planned obsolescence. </a:t>
            </a:r>
            <a:r>
              <a:rPr lang="en-GB" sz="1800" i="1" dirty="0"/>
              <a:t>Journal of Business Ethics, </a:t>
            </a:r>
            <a:r>
              <a:rPr lang="en-GB" sz="1800" dirty="0"/>
              <a:t>89 (1), pp. 19–28.</a:t>
            </a:r>
          </a:p>
          <a:p>
            <a:pPr algn="just"/>
            <a:r>
              <a:rPr lang="en-GB" sz="1800" dirty="0" err="1"/>
              <a:t>Hadhazy</a:t>
            </a:r>
            <a:r>
              <a:rPr lang="en-GB" sz="1800" dirty="0"/>
              <a:t>, A. (2016). Here’s the truth about the ‘planned obsolescence’ of tech. </a:t>
            </a:r>
            <a:r>
              <a:rPr lang="en-GB" sz="1800" i="1" dirty="0"/>
              <a:t>BBC. </a:t>
            </a:r>
            <a:r>
              <a:rPr lang="en-GB" sz="1800" dirty="0"/>
              <a:t>Available at: </a:t>
            </a:r>
            <a:r>
              <a:rPr lang="en-GB" sz="1800" dirty="0">
                <a:hlinkClick r:id="rId3"/>
              </a:rPr>
              <a:t>https://www.bbc.com/future/article/20160612-heres-the-truth-about-the-planned-obsolescence-of-tech</a:t>
            </a:r>
            <a:r>
              <a:rPr lang="en-GB" sz="1800" dirty="0"/>
              <a:t> [Accessed 10 Nov. 2019]. </a:t>
            </a:r>
          </a:p>
          <a:p>
            <a:pPr algn="just"/>
            <a:r>
              <a:rPr lang="en-GB" sz="1800" dirty="0"/>
              <a:t>Hennies, L. and </a:t>
            </a:r>
            <a:r>
              <a:rPr lang="en-GB" sz="1800" dirty="0" err="1"/>
              <a:t>Stamminger</a:t>
            </a:r>
            <a:r>
              <a:rPr lang="en-GB" sz="1800" dirty="0"/>
              <a:t>, R. (2016). An empirical survey on the obsolescence of appliances in German households. Resources, Conservation and Recycling, 112, pp.73-82.</a:t>
            </a:r>
          </a:p>
          <a:p>
            <a:pPr algn="just"/>
            <a:r>
              <a:rPr lang="en-GB" sz="1800" dirty="0" err="1"/>
              <a:t>Kuppelwieser</a:t>
            </a:r>
            <a:r>
              <a:rPr lang="en-GB" sz="1800" dirty="0"/>
              <a:t>, V., Klaus, P., </a:t>
            </a:r>
            <a:r>
              <a:rPr lang="en-GB" sz="1800" dirty="0" err="1"/>
              <a:t>Manthiou</a:t>
            </a:r>
            <a:r>
              <a:rPr lang="en-GB" sz="1800" dirty="0"/>
              <a:t>, A. and </a:t>
            </a:r>
            <a:r>
              <a:rPr lang="en-GB" sz="1800" dirty="0" err="1"/>
              <a:t>Boujena</a:t>
            </a:r>
            <a:r>
              <a:rPr lang="en-GB" sz="1800" dirty="0"/>
              <a:t>, O. (2019). Consumer responses to planned obsolescence. </a:t>
            </a:r>
            <a:r>
              <a:rPr lang="en-GB" sz="1800" i="1" dirty="0"/>
              <a:t>Journal of Retailing and Consumer Services</a:t>
            </a:r>
            <a:r>
              <a:rPr lang="en-GB" sz="1800" dirty="0"/>
              <a:t>, 47, pp.157-165.</a:t>
            </a:r>
          </a:p>
          <a:p>
            <a:pPr algn="just"/>
            <a:r>
              <a:rPr lang="en-GB" sz="1800" dirty="0" err="1"/>
              <a:t>Kyrylych</a:t>
            </a:r>
            <a:r>
              <a:rPr lang="en-GB" sz="1800" dirty="0"/>
              <a:t>, K. (2013). Problem of Uneven Economic Development of the World Economy: Essence and Causes. </a:t>
            </a:r>
            <a:r>
              <a:rPr lang="en-GB" sz="1800" i="1" dirty="0"/>
              <a:t>Intellectual Economics, </a:t>
            </a:r>
            <a:r>
              <a:rPr lang="en-GB" sz="1800" dirty="0"/>
              <a:t>7(3), pp.344-354.</a:t>
            </a:r>
          </a:p>
          <a:p>
            <a:pPr algn="just"/>
            <a:r>
              <a:rPr lang="en-GB" sz="1800" dirty="0" err="1"/>
              <a:t>Longmuss</a:t>
            </a:r>
            <a:r>
              <a:rPr lang="en-GB" sz="1800" dirty="0"/>
              <a:t>, J. and </a:t>
            </a:r>
            <a:r>
              <a:rPr lang="en-GB" sz="1800" dirty="0" err="1"/>
              <a:t>Poppe</a:t>
            </a:r>
            <a:r>
              <a:rPr lang="en-GB" sz="1800" dirty="0"/>
              <a:t>, E. (2017). Planned Obsolescence: Who are those planners? </a:t>
            </a:r>
            <a:r>
              <a:rPr lang="en-GB" sz="1800" i="1" dirty="0"/>
              <a:t>Conference Paper. </a:t>
            </a:r>
            <a:r>
              <a:rPr lang="en-GB" sz="1800" dirty="0"/>
              <a:t>Available at: </a:t>
            </a:r>
            <a:r>
              <a:rPr lang="en-GB" sz="1800" dirty="0">
                <a:hlinkClick r:id="rId4"/>
              </a:rPr>
              <a:t>https://www.researchgate.net/publication/321028374_Planned_obsolescence_who_are_those_planners</a:t>
            </a:r>
            <a:r>
              <a:rPr lang="en-GB" sz="1800" dirty="0"/>
              <a:t> [Accessed 8 Nov. 2019] pp. 217-221.</a:t>
            </a:r>
          </a:p>
          <a:p>
            <a:pPr algn="just"/>
            <a:r>
              <a:rPr lang="en-GB" sz="1800" i="1" dirty="0"/>
              <a:t>Redline</a:t>
            </a:r>
            <a:r>
              <a:rPr lang="en-GB" sz="1800" dirty="0"/>
              <a:t> (2019). </a:t>
            </a:r>
            <a:r>
              <a:rPr lang="el-GR" sz="1800" i="1" dirty="0"/>
              <a:t>Προγραμματισμένη αχρήστευση προϊόντων: θεωρία συνωμοσίας ή πραγματικότητα;</a:t>
            </a:r>
            <a:r>
              <a:rPr lang="en-GB" sz="1800" i="1" dirty="0"/>
              <a:t> </a:t>
            </a:r>
            <a:r>
              <a:rPr lang="en-GB" sz="1800" dirty="0"/>
              <a:t>[Product Planned Obsolescence; A conspiracy theory or the truth?]. Available at: </a:t>
            </a:r>
            <a:r>
              <a:rPr lang="en-GB" sz="1800" dirty="0">
                <a:hlinkClick r:id="rId5"/>
              </a:rPr>
              <a:t>https://redlineagrinio.gr/greece/opinion/72060-programmatismeni-axristeusi-proionton-theoria-synomosias-pragmatikotita</a:t>
            </a:r>
            <a:r>
              <a:rPr lang="en-GB" sz="1800" dirty="0"/>
              <a:t> [Accessed 9 Nov. 2019]. </a:t>
            </a:r>
          </a:p>
          <a:p>
            <a:pPr algn="just"/>
            <a:r>
              <a:rPr lang="en-GB" sz="1800" dirty="0" err="1"/>
              <a:t>Satyro</a:t>
            </a:r>
            <a:r>
              <a:rPr lang="en-GB" sz="1800" dirty="0"/>
              <a:t>, W., </a:t>
            </a:r>
            <a:r>
              <a:rPr lang="en-GB" sz="1800" dirty="0" err="1"/>
              <a:t>Sacomano</a:t>
            </a:r>
            <a:r>
              <a:rPr lang="en-GB" sz="1800" dirty="0"/>
              <a:t>, J., Contador, J. and </a:t>
            </a:r>
            <a:r>
              <a:rPr lang="en-GB" sz="1800" dirty="0" err="1"/>
              <a:t>Telles</a:t>
            </a:r>
            <a:r>
              <a:rPr lang="en-GB" sz="1800" dirty="0"/>
              <a:t>, R. (2018). Planned obsolescence or planned resource depletion? A sustainable approach. </a:t>
            </a:r>
            <a:r>
              <a:rPr lang="en-GB" sz="1800" i="1" dirty="0"/>
              <a:t>Journal of Cleaner Production</a:t>
            </a:r>
            <a:r>
              <a:rPr lang="en-GB" sz="1800" dirty="0"/>
              <a:t>, 195, pp.744-752.</a:t>
            </a:r>
          </a:p>
          <a:p>
            <a:pPr algn="just"/>
            <a:r>
              <a:rPr lang="en-GB" sz="1800" dirty="0"/>
              <a:t>UN (2018). </a:t>
            </a:r>
            <a:r>
              <a:rPr lang="en-GB" sz="1800" i="1" dirty="0"/>
              <a:t>HLPF Review of SDGs implementation: SDG 15 – Protect, restore and promote us of terrestrial ecosystems, sustainably manage forests, combat desertification, and halt and reverse land degradation and halt biodiversity loss. </a:t>
            </a:r>
            <a:r>
              <a:rPr lang="en-GB" sz="1800" dirty="0"/>
              <a:t>Available at: </a:t>
            </a:r>
            <a:r>
              <a:rPr lang="en-GB" sz="1800" dirty="0">
                <a:hlinkClick r:id="rId6"/>
              </a:rPr>
              <a:t>https://sustainabledevelopment.un.org/content/documents/196552018backgroundnotesSDG15.pdf</a:t>
            </a:r>
            <a:r>
              <a:rPr lang="en-GB" sz="1800" dirty="0"/>
              <a:t> [Accessed 9 Nov. 2019]. </a:t>
            </a:r>
          </a:p>
          <a:p>
            <a:pPr algn="just"/>
            <a:r>
              <a:rPr lang="en-GB" sz="1800" dirty="0"/>
              <a:t>UN (2019). </a:t>
            </a:r>
            <a:r>
              <a:rPr lang="en-GB" sz="1800" i="1" dirty="0"/>
              <a:t>Goal 12: Ensure sustainable consumption and production patterns . </a:t>
            </a:r>
            <a:r>
              <a:rPr lang="en-GB" sz="1800" dirty="0"/>
              <a:t>Available at: </a:t>
            </a:r>
            <a:r>
              <a:rPr lang="en-GB" sz="1800" dirty="0">
                <a:hlinkClick r:id="rId7"/>
              </a:rPr>
              <a:t>https://www.un.org/sustainabledevelopment/sustainable-consumption-production/?fbclid=IwAR0wXUcrCNj654kS32WJ6WG9-AQ9Tgt2N4gzHlo7KFuH_tgFD5PGbT8asUw</a:t>
            </a:r>
            <a:r>
              <a:rPr lang="en-GB" sz="1800" dirty="0"/>
              <a:t> [Accessed 10 Nov. 2019]. </a:t>
            </a:r>
            <a:endParaRPr lang="en-GB" sz="1800" i="1" dirty="0"/>
          </a:p>
          <a:p>
            <a:pPr algn="just"/>
            <a:r>
              <a:rPr lang="en-GB" sz="1800" dirty="0"/>
              <a:t>UNEP (2019). </a:t>
            </a:r>
            <a:r>
              <a:rPr lang="en-GB" sz="1800" i="1" dirty="0"/>
              <a:t>Goal 13: Climate Action. </a:t>
            </a:r>
            <a:r>
              <a:rPr lang="en-GB" sz="1800" dirty="0"/>
              <a:t>Available at: </a:t>
            </a:r>
            <a:r>
              <a:rPr lang="en-GB" sz="1800" dirty="0">
                <a:hlinkClick r:id="rId8"/>
              </a:rPr>
              <a:t>https://www.undp.org/content/undp/en/home/sustainable-development-goals/goal-13-climate-action.html#:~:targetText=The%20goal%20aims%20to%20mobilize,also%20to%20the%20other%20SDGs.</a:t>
            </a:r>
            <a:r>
              <a:rPr lang="en-GB" sz="1800" dirty="0"/>
              <a:t> [Accessed 9 Nov. 2019]. </a:t>
            </a:r>
          </a:p>
          <a:p>
            <a:pPr algn="just"/>
            <a:r>
              <a:rPr lang="en-GB" sz="1800" dirty="0" err="1"/>
              <a:t>Vladimirova</a:t>
            </a:r>
            <a:r>
              <a:rPr lang="en-GB" sz="1800" dirty="0"/>
              <a:t>, K. and Le Blanc, D. (2016). Exploring Links Between Education and Sustainable Development Goals Through the Lens of UN Flagship Reports. </a:t>
            </a:r>
            <a:r>
              <a:rPr lang="en-GB" sz="1800" i="1" dirty="0"/>
              <a:t>Sustainable Development, </a:t>
            </a:r>
            <a:r>
              <a:rPr lang="en-GB" sz="1800" dirty="0"/>
              <a:t>24(4), pp.254-271.</a:t>
            </a:r>
          </a:p>
          <a:p>
            <a:pPr algn="just"/>
            <a:r>
              <a:rPr lang="en-GB" sz="1800" dirty="0"/>
              <a:t>World Economic Forum (2016). </a:t>
            </a:r>
            <a:r>
              <a:rPr lang="en-GB" sz="1800" i="1" dirty="0"/>
              <a:t>These are the world’s most sustainable cities. </a:t>
            </a:r>
            <a:r>
              <a:rPr lang="en-GB" sz="1800" dirty="0"/>
              <a:t>Available at: </a:t>
            </a:r>
            <a:r>
              <a:rPr lang="en-GB" sz="1800" dirty="0">
                <a:hlinkClick r:id="rId9"/>
              </a:rPr>
              <a:t>https://www.weforum.org/agenda/2016/09/these-are-the-world-s-most-sustainable-cities/</a:t>
            </a:r>
            <a:r>
              <a:rPr lang="en-GB" sz="1800" dirty="0"/>
              <a:t> [Accessed 9 Nov 2019]. </a:t>
            </a:r>
          </a:p>
          <a:p>
            <a:pPr algn="just"/>
            <a:endParaRPr lang="en-GB" sz="1500" i="1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08312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163B78-69F0-409D-A312-EBB0D30F6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E4C4E1-3582-4FA3-8BBD-FE81C877A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en-GB" sz="200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F447E53-5690-4D97-9A88-6B9AA2CAF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424C78-7627-4AA3-9C25-167736BD8DED}"/>
              </a:ext>
            </a:extLst>
          </p:cNvPr>
          <p:cNvSpPr txBox="1"/>
          <p:nvPr/>
        </p:nvSpPr>
        <p:spPr>
          <a:xfrm>
            <a:off x="9480331" y="5999931"/>
            <a:ext cx="281446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i="1" dirty="0">
                <a:latin typeface="Arial Rounded MT Bold" panose="020F070403050403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577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CCBA6-AFF6-4A30-A558-D34158E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sz="41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Overview of Presentation</a:t>
            </a:r>
            <a:br>
              <a:rPr lang="en-GB" sz="4100" dirty="0">
                <a:solidFill>
                  <a:srgbClr val="FFFFFF"/>
                </a:solidFill>
                <a:latin typeface="Arial Rounded MT Bold" panose="020F0704030504030204" pitchFamily="34" charset="0"/>
              </a:rPr>
            </a:br>
            <a:r>
              <a:rPr lang="en-GB" sz="4100" dirty="0">
                <a:solidFill>
                  <a:srgbClr val="FFFFFF"/>
                </a:solidFill>
              </a:rPr>
              <a:t>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1C929E-08E5-4813-A994-D0E2C1831A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35423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69239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C939CC-83E5-4247-A17F-8DF227920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97" y="187295"/>
            <a:ext cx="3657601" cy="811512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 fontScale="90000"/>
          </a:bodyPr>
          <a:lstStyle/>
          <a:p>
            <a:pPr algn="ctr"/>
            <a:r>
              <a:rPr lang="en-GB" sz="2800" dirty="0">
                <a:latin typeface="Arial Rounded MT Bold" panose="020F0704030504030204" pitchFamily="34" charset="0"/>
                <a:cs typeface="Arial" panose="020B0604020202020204" pitchFamily="34" charset="0"/>
              </a:rPr>
              <a:t>What is Planned Obsolescence?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78494-B79F-461D-8B5D-D36B02D87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6102"/>
            <a:ext cx="4501662" cy="5225249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</a:pPr>
            <a:r>
              <a:rPr lang="en-GB" sz="1900" dirty="0">
                <a:latin typeface="Arial Rounded MT Bold" panose="020F0704030504030204" pitchFamily="34" charset="0"/>
              </a:rPr>
              <a:t>The term “planned obsolescence” was first presented in a brochure during the Great Depression in America written by Bernard London in 1932, titled “Ending the Depression through Planned Obsolescence” (</a:t>
            </a:r>
            <a:r>
              <a:rPr lang="en-GB" sz="1900" dirty="0" err="1">
                <a:latin typeface="Arial Rounded MT Bold" panose="020F0704030504030204" pitchFamily="34" charset="0"/>
              </a:rPr>
              <a:t>Kuppelwieser</a:t>
            </a:r>
            <a:r>
              <a:rPr lang="en-GB" sz="1900" dirty="0">
                <a:latin typeface="Arial Rounded MT Bold" panose="020F0704030504030204" pitchFamily="34" charset="0"/>
              </a:rPr>
              <a:t> </a:t>
            </a:r>
            <a:r>
              <a:rPr lang="en-GB" sz="1900" i="1" dirty="0">
                <a:latin typeface="Arial Rounded MT Bold" panose="020F0704030504030204" pitchFamily="34" charset="0"/>
              </a:rPr>
              <a:t>et al., </a:t>
            </a:r>
            <a:r>
              <a:rPr lang="en-GB" sz="1900" dirty="0">
                <a:latin typeface="Arial Rounded MT Bold" panose="020F0704030504030204" pitchFamily="34" charset="0"/>
              </a:rPr>
              <a:t>2019).</a:t>
            </a:r>
          </a:p>
          <a:p>
            <a:pPr algn="just">
              <a:lnSpc>
                <a:spcPct val="120000"/>
              </a:lnSpc>
            </a:pPr>
            <a:r>
              <a:rPr lang="en-GB" sz="1900" dirty="0">
                <a:latin typeface="Arial Rounded MT Bold" panose="020F0704030504030204" pitchFamily="34" charset="0"/>
              </a:rPr>
              <a:t>In 1954, Brooke Stevens described the term as "</a:t>
            </a:r>
            <a:r>
              <a:rPr lang="en-GB" sz="1900" i="1" dirty="0">
                <a:latin typeface="Arial Rounded MT Bold" panose="020F0704030504030204" pitchFamily="34" charset="0"/>
              </a:rPr>
              <a:t>instilling in the buyer the desire to own something a little newer, a little better, a little sooner than is necessary“ </a:t>
            </a:r>
            <a:r>
              <a:rPr lang="en-GB" sz="1900" dirty="0">
                <a:latin typeface="Arial Rounded MT Bold" panose="020F0704030504030204" pitchFamily="34" charset="0"/>
              </a:rPr>
              <a:t>(</a:t>
            </a:r>
            <a:r>
              <a:rPr lang="en-GB" sz="1900" dirty="0" err="1">
                <a:latin typeface="Arial Rounded MT Bold" panose="020F0704030504030204" pitchFamily="34" charset="0"/>
              </a:rPr>
              <a:t>Satyro</a:t>
            </a:r>
            <a:r>
              <a:rPr lang="en-GB" sz="1900" dirty="0">
                <a:latin typeface="Arial Rounded MT Bold" panose="020F0704030504030204" pitchFamily="34" charset="0"/>
              </a:rPr>
              <a:t> </a:t>
            </a:r>
            <a:r>
              <a:rPr lang="en-GB" sz="1900" i="1" dirty="0">
                <a:latin typeface="Arial Rounded MT Bold" panose="020F0704030504030204" pitchFamily="34" charset="0"/>
              </a:rPr>
              <a:t>et al., </a:t>
            </a:r>
            <a:r>
              <a:rPr lang="en-GB" sz="1900" dirty="0">
                <a:latin typeface="Arial Rounded MT Bold" panose="020F0704030504030204" pitchFamily="34" charset="0"/>
              </a:rPr>
              <a:t>2018).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GB" sz="1900" b="1" u="sng" dirty="0">
                <a:latin typeface="Arial Rounded MT Bold" panose="020F0704030504030204" pitchFamily="34" charset="0"/>
              </a:rPr>
              <a:t>OR</a:t>
            </a:r>
            <a:r>
              <a:rPr lang="en-GB" sz="1900" dirty="0">
                <a:latin typeface="Arial Rounded MT Bold" panose="020F0704030504030204" pitchFamily="34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en-GB" sz="1900" i="1" dirty="0">
                <a:latin typeface="Arial Rounded MT Bold" panose="020F0704030504030204" pitchFamily="34" charset="0"/>
              </a:rPr>
              <a:t>“Planned obsolescence” is defined as the continuous product development which promotes shorter durables replacement and disposal cycles with troublesome environmental consequences</a:t>
            </a:r>
            <a:r>
              <a:rPr lang="en-GB" sz="2000" i="1" dirty="0">
                <a:latin typeface="Arial Rounded MT Bold" panose="020F0704030504030204" pitchFamily="34" charset="0"/>
              </a:rPr>
              <a:t> </a:t>
            </a:r>
            <a:r>
              <a:rPr lang="en-GB" sz="1900" i="1" dirty="0">
                <a:latin typeface="Arial Rounded MT Bold" panose="020F0704030504030204" pitchFamily="34" charset="0"/>
              </a:rPr>
              <a:t>(</a:t>
            </a:r>
            <a:r>
              <a:rPr lang="en-GB" sz="1900" dirty="0" err="1">
                <a:latin typeface="Arial Rounded MT Bold" panose="020F0704030504030204" pitchFamily="34" charset="0"/>
              </a:rPr>
              <a:t>Guiltinan</a:t>
            </a:r>
            <a:r>
              <a:rPr lang="en-GB" sz="1900" dirty="0">
                <a:latin typeface="Arial Rounded MT Bold" panose="020F0704030504030204" pitchFamily="34" charset="0"/>
              </a:rPr>
              <a:t>, 2009), effectively ending longevity. </a:t>
            </a:r>
            <a:endParaRPr lang="en-GB" sz="1900" i="1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D03381-7FFD-4D6F-9200-3BE209A3F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869" y="573129"/>
            <a:ext cx="5850803" cy="5075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344CB3-9F1B-42FC-B087-77B37E00BC9F}"/>
              </a:ext>
            </a:extLst>
          </p:cNvPr>
          <p:cNvSpPr txBox="1"/>
          <p:nvPr/>
        </p:nvSpPr>
        <p:spPr>
          <a:xfrm>
            <a:off x="5443362" y="5754546"/>
            <a:ext cx="59898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Video:</a:t>
            </a:r>
            <a:endParaRPr lang="en-GB" sz="1300" u="sng" dirty="0">
              <a:solidFill>
                <a:schemeClr val="bg1"/>
              </a:solidFill>
            </a:endParaRPr>
          </a:p>
          <a:p>
            <a:r>
              <a:rPr lang="en-GB" sz="1400" dirty="0">
                <a:hlinkClick r:id="rId4"/>
              </a:rPr>
              <a:t>https://www.youtube.com/watch?v=mtlPUmP6M1g</a:t>
            </a:r>
            <a:endParaRPr lang="en-GB" sz="13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24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B65BE4-3D7C-4E54-A922-AB4066664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 fontScale="90000"/>
          </a:bodyPr>
          <a:lstStyle/>
          <a:p>
            <a:pPr algn="ctr"/>
            <a:r>
              <a:rPr lang="en-GB" sz="2800" dirty="0">
                <a:latin typeface="Arial Rounded MT Bold" panose="020F0704030504030204" pitchFamily="34" charset="0"/>
              </a:rPr>
              <a:t>The symbol of Planned Obsolescence: </a:t>
            </a:r>
            <a:br>
              <a:rPr lang="en-GB" sz="2800" dirty="0">
                <a:latin typeface="Arial Rounded MT Bold" panose="020F0704030504030204" pitchFamily="34" charset="0"/>
              </a:rPr>
            </a:br>
            <a:r>
              <a:rPr lang="en-GB" sz="2800" dirty="0">
                <a:latin typeface="Arial Rounded MT Bold" panose="020F0704030504030204" pitchFamily="34" charset="0"/>
              </a:rPr>
              <a:t>The light bulb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2262B3B-5FE2-4470-B3FF-5294AE9D41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7685258"/>
              </p:ext>
            </p:extLst>
          </p:nvPr>
        </p:nvGraphicFramePr>
        <p:xfrm>
          <a:off x="5297763" y="643467"/>
          <a:ext cx="6250769" cy="5410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1BF3026-7C73-4BED-8726-BBB20FAED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19" y="2703064"/>
            <a:ext cx="4225671" cy="33506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C18DC4-B555-4BDD-AC98-A934D36A3386}"/>
              </a:ext>
            </a:extLst>
          </p:cNvPr>
          <p:cNvSpPr txBox="1"/>
          <p:nvPr/>
        </p:nvSpPr>
        <p:spPr>
          <a:xfrm>
            <a:off x="7733830" y="6214533"/>
            <a:ext cx="1378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Year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1C13A8-FEF3-4A52-A5F1-7FA13FA58170}"/>
              </a:ext>
            </a:extLst>
          </p:cNvPr>
          <p:cNvSpPr txBox="1"/>
          <p:nvPr/>
        </p:nvSpPr>
        <p:spPr>
          <a:xfrm rot="16200000">
            <a:off x="4544306" y="3163900"/>
            <a:ext cx="1074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Hours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4010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DB96EC-587A-4472-9365-38FE5FB6D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7701"/>
            <a:ext cx="4732927" cy="521705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atin typeface="Arial Rounded MT Bold" panose="020F0704030504030204" pitchFamily="34" charset="0"/>
              </a:rPr>
              <a:t>Planned Obsolescence and its 3 forms.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04828-358E-4C7E-ACAE-F45308DFA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473" y="1477109"/>
            <a:ext cx="4608084" cy="3770140"/>
          </a:xfrm>
        </p:spPr>
        <p:txBody>
          <a:bodyPr anchor="t"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sz="1800" u="sng" dirty="0">
                <a:latin typeface="Arial Rounded MT Bold" panose="020F0704030504030204" pitchFamily="34" charset="0"/>
              </a:rPr>
              <a:t>Form:</a:t>
            </a:r>
            <a:r>
              <a:rPr lang="en-GB" sz="1800" dirty="0">
                <a:latin typeface="Arial Rounded MT Bold" panose="020F0704030504030204" pitchFamily="34" charset="0"/>
              </a:rPr>
              <a:t> PO results in absolute or relative obsolescence.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sz="1800" u="sng" dirty="0">
                <a:latin typeface="Arial Rounded MT Bold" panose="020F0704030504030204" pitchFamily="34" charset="0"/>
              </a:rPr>
              <a:t>Time:</a:t>
            </a:r>
            <a:r>
              <a:rPr lang="en-GB" sz="1800" dirty="0">
                <a:latin typeface="Arial Rounded MT Bold" panose="020F0704030504030204" pitchFamily="34" charset="0"/>
              </a:rPr>
              <a:t> PO leads to premature or delayed obsolescence of the product.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sz="1800" u="sng" dirty="0">
                <a:latin typeface="Arial Rounded MT Bold" panose="020F0704030504030204" pitchFamily="34" charset="0"/>
              </a:rPr>
              <a:t>Intention:</a:t>
            </a:r>
            <a:r>
              <a:rPr lang="en-GB" sz="1800" dirty="0">
                <a:latin typeface="Arial Rounded MT Bold" panose="020F0704030504030204" pitchFamily="34" charset="0"/>
              </a:rPr>
              <a:t> PO has intended and unintended results.</a:t>
            </a:r>
          </a:p>
        </p:txBody>
      </p:sp>
      <p:pic>
        <p:nvPicPr>
          <p:cNvPr id="4100" name="Picture 4" descr="https://gyazo.com/da5ad35444b0678f8fd7915a1b4a64ff.png">
            <a:extLst>
              <a:ext uri="{FF2B5EF4-FFF2-40B4-BE49-F238E27FC236}">
                <a16:creationId xmlns:a16="http://schemas.microsoft.com/office/drawing/2014/main" id="{738551AE-3669-49AB-BF7B-9327B1D15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8101" y="1100827"/>
            <a:ext cx="5510771" cy="436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708094-ABC6-4710-AC50-35A803286099}"/>
              </a:ext>
            </a:extLst>
          </p:cNvPr>
          <p:cNvSpPr txBox="1"/>
          <p:nvPr/>
        </p:nvSpPr>
        <p:spPr>
          <a:xfrm>
            <a:off x="5939652" y="5501049"/>
            <a:ext cx="5609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 Rounded MT Bold" panose="020F0704030504030204" pitchFamily="34" charset="0"/>
              </a:rPr>
              <a:t>(Source: </a:t>
            </a:r>
            <a:r>
              <a:rPr lang="en-GB" sz="1400" dirty="0" err="1">
                <a:latin typeface="Arial Rounded MT Bold" panose="020F0704030504030204" pitchFamily="34" charset="0"/>
              </a:rPr>
              <a:t>Longmuss</a:t>
            </a:r>
            <a:r>
              <a:rPr lang="en-GB" sz="1400" dirty="0">
                <a:latin typeface="Arial Rounded MT Bold" panose="020F0704030504030204" pitchFamily="34" charset="0"/>
              </a:rPr>
              <a:t> and </a:t>
            </a:r>
            <a:r>
              <a:rPr lang="en-GB" sz="1400" dirty="0" err="1">
                <a:latin typeface="Arial Rounded MT Bold" panose="020F0704030504030204" pitchFamily="34" charset="0"/>
              </a:rPr>
              <a:t>Poppe</a:t>
            </a:r>
            <a:r>
              <a:rPr lang="en-GB" sz="1400" dirty="0">
                <a:latin typeface="Arial Rounded MT Bold" panose="020F0704030504030204" pitchFamily="34" charset="0"/>
              </a:rPr>
              <a:t>, 2017, pp. 218-219)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56657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2D5E-1703-48BD-A7CB-25B81D63D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313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en-GB" sz="3500" dirty="0">
                <a:latin typeface="Arial Rounded MT Bold" panose="020F0704030504030204" pitchFamily="34" charset="0"/>
              </a:rPr>
              <a:t>PO and Manufacturing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D1B1E-BFA0-4B05-B37A-98E4D5BCE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5" y="1097280"/>
            <a:ext cx="11465169" cy="576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700" dirty="0">
                <a:latin typeface="Arial Rounded MT Bold" panose="020F0704030504030204" pitchFamily="34" charset="0"/>
              </a:rPr>
              <a:t>In 2016 the value added by the manufacturing sector in the EU accounted for 16.08% of its economy. </a:t>
            </a:r>
          </a:p>
          <a:p>
            <a:pPr marL="0" indent="0">
              <a:buNone/>
            </a:pPr>
            <a:endParaRPr lang="en-GB" sz="17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1700" u="sng" dirty="0">
                <a:latin typeface="Arial Rounded MT Bold" panose="020F0704030504030204" pitchFamily="34" charset="0"/>
              </a:rPr>
              <a:t>Examples:</a:t>
            </a:r>
          </a:p>
          <a:p>
            <a:r>
              <a:rPr lang="en-GB" sz="1700" dirty="0">
                <a:latin typeface="Arial Rounded MT Bold" panose="020F0704030504030204" pitchFamily="34" charset="0"/>
              </a:rPr>
              <a:t>Ireland 34.69% </a:t>
            </a:r>
          </a:p>
          <a:p>
            <a:r>
              <a:rPr lang="en-GB" sz="1700" dirty="0">
                <a:latin typeface="Arial Rounded MT Bold" panose="020F0704030504030204" pitchFamily="34" charset="0"/>
              </a:rPr>
              <a:t>Korea 29.34%</a:t>
            </a:r>
          </a:p>
          <a:p>
            <a:r>
              <a:rPr lang="en-GB" sz="1700" dirty="0">
                <a:latin typeface="Arial Rounded MT Bold" panose="020F0704030504030204" pitchFamily="34" charset="0"/>
              </a:rPr>
              <a:t>Czech Republic 27.08% </a:t>
            </a:r>
          </a:p>
          <a:p>
            <a:r>
              <a:rPr lang="en-GB" sz="1700" dirty="0">
                <a:latin typeface="Arial Rounded MT Bold" panose="020F0704030504030204" pitchFamily="34" charset="0"/>
              </a:rPr>
              <a:t>Hungary 23.90%</a:t>
            </a:r>
          </a:p>
          <a:p>
            <a:r>
              <a:rPr lang="en-GB" sz="1700" dirty="0">
                <a:latin typeface="Arial Rounded MT Bold" panose="020F0704030504030204" pitchFamily="34" charset="0"/>
              </a:rPr>
              <a:t>Slovenia, 23.34% </a:t>
            </a:r>
          </a:p>
          <a:p>
            <a:r>
              <a:rPr lang="en-GB" sz="1700" dirty="0">
                <a:latin typeface="Arial Rounded MT Bold" panose="020F0704030504030204" pitchFamily="34" charset="0"/>
              </a:rPr>
              <a:t>Germany 22.91% </a:t>
            </a:r>
          </a:p>
          <a:p>
            <a:r>
              <a:rPr lang="en-GB" sz="1700" dirty="0">
                <a:latin typeface="Arial Rounded MT Bold" panose="020F0704030504030204" pitchFamily="34" charset="0"/>
              </a:rPr>
              <a:t>UK 9.71%</a:t>
            </a:r>
          </a:p>
          <a:p>
            <a:r>
              <a:rPr lang="en-GB" sz="1700" dirty="0">
                <a:latin typeface="Arial Rounded MT Bold" panose="020F0704030504030204" pitchFamily="34" charset="0"/>
              </a:rPr>
              <a:t>US 12.27% and </a:t>
            </a:r>
          </a:p>
          <a:p>
            <a:r>
              <a:rPr lang="en-GB" sz="1700" dirty="0">
                <a:latin typeface="Arial Rounded MT Bold" panose="020F0704030504030204" pitchFamily="34" charset="0"/>
              </a:rPr>
              <a:t>Japan 20.55% </a:t>
            </a:r>
          </a:p>
          <a:p>
            <a:pPr marL="0" indent="0" algn="r">
              <a:buNone/>
            </a:pPr>
            <a:r>
              <a:rPr lang="en-GB" sz="1700" dirty="0">
                <a:latin typeface="Arial Rounded MT Bold" panose="020F0704030504030204" pitchFamily="34" charset="0"/>
              </a:rPr>
              <a:t>(OECD, 2017).</a:t>
            </a:r>
          </a:p>
          <a:p>
            <a:pPr marL="0" indent="0" algn="r">
              <a:buNone/>
            </a:pPr>
            <a:r>
              <a:rPr lang="en-GB" sz="1700" dirty="0">
                <a:latin typeface="Arial Rounded MT Bold" panose="020F070403050403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n-GB" sz="1700" dirty="0">
                <a:latin typeface="Arial Rounded MT Bold" panose="020F0704030504030204" pitchFamily="34" charset="0"/>
              </a:rPr>
              <a:t>*The majority of jobs depend on manufacturing, for example, by transforming (through physical, chemical or mechanical processes) components, materials or substances, into new products (</a:t>
            </a:r>
            <a:r>
              <a:rPr lang="en-GB" sz="1700" dirty="0" err="1">
                <a:latin typeface="Arial Rounded MT Bold" panose="020F0704030504030204" pitchFamily="34" charset="0"/>
              </a:rPr>
              <a:t>Satyro</a:t>
            </a:r>
            <a:r>
              <a:rPr lang="en-GB" sz="1700" dirty="0">
                <a:latin typeface="Arial Rounded MT Bold" panose="020F0704030504030204" pitchFamily="34" charset="0"/>
              </a:rPr>
              <a:t> </a:t>
            </a:r>
            <a:r>
              <a:rPr lang="en-GB" sz="1700" i="1" dirty="0">
                <a:latin typeface="Arial Rounded MT Bold" panose="020F0704030504030204" pitchFamily="34" charset="0"/>
              </a:rPr>
              <a:t>et al., </a:t>
            </a:r>
            <a:r>
              <a:rPr lang="en-GB" sz="1700" dirty="0">
                <a:latin typeface="Arial Rounded MT Bold" panose="020F0704030504030204" pitchFamily="34" charset="0"/>
              </a:rPr>
              <a:t>2018). </a:t>
            </a:r>
          </a:p>
        </p:txBody>
      </p:sp>
    </p:spTree>
    <p:extLst>
      <p:ext uri="{BB962C8B-B14F-4D97-AF65-F5344CB8AC3E}">
        <p14:creationId xmlns:p14="http://schemas.microsoft.com/office/powerpoint/2010/main" val="383960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B207A-6CD7-42CA-9DB1-03F0E5D94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015"/>
            <a:ext cx="10515600" cy="633047"/>
          </a:xfrm>
        </p:spPr>
        <p:txBody>
          <a:bodyPr>
            <a:normAutofit/>
          </a:bodyPr>
          <a:lstStyle/>
          <a:p>
            <a:pPr algn="ctr"/>
            <a:r>
              <a:rPr lang="en-GB" sz="3500" dirty="0">
                <a:latin typeface="Arial Rounded MT Bold" panose="020F0704030504030204" pitchFamily="34" charset="0"/>
              </a:rPr>
              <a:t>DEFENDERS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5B96D-5CEB-4CC2-A7EB-BA959947E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" y="942537"/>
            <a:ext cx="11015003" cy="580355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GB" sz="2200" dirty="0">
                <a:latin typeface="Arial Rounded MT Bold" panose="020F0704030504030204" pitchFamily="34" charset="0"/>
              </a:rPr>
              <a:t>Planned obsolescence defenders argue that </a:t>
            </a:r>
            <a:r>
              <a:rPr lang="en-GB" sz="2200" dirty="0">
                <a:latin typeface="Arial Rounded MT Bold" panose="020F0704030504030204" pitchFamily="34" charset="0"/>
                <a:sym typeface="Wingdings" panose="05000000000000000000" pitchFamily="2" charset="2"/>
              </a:rPr>
              <a:t></a:t>
            </a:r>
            <a:r>
              <a:rPr lang="en-GB" sz="2200" dirty="0">
                <a:latin typeface="Arial Rounded MT Bold" panose="020F0704030504030204" pitchFamily="34" charset="0"/>
              </a:rPr>
              <a:t> </a:t>
            </a:r>
            <a:r>
              <a:rPr lang="en-GB" sz="2200" u="sng" dirty="0">
                <a:latin typeface="Arial Rounded MT Bold" panose="020F0704030504030204" pitchFamily="34" charset="0"/>
              </a:rPr>
              <a:t>new appliances</a:t>
            </a:r>
            <a:r>
              <a:rPr lang="en-GB" sz="2200" dirty="0">
                <a:latin typeface="Arial Rounded MT Bold" panose="020F0704030504030204" pitchFamily="34" charset="0"/>
              </a:rPr>
              <a:t> are more </a:t>
            </a:r>
            <a:r>
              <a:rPr lang="en-GB" sz="2200" b="1" dirty="0">
                <a:latin typeface="Arial Rounded MT Bold" panose="020F0704030504030204" pitchFamily="34" charset="0"/>
              </a:rPr>
              <a:t>energy-efficient </a:t>
            </a:r>
            <a:r>
              <a:rPr lang="en-GB" sz="2200" dirty="0">
                <a:latin typeface="Arial Rounded MT Bold" panose="020F0704030504030204" pitchFamily="34" charset="0"/>
              </a:rPr>
              <a:t>and use </a:t>
            </a:r>
            <a:r>
              <a:rPr lang="en-GB" sz="2200" b="1" dirty="0">
                <a:latin typeface="Arial Rounded MT Bold" panose="020F0704030504030204" pitchFamily="34" charset="0"/>
              </a:rPr>
              <a:t>less water </a:t>
            </a:r>
            <a:r>
              <a:rPr lang="en-GB" sz="2200" dirty="0">
                <a:latin typeface="Arial Rounded MT Bold" panose="020F0704030504030204" pitchFamily="34" charset="0"/>
              </a:rPr>
              <a:t>than old ones while </a:t>
            </a:r>
            <a:r>
              <a:rPr lang="en-GB" sz="2200" u="sng" dirty="0">
                <a:latin typeface="Arial Rounded MT Bold" panose="020F0704030504030204" pitchFamily="34" charset="0"/>
              </a:rPr>
              <a:t>highlighting</a:t>
            </a:r>
            <a:r>
              <a:rPr lang="en-GB" sz="2200" dirty="0">
                <a:latin typeface="Arial Rounded MT Bold" panose="020F0704030504030204" pitchFamily="34" charset="0"/>
              </a:rPr>
              <a:t> the need to replace product for income generation and ultimately  keep production running (Hennies and </a:t>
            </a:r>
            <a:r>
              <a:rPr lang="en-GB" sz="2200" dirty="0" err="1">
                <a:latin typeface="Arial Rounded MT Bold" panose="020F0704030504030204" pitchFamily="34" charset="0"/>
              </a:rPr>
              <a:t>Stamminger</a:t>
            </a:r>
            <a:r>
              <a:rPr lang="en-GB" sz="2200" dirty="0">
                <a:latin typeface="Arial Rounded MT Bold" panose="020F0704030504030204" pitchFamily="34" charset="0"/>
              </a:rPr>
              <a:t>, 2016).</a:t>
            </a:r>
          </a:p>
          <a:p>
            <a:pPr marL="0" indent="0" algn="just">
              <a:buNone/>
            </a:pPr>
            <a:endParaRPr lang="en-GB" sz="2200" dirty="0">
              <a:latin typeface="Arial Rounded MT Bold" panose="020F0704030504030204" pitchFamily="34" charset="0"/>
            </a:endParaRPr>
          </a:p>
          <a:p>
            <a:pPr algn="just"/>
            <a:r>
              <a:rPr lang="en-GB" sz="2200" dirty="0">
                <a:latin typeface="Arial Rounded MT Bold" panose="020F0704030504030204" pitchFamily="34" charset="0"/>
              </a:rPr>
              <a:t>Planned obsolescence is not based on the intentional weakening of products – aiming at fast replacement – but by the conditions of creating, developing and producing. For instance; </a:t>
            </a:r>
          </a:p>
          <a:p>
            <a:pPr marL="1595437" indent="-342900" algn="just">
              <a:buFont typeface="Wingdings" panose="05000000000000000000" pitchFamily="2" charset="2"/>
              <a:buChar char="q"/>
            </a:pPr>
            <a:r>
              <a:rPr lang="en-GB" sz="2200" dirty="0">
                <a:latin typeface="Arial Rounded MT Bold" panose="020F0704030504030204" pitchFamily="34" charset="0"/>
              </a:rPr>
              <a:t>rising complexity </a:t>
            </a:r>
          </a:p>
          <a:p>
            <a:pPr marL="1595437" indent="-342900" algn="just">
              <a:buFont typeface="Wingdings" panose="05000000000000000000" pitchFamily="2" charset="2"/>
              <a:buChar char="q"/>
            </a:pPr>
            <a:r>
              <a:rPr lang="en-GB" sz="2200" dirty="0">
                <a:latin typeface="Arial Rounded MT Bold" panose="020F0704030504030204" pitchFamily="34" charset="0"/>
              </a:rPr>
              <a:t>increasing speed of innovation cycles </a:t>
            </a:r>
          </a:p>
          <a:p>
            <a:pPr marL="1595437" indent="-342900" algn="just">
              <a:buFont typeface="Wingdings" panose="05000000000000000000" pitchFamily="2" charset="2"/>
              <a:buChar char="q"/>
            </a:pPr>
            <a:r>
              <a:rPr lang="en-GB" sz="2200" dirty="0">
                <a:latin typeface="Arial Rounded MT Bold" panose="020F0704030504030204" pitchFamily="34" charset="0"/>
              </a:rPr>
              <a:t>high cost pressures </a:t>
            </a:r>
          </a:p>
          <a:p>
            <a:pPr marL="1595437" indent="-342900" algn="just">
              <a:buFont typeface="Wingdings" panose="05000000000000000000" pitchFamily="2" charset="2"/>
              <a:buChar char="q"/>
            </a:pPr>
            <a:r>
              <a:rPr lang="en-GB" sz="2200" dirty="0">
                <a:latin typeface="Arial Rounded MT Bold" panose="020F0704030504030204" pitchFamily="34" charset="0"/>
              </a:rPr>
              <a:t>competitiveness </a:t>
            </a:r>
          </a:p>
          <a:p>
            <a:pPr marL="0" indent="0" algn="just">
              <a:buNone/>
            </a:pPr>
            <a:endParaRPr lang="en-GB" sz="2200" dirty="0">
              <a:latin typeface="Arial Rounded MT Bold" panose="020F0704030504030204" pitchFamily="34" charset="0"/>
            </a:endParaRPr>
          </a:p>
          <a:p>
            <a:pPr algn="just"/>
            <a:r>
              <a:rPr lang="en-GB" sz="2200" dirty="0">
                <a:latin typeface="Arial Rounded MT Bold" panose="020F0704030504030204" pitchFamily="34" charset="0"/>
              </a:rPr>
              <a:t>These constraints leave little space to actors and companies of the development process</a:t>
            </a:r>
          </a:p>
          <a:p>
            <a:pPr algn="just"/>
            <a:r>
              <a:rPr lang="en-GB" sz="2200" dirty="0">
                <a:latin typeface="Arial Rounded MT Bold" panose="020F0704030504030204" pitchFamily="34" charset="0"/>
              </a:rPr>
              <a:t>In this case obsolescence is systemic</a:t>
            </a:r>
          </a:p>
          <a:p>
            <a:pPr marL="0" indent="0" algn="r">
              <a:buNone/>
            </a:pPr>
            <a:endParaRPr lang="en-GB" sz="2200" dirty="0">
              <a:latin typeface="Arial Rounded MT Bold" panose="020F0704030504030204" pitchFamily="34" charset="0"/>
            </a:endParaRPr>
          </a:p>
          <a:p>
            <a:pPr marL="0" indent="0" algn="r">
              <a:buNone/>
            </a:pPr>
            <a:r>
              <a:rPr lang="en-GB" sz="2200" dirty="0">
                <a:latin typeface="Arial Rounded MT Bold" panose="020F0704030504030204" pitchFamily="34" charset="0"/>
              </a:rPr>
              <a:t>(</a:t>
            </a:r>
            <a:r>
              <a:rPr lang="en-GB" sz="2200" dirty="0" err="1">
                <a:latin typeface="Arial Rounded MT Bold" panose="020F0704030504030204" pitchFamily="34" charset="0"/>
              </a:rPr>
              <a:t>Longmuss</a:t>
            </a:r>
            <a:r>
              <a:rPr lang="en-GB" sz="2200" dirty="0">
                <a:latin typeface="Arial Rounded MT Bold" panose="020F0704030504030204" pitchFamily="34" charset="0"/>
              </a:rPr>
              <a:t> and </a:t>
            </a:r>
            <a:r>
              <a:rPr lang="en-GB" sz="2200" dirty="0" err="1">
                <a:latin typeface="Arial Rounded MT Bold" panose="020F0704030504030204" pitchFamily="34" charset="0"/>
              </a:rPr>
              <a:t>Poppe</a:t>
            </a:r>
            <a:r>
              <a:rPr lang="en-GB" sz="2200" dirty="0">
                <a:latin typeface="Arial Rounded MT Bold" panose="020F0704030504030204" pitchFamily="34" charset="0"/>
              </a:rPr>
              <a:t>, 2017) </a:t>
            </a:r>
          </a:p>
          <a:p>
            <a:pPr marL="0" indent="0" algn="just">
              <a:buNone/>
            </a:pPr>
            <a:endParaRPr lang="en-GB" sz="2000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2400" dirty="0">
                <a:latin typeface="Arial Rounded MT Bold" panose="020F0704030504030204" pitchFamily="34" charset="0"/>
              </a:rPr>
              <a:t>HOWEVER… </a:t>
            </a:r>
          </a:p>
          <a:p>
            <a:pPr marL="0" indent="0" algn="just">
              <a:buNone/>
            </a:pPr>
            <a:endParaRPr lang="en-GB" sz="2000" dirty="0">
              <a:latin typeface="Arial Rounded MT Bold" panose="020F0704030504030204" pitchFamily="34" charset="0"/>
            </a:endParaRPr>
          </a:p>
          <a:p>
            <a:pPr marL="0" indent="0" algn="just">
              <a:buNone/>
            </a:pPr>
            <a:endParaRPr lang="en-GB" sz="2000" dirty="0">
              <a:latin typeface="Arial Rounded MT Bold" panose="020F0704030504030204" pitchFamily="34" charset="0"/>
            </a:endParaRPr>
          </a:p>
          <a:p>
            <a:pPr marL="0" indent="0" algn="just">
              <a:buNone/>
            </a:pPr>
            <a:endParaRPr lang="en-GB" sz="20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21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ghana and rubbish">
            <a:extLst>
              <a:ext uri="{FF2B5EF4-FFF2-40B4-BE49-F238E27FC236}">
                <a16:creationId xmlns:a16="http://schemas.microsoft.com/office/drawing/2014/main" id="{E973D3C1-C077-42FD-ACE8-2787081A5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" b="-1"/>
          <a:stretch/>
        </p:blipFill>
        <p:spPr bwMode="auto">
          <a:xfrm>
            <a:off x="78830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369DB3-795E-475C-95E1-042A20D36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82" y="1972133"/>
            <a:ext cx="2748957" cy="974301"/>
          </a:xfrm>
        </p:spPr>
        <p:txBody>
          <a:bodyPr>
            <a:normAutofit/>
          </a:bodyPr>
          <a:lstStyle/>
          <a:p>
            <a:pPr algn="ctr"/>
            <a:r>
              <a:rPr lang="en-GB" sz="2900" dirty="0">
                <a:latin typeface="Arial Rounded MT Bold" panose="020F0704030504030204" pitchFamily="34" charset="0"/>
              </a:rPr>
              <a:t>The Environment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99205-4F41-4953-9319-DB3074DF8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728" y="3684129"/>
            <a:ext cx="5020064" cy="2826882"/>
          </a:xfrm>
        </p:spPr>
        <p:txBody>
          <a:bodyPr anchor="ctr">
            <a:normAutofit/>
          </a:bodyPr>
          <a:lstStyle/>
          <a:p>
            <a:pPr algn="just"/>
            <a:r>
              <a:rPr lang="en-GB" sz="1800" dirty="0">
                <a:latin typeface="Arial Rounded MT Bold" panose="020F0704030504030204" pitchFamily="34" charset="0"/>
              </a:rPr>
              <a:t>Product replacement has created more transportation needs in order to reach the Western World, effectively polluting the environment due to transportation emissions</a:t>
            </a:r>
          </a:p>
          <a:p>
            <a:pPr algn="just"/>
            <a:r>
              <a:rPr lang="en-GB" sz="1800" dirty="0">
                <a:latin typeface="Arial Rounded MT Bold" panose="020F0704030504030204" pitchFamily="34" charset="0"/>
              </a:rPr>
              <a:t>In turn, all products that have short lifespans, end up in countries such as Ghana, creating endless garbage graveyards and ultimately massive environmental, economic and societal implications </a:t>
            </a:r>
          </a:p>
          <a:p>
            <a:endParaRPr lang="en-GB" sz="1100" dirty="0"/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75513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omas Karamanlis.potx" id="{F7C7B922-6659-49AB-8C62-B588B499D64D}" vid="{A951FF13-9460-42D7-A8E2-48F968DE86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1559</Words>
  <Application>Microsoft Office PowerPoint</Application>
  <PresentationFormat>Ευρεία οθόνη</PresentationFormat>
  <Paragraphs>138</Paragraphs>
  <Slides>23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30" baseType="lpstr">
      <vt:lpstr>Arial</vt:lpstr>
      <vt:lpstr>Arial Rounded MT Bold</vt:lpstr>
      <vt:lpstr>Calibri</vt:lpstr>
      <vt:lpstr>Calibri Light</vt:lpstr>
      <vt:lpstr>Times New Roman</vt:lpstr>
      <vt:lpstr>Wingdings</vt:lpstr>
      <vt:lpstr>Office Theme</vt:lpstr>
      <vt:lpstr>Planned Obsolescence  &amp; Sustainability  </vt:lpstr>
      <vt:lpstr>Project aim and objectives </vt:lpstr>
      <vt:lpstr>Overview of Presentation  </vt:lpstr>
      <vt:lpstr>What is Planned Obsolescence? </vt:lpstr>
      <vt:lpstr>The symbol of Planned Obsolescence:  The light bulb</vt:lpstr>
      <vt:lpstr>Planned Obsolescence and its 3 forms. </vt:lpstr>
      <vt:lpstr>PO and Manufacturing</vt:lpstr>
      <vt:lpstr>DEFENDERS</vt:lpstr>
      <vt:lpstr>The Environment </vt:lpstr>
      <vt:lpstr>The Society </vt:lpstr>
      <vt:lpstr>The Economy </vt:lpstr>
      <vt:lpstr>The Three pillars of Sustainability </vt:lpstr>
      <vt:lpstr>Uncommon Interests </vt:lpstr>
      <vt:lpstr> THE 17 SDGs</vt:lpstr>
      <vt:lpstr>Focus</vt:lpstr>
      <vt:lpstr>Παρουσίαση του PowerPoint</vt:lpstr>
      <vt:lpstr>SDG 12 - Responsible consumption and production  </vt:lpstr>
      <vt:lpstr>SDG 13 – Climate Change </vt:lpstr>
      <vt:lpstr>SDG 14 – Life below water </vt:lpstr>
      <vt:lpstr>SDG 15 - Life on land  </vt:lpstr>
      <vt:lpstr>SUSTAINABLE &amp; REUSABLE PRODUCTS &amp; RECYCLING </vt:lpstr>
      <vt:lpstr>References 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Planned Obsolescence  &amp; Sustainability</dc:title>
  <dc:creator>Monica Charlafti</dc:creator>
  <cp:lastModifiedBy>Λάσκαρη Ελένη</cp:lastModifiedBy>
  <cp:revision>60</cp:revision>
  <dcterms:created xsi:type="dcterms:W3CDTF">2019-11-09T17:17:51Z</dcterms:created>
  <dcterms:modified xsi:type="dcterms:W3CDTF">2021-06-03T08:42:05Z</dcterms:modified>
</cp:coreProperties>
</file>