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2" r:id="rId4"/>
    <p:sldId id="264" r:id="rId5"/>
    <p:sldId id="265" r:id="rId6"/>
    <p:sldId id="276" r:id="rId7"/>
    <p:sldId id="259" r:id="rId8"/>
    <p:sldId id="258" r:id="rId9"/>
    <p:sldId id="277" r:id="rId10"/>
    <p:sldId id="278" r:id="rId11"/>
    <p:sldId id="279" r:id="rId12"/>
    <p:sldId id="263" r:id="rId13"/>
    <p:sldId id="257" r:id="rId14"/>
    <p:sldId id="260" r:id="rId15"/>
    <p:sldId id="261" r:id="rId16"/>
    <p:sldId id="266" r:id="rId17"/>
    <p:sldId id="267" r:id="rId18"/>
    <p:sldId id="268" r:id="rId19"/>
    <p:sldId id="269" r:id="rId20"/>
    <p:sldId id="273" r:id="rId21"/>
    <p:sldId id="270" r:id="rId22"/>
    <p:sldId id="271" r:id="rId23"/>
    <p:sldId id="272" r:id="rId24"/>
    <p:sldId id="280" r:id="rId25"/>
    <p:sldId id="281" r:id="rId26"/>
    <p:sldId id="282" r:id="rId27"/>
    <p:sldId id="283" r:id="rId28"/>
    <p:sldId id="284" r:id="rId29"/>
    <p:sldId id="285" r:id="rId30"/>
    <p:sldId id="274"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91" d="100"/>
          <a:sy n="91" d="100"/>
        </p:scale>
        <p:origin x="4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8D596-39C7-44CB-ADA6-869991738C5D}"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E18BAE17-988B-4D86-9A38-1E9A246B1EAE}">
      <dgm:prSet/>
      <dgm:spPr/>
      <dgm:t>
        <a:bodyPr/>
        <a:lstStyle/>
        <a:p>
          <a:r>
            <a:rPr lang="el-GR" dirty="0"/>
            <a:t>Η κλιματική αλλαγή, που όλοι μας βιώνουμε, δεν είναι ένα σενάριο, αλλά ένα δύσκολο παρόν. Τα ακραία καιρικά φαινόμενα είναι πλέον γεγονός και είναι συχνότερα και εντονότερα, όπως οι ξηρασίες και οι καύσωνες, οι καταιγίδες, οι πλημμύρες, οι καταστροφικότατες και σε μεγάλη έκταση πυρκαγιές και το λιώσιμο των πάγων. </a:t>
          </a:r>
          <a:endParaRPr lang="en-US" dirty="0"/>
        </a:p>
      </dgm:t>
    </dgm:pt>
    <dgm:pt modelId="{535BDFFD-639E-45AA-9BB0-F765A317B6BD}" type="parTrans" cxnId="{48D99EB5-89F4-43E2-A144-321762858A90}">
      <dgm:prSet/>
      <dgm:spPr/>
      <dgm:t>
        <a:bodyPr/>
        <a:lstStyle/>
        <a:p>
          <a:endParaRPr lang="en-US"/>
        </a:p>
      </dgm:t>
    </dgm:pt>
    <dgm:pt modelId="{CCA0546A-4011-41D9-937E-0BEB55515A38}" type="sibTrans" cxnId="{48D99EB5-89F4-43E2-A144-321762858A90}">
      <dgm:prSet/>
      <dgm:spPr/>
      <dgm:t>
        <a:bodyPr/>
        <a:lstStyle/>
        <a:p>
          <a:endParaRPr lang="en-US"/>
        </a:p>
      </dgm:t>
    </dgm:pt>
    <dgm:pt modelId="{EB217D22-FD75-492A-ABCE-CBE2A231C292}">
      <dgm:prSet/>
      <dgm:spPr/>
      <dgm:t>
        <a:bodyPr/>
        <a:lstStyle/>
        <a:p>
          <a:r>
            <a:rPr lang="el-GR" dirty="0"/>
            <a:t>Η κλιματική αυτή αλλαγή οφείλεται αποκλειστικά στις ανθρώπινες ενέργειες, που ως αποτέλεσμα έχουν την συσσώρευση τεράστιων ποσοτήτων αερίων του θερμοκηπίου. Υπεύθυνες για την παρούσα κατάσταση είναι οι επιχειρήσεις για την παραγωγή προϊόντων και υπηρεσιών που επιβαρύνουν το περιβάλλον, σε όλα τα στάδια της διαδικασίας: εξόρυξη, μεταφορά και επεξεργασία των πρώτων υλών, παραγωγή και τέλος διάθεση στα δίκτυα, με κλείσιμο του κύκλου με την τελική χρήση και την κατανάλωση. Όλος αυτός ο κύκλος έχει ως αποτέλεσμα την κατανάλωση ενέργειας και άρα την εξαγωγή αερίων-ρύπων του θερμοκηπίου, τα απόβλητα και τα απορρίμματα. </a:t>
          </a:r>
          <a:endParaRPr lang="en-US" dirty="0"/>
        </a:p>
      </dgm:t>
    </dgm:pt>
    <dgm:pt modelId="{A5E5A713-D7F0-45EF-9E8B-2FBF638BD513}" type="parTrans" cxnId="{A2ACA722-0B3B-4DF7-82E2-8452BF8FCEF9}">
      <dgm:prSet/>
      <dgm:spPr/>
      <dgm:t>
        <a:bodyPr/>
        <a:lstStyle/>
        <a:p>
          <a:endParaRPr lang="en-US"/>
        </a:p>
      </dgm:t>
    </dgm:pt>
    <dgm:pt modelId="{2319C5F3-17F3-4A68-8ECB-4831FAD41D81}" type="sibTrans" cxnId="{A2ACA722-0B3B-4DF7-82E2-8452BF8FCEF9}">
      <dgm:prSet/>
      <dgm:spPr/>
      <dgm:t>
        <a:bodyPr/>
        <a:lstStyle/>
        <a:p>
          <a:endParaRPr lang="en-US"/>
        </a:p>
      </dgm:t>
    </dgm:pt>
    <dgm:pt modelId="{961B01E6-4F59-4856-BCFE-328E9EA90647}" type="pres">
      <dgm:prSet presAssocID="{30E8D596-39C7-44CB-ADA6-869991738C5D}" presName="Name0" presStyleCnt="0">
        <dgm:presLayoutVars>
          <dgm:dir/>
          <dgm:resizeHandles val="exact"/>
        </dgm:presLayoutVars>
      </dgm:prSet>
      <dgm:spPr/>
      <dgm:t>
        <a:bodyPr/>
        <a:lstStyle/>
        <a:p>
          <a:endParaRPr lang="el-GR"/>
        </a:p>
      </dgm:t>
    </dgm:pt>
    <dgm:pt modelId="{4DB7CB9F-4CDC-4B48-91F3-0C8D432A2512}" type="pres">
      <dgm:prSet presAssocID="{E18BAE17-988B-4D86-9A38-1E9A246B1EAE}" presName="node" presStyleLbl="node1" presStyleIdx="0" presStyleCnt="2">
        <dgm:presLayoutVars>
          <dgm:bulletEnabled val="1"/>
        </dgm:presLayoutVars>
      </dgm:prSet>
      <dgm:spPr/>
      <dgm:t>
        <a:bodyPr/>
        <a:lstStyle/>
        <a:p>
          <a:endParaRPr lang="el-GR"/>
        </a:p>
      </dgm:t>
    </dgm:pt>
    <dgm:pt modelId="{7B91EFDF-0FC3-49B8-8D65-64E515B79981}" type="pres">
      <dgm:prSet presAssocID="{CCA0546A-4011-41D9-937E-0BEB55515A38}" presName="sibTrans" presStyleLbl="sibTrans2D1" presStyleIdx="0" presStyleCnt="1"/>
      <dgm:spPr/>
      <dgm:t>
        <a:bodyPr/>
        <a:lstStyle/>
        <a:p>
          <a:endParaRPr lang="el-GR"/>
        </a:p>
      </dgm:t>
    </dgm:pt>
    <dgm:pt modelId="{0160D0FE-95F0-4020-B865-77A770BD6B35}" type="pres">
      <dgm:prSet presAssocID="{CCA0546A-4011-41D9-937E-0BEB55515A38}" presName="connectorText" presStyleLbl="sibTrans2D1" presStyleIdx="0" presStyleCnt="1"/>
      <dgm:spPr/>
      <dgm:t>
        <a:bodyPr/>
        <a:lstStyle/>
        <a:p>
          <a:endParaRPr lang="el-GR"/>
        </a:p>
      </dgm:t>
    </dgm:pt>
    <dgm:pt modelId="{81ED8178-A5BD-48D7-8D0E-4050E8D2FA16}" type="pres">
      <dgm:prSet presAssocID="{EB217D22-FD75-492A-ABCE-CBE2A231C292}" presName="node" presStyleLbl="node1" presStyleIdx="1" presStyleCnt="2">
        <dgm:presLayoutVars>
          <dgm:bulletEnabled val="1"/>
        </dgm:presLayoutVars>
      </dgm:prSet>
      <dgm:spPr/>
      <dgm:t>
        <a:bodyPr/>
        <a:lstStyle/>
        <a:p>
          <a:endParaRPr lang="el-GR"/>
        </a:p>
      </dgm:t>
    </dgm:pt>
  </dgm:ptLst>
  <dgm:cxnLst>
    <dgm:cxn modelId="{7BA0AAEB-ADC2-480A-81C6-6954C2622BF4}" type="presOf" srcId="{30E8D596-39C7-44CB-ADA6-869991738C5D}" destId="{961B01E6-4F59-4856-BCFE-328E9EA90647}" srcOrd="0" destOrd="0" presId="urn:microsoft.com/office/officeart/2005/8/layout/process1"/>
    <dgm:cxn modelId="{9E37D2E6-F89C-475D-B4F2-082204151781}" type="presOf" srcId="{E18BAE17-988B-4D86-9A38-1E9A246B1EAE}" destId="{4DB7CB9F-4CDC-4B48-91F3-0C8D432A2512}" srcOrd="0" destOrd="0" presId="urn:microsoft.com/office/officeart/2005/8/layout/process1"/>
    <dgm:cxn modelId="{48D99EB5-89F4-43E2-A144-321762858A90}" srcId="{30E8D596-39C7-44CB-ADA6-869991738C5D}" destId="{E18BAE17-988B-4D86-9A38-1E9A246B1EAE}" srcOrd="0" destOrd="0" parTransId="{535BDFFD-639E-45AA-9BB0-F765A317B6BD}" sibTransId="{CCA0546A-4011-41D9-937E-0BEB55515A38}"/>
    <dgm:cxn modelId="{9995BD08-1548-4F0B-9E43-437F931681B2}" type="presOf" srcId="{CCA0546A-4011-41D9-937E-0BEB55515A38}" destId="{0160D0FE-95F0-4020-B865-77A770BD6B35}" srcOrd="1" destOrd="0" presId="urn:microsoft.com/office/officeart/2005/8/layout/process1"/>
    <dgm:cxn modelId="{A2ACA722-0B3B-4DF7-82E2-8452BF8FCEF9}" srcId="{30E8D596-39C7-44CB-ADA6-869991738C5D}" destId="{EB217D22-FD75-492A-ABCE-CBE2A231C292}" srcOrd="1" destOrd="0" parTransId="{A5E5A713-D7F0-45EF-9E8B-2FBF638BD513}" sibTransId="{2319C5F3-17F3-4A68-8ECB-4831FAD41D81}"/>
    <dgm:cxn modelId="{60657C1E-B76F-4C60-9E14-58917FA4C980}" type="presOf" srcId="{EB217D22-FD75-492A-ABCE-CBE2A231C292}" destId="{81ED8178-A5BD-48D7-8D0E-4050E8D2FA16}" srcOrd="0" destOrd="0" presId="urn:microsoft.com/office/officeart/2005/8/layout/process1"/>
    <dgm:cxn modelId="{59084F9F-5F25-47E6-8388-B04CF8F6C781}" type="presOf" srcId="{CCA0546A-4011-41D9-937E-0BEB55515A38}" destId="{7B91EFDF-0FC3-49B8-8D65-64E515B79981}" srcOrd="0" destOrd="0" presId="urn:microsoft.com/office/officeart/2005/8/layout/process1"/>
    <dgm:cxn modelId="{14AF07D6-26E1-4E7C-8144-9E927EC7B291}" type="presParOf" srcId="{961B01E6-4F59-4856-BCFE-328E9EA90647}" destId="{4DB7CB9F-4CDC-4B48-91F3-0C8D432A2512}" srcOrd="0" destOrd="0" presId="urn:microsoft.com/office/officeart/2005/8/layout/process1"/>
    <dgm:cxn modelId="{D4557018-BAD1-4162-BFFA-4BB93719EE58}" type="presParOf" srcId="{961B01E6-4F59-4856-BCFE-328E9EA90647}" destId="{7B91EFDF-0FC3-49B8-8D65-64E515B79981}" srcOrd="1" destOrd="0" presId="urn:microsoft.com/office/officeart/2005/8/layout/process1"/>
    <dgm:cxn modelId="{82B00213-E241-44C6-B3D8-3CFB0D11C51C}" type="presParOf" srcId="{7B91EFDF-0FC3-49B8-8D65-64E515B79981}" destId="{0160D0FE-95F0-4020-B865-77A770BD6B35}" srcOrd="0" destOrd="0" presId="urn:microsoft.com/office/officeart/2005/8/layout/process1"/>
    <dgm:cxn modelId="{207EDB3E-5810-4CD1-89B8-E85F9D236220}" type="presParOf" srcId="{961B01E6-4F59-4856-BCFE-328E9EA90647}" destId="{81ED8178-A5BD-48D7-8D0E-4050E8D2FA1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033EED-BD50-4876-AAE7-59E6C82587EF}"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1F792528-D4F5-438E-87C4-0EB0D8B1D1F9}">
      <dgm:prSet/>
      <dgm:spPr/>
      <dgm:t>
        <a:bodyPr/>
        <a:lstStyle/>
        <a:p>
          <a:r>
            <a:rPr lang="el-GR" dirty="0"/>
            <a:t>Η Διάσκεψη του ΟΗΕ, για την κλιματική αλλαγή, η οποία πραγματοποιήθηκε στο Παρίσι, τον Νοέμβριο του 2015, έθεσε νέες βάσεις στην αντιμετώπιση του κλίματος και δέσμευσε τα κράτη μέλη με τις αποφάσεις της. Τα κυριότερα σημεία της νέας αυτής συμφωνίας είναι τα εξής: </a:t>
          </a:r>
          <a:endParaRPr lang="en-US" dirty="0"/>
        </a:p>
      </dgm:t>
    </dgm:pt>
    <dgm:pt modelId="{646022EB-391B-44C6-A8E7-70F84FC15C05}" type="parTrans" cxnId="{48C957D8-637B-4615-BF1D-042D57CF1040}">
      <dgm:prSet/>
      <dgm:spPr/>
      <dgm:t>
        <a:bodyPr/>
        <a:lstStyle/>
        <a:p>
          <a:endParaRPr lang="en-US"/>
        </a:p>
      </dgm:t>
    </dgm:pt>
    <dgm:pt modelId="{54D8C430-5F6F-436E-BA66-23D893F149F8}" type="sibTrans" cxnId="{48C957D8-637B-4615-BF1D-042D57CF1040}">
      <dgm:prSet/>
      <dgm:spPr/>
      <dgm:t>
        <a:bodyPr/>
        <a:lstStyle/>
        <a:p>
          <a:endParaRPr lang="en-US"/>
        </a:p>
      </dgm:t>
    </dgm:pt>
    <dgm:pt modelId="{E6F53448-19C0-47DD-ADE0-52CDDBA39DE4}">
      <dgm:prSet/>
      <dgm:spPr/>
      <dgm:t>
        <a:bodyPr/>
        <a:lstStyle/>
        <a:p>
          <a:r>
            <a:rPr lang="el-GR" b="1" dirty="0"/>
            <a:t>μακροπρόθεσμος στόχος</a:t>
          </a:r>
          <a:r>
            <a:rPr lang="el-GR" dirty="0"/>
            <a:t>: οι κυβερνήσεις συμφώνησαν να συγκρατηθεί η αύξηση της μέσης θερμοκρασίας του πλανήτη αρκετά κάτω από 2 °C , σε σχέση με τα προβιομηχανικά επίπεδα και να συνεχιστούν οι προσπάθειες για τον περιορισμό της σε 1,5 °C</a:t>
          </a:r>
          <a:endParaRPr lang="en-US" dirty="0"/>
        </a:p>
      </dgm:t>
    </dgm:pt>
    <dgm:pt modelId="{66B93EAC-6907-4F4F-BD7C-D26BCA56F668}" type="parTrans" cxnId="{E2DE9529-357C-406E-95D5-59548B71E132}">
      <dgm:prSet/>
      <dgm:spPr/>
      <dgm:t>
        <a:bodyPr/>
        <a:lstStyle/>
        <a:p>
          <a:endParaRPr lang="en-US"/>
        </a:p>
      </dgm:t>
    </dgm:pt>
    <dgm:pt modelId="{60127053-5885-4D29-B2FF-B369EE4E9BDD}" type="sibTrans" cxnId="{E2DE9529-357C-406E-95D5-59548B71E132}">
      <dgm:prSet/>
      <dgm:spPr/>
      <dgm:t>
        <a:bodyPr/>
        <a:lstStyle/>
        <a:p>
          <a:endParaRPr lang="en-US"/>
        </a:p>
      </dgm:t>
    </dgm:pt>
    <dgm:pt modelId="{27FCFD73-9970-471B-AD42-6C3636CC221B}">
      <dgm:prSet/>
      <dgm:spPr/>
      <dgm:t>
        <a:bodyPr/>
        <a:lstStyle/>
        <a:p>
          <a:r>
            <a:rPr lang="el-GR" b="1"/>
            <a:t>συνεισφορές</a:t>
          </a:r>
          <a:r>
            <a:rPr lang="el-GR"/>
            <a:t>: πριν και κατά τη διάσκεψη του Παρισιού οι χώρες υπέβαλαν ολοκληρωμένα εθνικά σχέδια δράσης για το κλίμα με στόχο τη μείωση των εκπομπών τους</a:t>
          </a:r>
          <a:endParaRPr lang="en-US"/>
        </a:p>
      </dgm:t>
    </dgm:pt>
    <dgm:pt modelId="{E90B700E-221C-4CBB-AD5B-5EFC3CEFD508}" type="parTrans" cxnId="{E99622D3-E37B-4A34-9024-30F7B92B6675}">
      <dgm:prSet/>
      <dgm:spPr/>
      <dgm:t>
        <a:bodyPr/>
        <a:lstStyle/>
        <a:p>
          <a:endParaRPr lang="en-US"/>
        </a:p>
      </dgm:t>
    </dgm:pt>
    <dgm:pt modelId="{7359FF92-9FD9-4E7D-81F9-09C4A74B0306}" type="sibTrans" cxnId="{E99622D3-E37B-4A34-9024-30F7B92B6675}">
      <dgm:prSet/>
      <dgm:spPr/>
      <dgm:t>
        <a:bodyPr/>
        <a:lstStyle/>
        <a:p>
          <a:endParaRPr lang="en-US"/>
        </a:p>
      </dgm:t>
    </dgm:pt>
    <dgm:pt modelId="{4EDF28D2-5A35-4C16-871B-A8B9DBEF4948}">
      <dgm:prSet/>
      <dgm:spPr/>
      <dgm:t>
        <a:bodyPr/>
        <a:lstStyle/>
        <a:p>
          <a:r>
            <a:rPr lang="el-GR" b="1"/>
            <a:t>φιλοδοξία</a:t>
          </a:r>
          <a:r>
            <a:rPr lang="el-GR"/>
            <a:t>: οι κυβερνήσεις συμφώνησαν να κοινοποιούν κάθε 5 χρόνια τις συνεισφορές τους με σκοπό τον καθορισμό πιο φιλόδοξων στόχων</a:t>
          </a:r>
          <a:endParaRPr lang="en-US"/>
        </a:p>
      </dgm:t>
    </dgm:pt>
    <dgm:pt modelId="{F8A87FAC-611E-472C-9C55-36E979E86D05}" type="parTrans" cxnId="{358ACA32-7DA3-44D6-B451-689674E64303}">
      <dgm:prSet/>
      <dgm:spPr/>
      <dgm:t>
        <a:bodyPr/>
        <a:lstStyle/>
        <a:p>
          <a:endParaRPr lang="en-US"/>
        </a:p>
      </dgm:t>
    </dgm:pt>
    <dgm:pt modelId="{85022D1D-F7BE-4C97-BBEB-CD8A4011D5B1}" type="sibTrans" cxnId="{358ACA32-7DA3-44D6-B451-689674E64303}">
      <dgm:prSet/>
      <dgm:spPr/>
      <dgm:t>
        <a:bodyPr/>
        <a:lstStyle/>
        <a:p>
          <a:endParaRPr lang="en-US"/>
        </a:p>
      </dgm:t>
    </dgm:pt>
    <dgm:pt modelId="{889E81E8-7F08-4292-A686-6FBCA0EB85C8}">
      <dgm:prSet/>
      <dgm:spPr/>
      <dgm:t>
        <a:bodyPr/>
        <a:lstStyle/>
        <a:p>
          <a:r>
            <a:rPr lang="el-GR" b="1"/>
            <a:t>διαφάνεια:</a:t>
          </a:r>
          <a:r>
            <a:rPr lang="el-GR"/>
            <a:t> δέχθηκαν επίσης να κοινοποιούν μεταξύ τους και να ενημερώνουν το κοινό σχετικά με την πρόοδο υλοποίησης των στόχων, με σκοπό την εξασφάλιση διαφάνειας και εποπτείας </a:t>
          </a:r>
          <a:endParaRPr lang="en-US"/>
        </a:p>
      </dgm:t>
    </dgm:pt>
    <dgm:pt modelId="{76CB80DA-BC3A-4926-8E58-B5670842114E}" type="parTrans" cxnId="{1F6C43DD-86B6-4D29-B927-9640230D932E}">
      <dgm:prSet/>
      <dgm:spPr/>
      <dgm:t>
        <a:bodyPr/>
        <a:lstStyle/>
        <a:p>
          <a:endParaRPr lang="en-US"/>
        </a:p>
      </dgm:t>
    </dgm:pt>
    <dgm:pt modelId="{897BEC29-A733-4229-BE9C-F8F83768C3FD}" type="sibTrans" cxnId="{1F6C43DD-86B6-4D29-B927-9640230D932E}">
      <dgm:prSet/>
      <dgm:spPr/>
      <dgm:t>
        <a:bodyPr/>
        <a:lstStyle/>
        <a:p>
          <a:endParaRPr lang="en-US"/>
        </a:p>
      </dgm:t>
    </dgm:pt>
    <dgm:pt modelId="{6079C6F8-ACA4-473F-BF94-30615F93F0E4}">
      <dgm:prSet/>
      <dgm:spPr/>
      <dgm:t>
        <a:bodyPr/>
        <a:lstStyle/>
        <a:p>
          <a:r>
            <a:rPr lang="el-GR" b="1"/>
            <a:t>αλληλεγγύη</a:t>
          </a:r>
          <a:r>
            <a:rPr lang="el-GR"/>
            <a:t>: η Ε.Ε. και οι άλλες ανεπτυγμένες χώρες θα εξακολουθήσουν να παρέχουν χρηματοδότηση για το κλίμα ώστε να βοηθήσουν τις αναπτυσσόμενες χώρες να μειώσουν τις εκπομπές και να θωρακιστούν έναντι των επιπτώσεων της κλιματικής αλλαγής</a:t>
          </a:r>
          <a:endParaRPr lang="en-US"/>
        </a:p>
      </dgm:t>
    </dgm:pt>
    <dgm:pt modelId="{FDB6F6BF-DEA8-4354-B917-B3545C822A3D}" type="parTrans" cxnId="{50804992-5C12-4198-86C5-E4096294C7C6}">
      <dgm:prSet/>
      <dgm:spPr/>
      <dgm:t>
        <a:bodyPr/>
        <a:lstStyle/>
        <a:p>
          <a:endParaRPr lang="en-US"/>
        </a:p>
      </dgm:t>
    </dgm:pt>
    <dgm:pt modelId="{E3C22D4B-20B9-4CE9-8379-7EE445606222}" type="sibTrans" cxnId="{50804992-5C12-4198-86C5-E4096294C7C6}">
      <dgm:prSet/>
      <dgm:spPr/>
      <dgm:t>
        <a:bodyPr/>
        <a:lstStyle/>
        <a:p>
          <a:endParaRPr lang="en-US"/>
        </a:p>
      </dgm:t>
    </dgm:pt>
    <dgm:pt modelId="{7C61801B-67A8-49CB-A2F9-F8D008FCB866}" type="pres">
      <dgm:prSet presAssocID="{46033EED-BD50-4876-AAE7-59E6C82587EF}" presName="linear" presStyleCnt="0">
        <dgm:presLayoutVars>
          <dgm:animLvl val="lvl"/>
          <dgm:resizeHandles val="exact"/>
        </dgm:presLayoutVars>
      </dgm:prSet>
      <dgm:spPr/>
      <dgm:t>
        <a:bodyPr/>
        <a:lstStyle/>
        <a:p>
          <a:endParaRPr lang="el-GR"/>
        </a:p>
      </dgm:t>
    </dgm:pt>
    <dgm:pt modelId="{E5C68CE3-2D36-4BA7-9EEE-657674017F71}" type="pres">
      <dgm:prSet presAssocID="{1F792528-D4F5-438E-87C4-0EB0D8B1D1F9}" presName="parentText" presStyleLbl="node1" presStyleIdx="0" presStyleCnt="6">
        <dgm:presLayoutVars>
          <dgm:chMax val="0"/>
          <dgm:bulletEnabled val="1"/>
        </dgm:presLayoutVars>
      </dgm:prSet>
      <dgm:spPr/>
      <dgm:t>
        <a:bodyPr/>
        <a:lstStyle/>
        <a:p>
          <a:endParaRPr lang="el-GR"/>
        </a:p>
      </dgm:t>
    </dgm:pt>
    <dgm:pt modelId="{0EE0CBDD-C433-4807-98E3-30E68BAA54D3}" type="pres">
      <dgm:prSet presAssocID="{54D8C430-5F6F-436E-BA66-23D893F149F8}" presName="spacer" presStyleCnt="0"/>
      <dgm:spPr/>
    </dgm:pt>
    <dgm:pt modelId="{D5B51757-3B91-4295-907C-7E482C81D0A5}" type="pres">
      <dgm:prSet presAssocID="{E6F53448-19C0-47DD-ADE0-52CDDBA39DE4}" presName="parentText" presStyleLbl="node1" presStyleIdx="1" presStyleCnt="6">
        <dgm:presLayoutVars>
          <dgm:chMax val="0"/>
          <dgm:bulletEnabled val="1"/>
        </dgm:presLayoutVars>
      </dgm:prSet>
      <dgm:spPr/>
      <dgm:t>
        <a:bodyPr/>
        <a:lstStyle/>
        <a:p>
          <a:endParaRPr lang="el-GR"/>
        </a:p>
      </dgm:t>
    </dgm:pt>
    <dgm:pt modelId="{42E09902-EAB6-4ABA-B11F-5AD678391BE0}" type="pres">
      <dgm:prSet presAssocID="{60127053-5885-4D29-B2FF-B369EE4E9BDD}" presName="spacer" presStyleCnt="0"/>
      <dgm:spPr/>
    </dgm:pt>
    <dgm:pt modelId="{12E82881-3781-414A-948A-618828A6193B}" type="pres">
      <dgm:prSet presAssocID="{27FCFD73-9970-471B-AD42-6C3636CC221B}" presName="parentText" presStyleLbl="node1" presStyleIdx="2" presStyleCnt="6">
        <dgm:presLayoutVars>
          <dgm:chMax val="0"/>
          <dgm:bulletEnabled val="1"/>
        </dgm:presLayoutVars>
      </dgm:prSet>
      <dgm:spPr/>
      <dgm:t>
        <a:bodyPr/>
        <a:lstStyle/>
        <a:p>
          <a:endParaRPr lang="el-GR"/>
        </a:p>
      </dgm:t>
    </dgm:pt>
    <dgm:pt modelId="{78B5A267-E5E9-4BCB-A3C9-88BD682689C1}" type="pres">
      <dgm:prSet presAssocID="{7359FF92-9FD9-4E7D-81F9-09C4A74B0306}" presName="spacer" presStyleCnt="0"/>
      <dgm:spPr/>
    </dgm:pt>
    <dgm:pt modelId="{D1F8F2CA-E768-4A12-AD28-E85687D90BDD}" type="pres">
      <dgm:prSet presAssocID="{4EDF28D2-5A35-4C16-871B-A8B9DBEF4948}" presName="parentText" presStyleLbl="node1" presStyleIdx="3" presStyleCnt="6">
        <dgm:presLayoutVars>
          <dgm:chMax val="0"/>
          <dgm:bulletEnabled val="1"/>
        </dgm:presLayoutVars>
      </dgm:prSet>
      <dgm:spPr/>
      <dgm:t>
        <a:bodyPr/>
        <a:lstStyle/>
        <a:p>
          <a:endParaRPr lang="el-GR"/>
        </a:p>
      </dgm:t>
    </dgm:pt>
    <dgm:pt modelId="{A3978137-D358-4370-9279-0B1AE8171B39}" type="pres">
      <dgm:prSet presAssocID="{85022D1D-F7BE-4C97-BBEB-CD8A4011D5B1}" presName="spacer" presStyleCnt="0"/>
      <dgm:spPr/>
    </dgm:pt>
    <dgm:pt modelId="{1924CFD0-C9DB-4572-9A70-7D46031CBFF8}" type="pres">
      <dgm:prSet presAssocID="{889E81E8-7F08-4292-A686-6FBCA0EB85C8}" presName="parentText" presStyleLbl="node1" presStyleIdx="4" presStyleCnt="6">
        <dgm:presLayoutVars>
          <dgm:chMax val="0"/>
          <dgm:bulletEnabled val="1"/>
        </dgm:presLayoutVars>
      </dgm:prSet>
      <dgm:spPr/>
      <dgm:t>
        <a:bodyPr/>
        <a:lstStyle/>
        <a:p>
          <a:endParaRPr lang="el-GR"/>
        </a:p>
      </dgm:t>
    </dgm:pt>
    <dgm:pt modelId="{4EB0106B-DCF0-4C0F-B5FA-93D95FA06B47}" type="pres">
      <dgm:prSet presAssocID="{897BEC29-A733-4229-BE9C-F8F83768C3FD}" presName="spacer" presStyleCnt="0"/>
      <dgm:spPr/>
    </dgm:pt>
    <dgm:pt modelId="{B12693ED-5784-407F-A700-0BDAF27CE172}" type="pres">
      <dgm:prSet presAssocID="{6079C6F8-ACA4-473F-BF94-30615F93F0E4}" presName="parentText" presStyleLbl="node1" presStyleIdx="5" presStyleCnt="6">
        <dgm:presLayoutVars>
          <dgm:chMax val="0"/>
          <dgm:bulletEnabled val="1"/>
        </dgm:presLayoutVars>
      </dgm:prSet>
      <dgm:spPr/>
      <dgm:t>
        <a:bodyPr/>
        <a:lstStyle/>
        <a:p>
          <a:endParaRPr lang="el-GR"/>
        </a:p>
      </dgm:t>
    </dgm:pt>
  </dgm:ptLst>
  <dgm:cxnLst>
    <dgm:cxn modelId="{2DE5BFF0-5C79-4B29-87E3-86580E5A32B0}" type="presOf" srcId="{46033EED-BD50-4876-AAE7-59E6C82587EF}" destId="{7C61801B-67A8-49CB-A2F9-F8D008FCB866}" srcOrd="0" destOrd="0" presId="urn:microsoft.com/office/officeart/2005/8/layout/vList2"/>
    <dgm:cxn modelId="{48C957D8-637B-4615-BF1D-042D57CF1040}" srcId="{46033EED-BD50-4876-AAE7-59E6C82587EF}" destId="{1F792528-D4F5-438E-87C4-0EB0D8B1D1F9}" srcOrd="0" destOrd="0" parTransId="{646022EB-391B-44C6-A8E7-70F84FC15C05}" sibTransId="{54D8C430-5F6F-436E-BA66-23D893F149F8}"/>
    <dgm:cxn modelId="{E2DE9529-357C-406E-95D5-59548B71E132}" srcId="{46033EED-BD50-4876-AAE7-59E6C82587EF}" destId="{E6F53448-19C0-47DD-ADE0-52CDDBA39DE4}" srcOrd="1" destOrd="0" parTransId="{66B93EAC-6907-4F4F-BD7C-D26BCA56F668}" sibTransId="{60127053-5885-4D29-B2FF-B369EE4E9BDD}"/>
    <dgm:cxn modelId="{3031BF6E-8D83-4055-A054-57E93441955B}" type="presOf" srcId="{E6F53448-19C0-47DD-ADE0-52CDDBA39DE4}" destId="{D5B51757-3B91-4295-907C-7E482C81D0A5}" srcOrd="0" destOrd="0" presId="urn:microsoft.com/office/officeart/2005/8/layout/vList2"/>
    <dgm:cxn modelId="{2605E46D-B8AB-4E9E-8043-AD695F27F5F3}" type="presOf" srcId="{6079C6F8-ACA4-473F-BF94-30615F93F0E4}" destId="{B12693ED-5784-407F-A700-0BDAF27CE172}" srcOrd="0" destOrd="0" presId="urn:microsoft.com/office/officeart/2005/8/layout/vList2"/>
    <dgm:cxn modelId="{1F6C43DD-86B6-4D29-B927-9640230D932E}" srcId="{46033EED-BD50-4876-AAE7-59E6C82587EF}" destId="{889E81E8-7F08-4292-A686-6FBCA0EB85C8}" srcOrd="4" destOrd="0" parTransId="{76CB80DA-BC3A-4926-8E58-B5670842114E}" sibTransId="{897BEC29-A733-4229-BE9C-F8F83768C3FD}"/>
    <dgm:cxn modelId="{358ACA32-7DA3-44D6-B451-689674E64303}" srcId="{46033EED-BD50-4876-AAE7-59E6C82587EF}" destId="{4EDF28D2-5A35-4C16-871B-A8B9DBEF4948}" srcOrd="3" destOrd="0" parTransId="{F8A87FAC-611E-472C-9C55-36E979E86D05}" sibTransId="{85022D1D-F7BE-4C97-BBEB-CD8A4011D5B1}"/>
    <dgm:cxn modelId="{E99622D3-E37B-4A34-9024-30F7B92B6675}" srcId="{46033EED-BD50-4876-AAE7-59E6C82587EF}" destId="{27FCFD73-9970-471B-AD42-6C3636CC221B}" srcOrd="2" destOrd="0" parTransId="{E90B700E-221C-4CBB-AD5B-5EFC3CEFD508}" sibTransId="{7359FF92-9FD9-4E7D-81F9-09C4A74B0306}"/>
    <dgm:cxn modelId="{50804992-5C12-4198-86C5-E4096294C7C6}" srcId="{46033EED-BD50-4876-AAE7-59E6C82587EF}" destId="{6079C6F8-ACA4-473F-BF94-30615F93F0E4}" srcOrd="5" destOrd="0" parTransId="{FDB6F6BF-DEA8-4354-B917-B3545C822A3D}" sibTransId="{E3C22D4B-20B9-4CE9-8379-7EE445606222}"/>
    <dgm:cxn modelId="{C67682D3-CFB2-4EAE-9DA1-E424EEC7CB6D}" type="presOf" srcId="{4EDF28D2-5A35-4C16-871B-A8B9DBEF4948}" destId="{D1F8F2CA-E768-4A12-AD28-E85687D90BDD}" srcOrd="0" destOrd="0" presId="urn:microsoft.com/office/officeart/2005/8/layout/vList2"/>
    <dgm:cxn modelId="{B715D9C8-E81E-4F26-9743-3313C1678A28}" type="presOf" srcId="{889E81E8-7F08-4292-A686-6FBCA0EB85C8}" destId="{1924CFD0-C9DB-4572-9A70-7D46031CBFF8}" srcOrd="0" destOrd="0" presId="urn:microsoft.com/office/officeart/2005/8/layout/vList2"/>
    <dgm:cxn modelId="{8DE1FDB6-BA02-4030-BDAC-E57855BE5712}" type="presOf" srcId="{27FCFD73-9970-471B-AD42-6C3636CC221B}" destId="{12E82881-3781-414A-948A-618828A6193B}" srcOrd="0" destOrd="0" presId="urn:microsoft.com/office/officeart/2005/8/layout/vList2"/>
    <dgm:cxn modelId="{C66B05C5-17E1-446C-AC5B-0500FD33C86C}" type="presOf" srcId="{1F792528-D4F5-438E-87C4-0EB0D8B1D1F9}" destId="{E5C68CE3-2D36-4BA7-9EEE-657674017F71}" srcOrd="0" destOrd="0" presId="urn:microsoft.com/office/officeart/2005/8/layout/vList2"/>
    <dgm:cxn modelId="{6DAC96CF-3C36-4E09-9D75-143DB5795EA7}" type="presParOf" srcId="{7C61801B-67A8-49CB-A2F9-F8D008FCB866}" destId="{E5C68CE3-2D36-4BA7-9EEE-657674017F71}" srcOrd="0" destOrd="0" presId="urn:microsoft.com/office/officeart/2005/8/layout/vList2"/>
    <dgm:cxn modelId="{F7AC2C60-CFED-419C-82EA-55474EAD3FD0}" type="presParOf" srcId="{7C61801B-67A8-49CB-A2F9-F8D008FCB866}" destId="{0EE0CBDD-C433-4807-98E3-30E68BAA54D3}" srcOrd="1" destOrd="0" presId="urn:microsoft.com/office/officeart/2005/8/layout/vList2"/>
    <dgm:cxn modelId="{EEBB8B84-7FE8-482E-A1AC-C4AF84439755}" type="presParOf" srcId="{7C61801B-67A8-49CB-A2F9-F8D008FCB866}" destId="{D5B51757-3B91-4295-907C-7E482C81D0A5}" srcOrd="2" destOrd="0" presId="urn:microsoft.com/office/officeart/2005/8/layout/vList2"/>
    <dgm:cxn modelId="{1BB88737-B004-4282-8607-F87FD15CD243}" type="presParOf" srcId="{7C61801B-67A8-49CB-A2F9-F8D008FCB866}" destId="{42E09902-EAB6-4ABA-B11F-5AD678391BE0}" srcOrd="3" destOrd="0" presId="urn:microsoft.com/office/officeart/2005/8/layout/vList2"/>
    <dgm:cxn modelId="{FD7DDFD0-0118-4401-B4D5-69F4A90D7864}" type="presParOf" srcId="{7C61801B-67A8-49CB-A2F9-F8D008FCB866}" destId="{12E82881-3781-414A-948A-618828A6193B}" srcOrd="4" destOrd="0" presId="urn:microsoft.com/office/officeart/2005/8/layout/vList2"/>
    <dgm:cxn modelId="{DC65992F-1BAB-4F99-B5E8-D4E1BFF238A4}" type="presParOf" srcId="{7C61801B-67A8-49CB-A2F9-F8D008FCB866}" destId="{78B5A267-E5E9-4BCB-A3C9-88BD682689C1}" srcOrd="5" destOrd="0" presId="urn:microsoft.com/office/officeart/2005/8/layout/vList2"/>
    <dgm:cxn modelId="{B3739383-342A-4A28-8F78-046962B3A427}" type="presParOf" srcId="{7C61801B-67A8-49CB-A2F9-F8D008FCB866}" destId="{D1F8F2CA-E768-4A12-AD28-E85687D90BDD}" srcOrd="6" destOrd="0" presId="urn:microsoft.com/office/officeart/2005/8/layout/vList2"/>
    <dgm:cxn modelId="{0C642818-AC41-4CFD-BE14-07E84EB97098}" type="presParOf" srcId="{7C61801B-67A8-49CB-A2F9-F8D008FCB866}" destId="{A3978137-D358-4370-9279-0B1AE8171B39}" srcOrd="7" destOrd="0" presId="urn:microsoft.com/office/officeart/2005/8/layout/vList2"/>
    <dgm:cxn modelId="{7B13C43A-96D1-4A56-91F4-761FAA10E08E}" type="presParOf" srcId="{7C61801B-67A8-49CB-A2F9-F8D008FCB866}" destId="{1924CFD0-C9DB-4572-9A70-7D46031CBFF8}" srcOrd="8" destOrd="0" presId="urn:microsoft.com/office/officeart/2005/8/layout/vList2"/>
    <dgm:cxn modelId="{57CDF681-61DA-4159-8A13-F9F4DC7C6F49}" type="presParOf" srcId="{7C61801B-67A8-49CB-A2F9-F8D008FCB866}" destId="{4EB0106B-DCF0-4C0F-B5FA-93D95FA06B47}" srcOrd="9" destOrd="0" presId="urn:microsoft.com/office/officeart/2005/8/layout/vList2"/>
    <dgm:cxn modelId="{C8CC8E0B-2591-4E4D-A6A0-D6C20CE848D6}" type="presParOf" srcId="{7C61801B-67A8-49CB-A2F9-F8D008FCB866}" destId="{B12693ED-5784-407F-A700-0BDAF27CE17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0E180C-F1B3-4DE5-BE85-39E71FF0E2F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4FA3652-5EA9-4CDF-87BE-9C3576431938}">
      <dgm:prSet/>
      <dgm:spPr/>
      <dgm:t>
        <a:bodyPr/>
        <a:lstStyle/>
        <a:p>
          <a:r>
            <a:rPr lang="el-GR" b="0" i="0" dirty="0"/>
            <a:t>Η ΕΕ διαδραματίζει κεντρικό ρόλο στις </a:t>
          </a:r>
          <a:r>
            <a:rPr lang="el-GR" dirty="0"/>
            <a:t>διαπραγματεύσεις των Ηνωμένων Εθνών για το κλίμα</a:t>
          </a:r>
          <a:r>
            <a:rPr lang="el-GR" b="0" i="0" dirty="0"/>
            <a:t>.</a:t>
          </a:r>
          <a:endParaRPr lang="en-US" dirty="0"/>
        </a:p>
      </dgm:t>
    </dgm:pt>
    <dgm:pt modelId="{F1422D41-64CD-496F-B86D-F36196E8361B}" type="parTrans" cxnId="{5C7431B8-A23A-468F-9367-8F53C2596EC0}">
      <dgm:prSet/>
      <dgm:spPr/>
      <dgm:t>
        <a:bodyPr/>
        <a:lstStyle/>
        <a:p>
          <a:endParaRPr lang="en-US"/>
        </a:p>
      </dgm:t>
    </dgm:pt>
    <dgm:pt modelId="{00901EA2-8CA4-40A4-AF6A-36B67FC2797D}" type="sibTrans" cxnId="{5C7431B8-A23A-468F-9367-8F53C2596EC0}">
      <dgm:prSet/>
      <dgm:spPr/>
      <dgm:t>
        <a:bodyPr/>
        <a:lstStyle/>
        <a:p>
          <a:endParaRPr lang="en-US"/>
        </a:p>
      </dgm:t>
    </dgm:pt>
    <dgm:pt modelId="{807CF07D-2331-4150-BD63-43E1173EB5F2}">
      <dgm:prSet/>
      <dgm:spPr/>
      <dgm:t>
        <a:bodyPr/>
        <a:lstStyle/>
        <a:p>
          <a:r>
            <a:rPr lang="el-GR" b="0" i="0"/>
            <a:t>Με τη συμφωνία του Παρισίου, η ΕΕ δεσμεύτηκε να μειώσει μέχρι το 2030 τις εκπομπές αερίων θερμοκηπίου κατά τουλάχιστον 40% σε σχέση με τα επίπεδα του 1990.</a:t>
          </a:r>
          <a:endParaRPr lang="en-US"/>
        </a:p>
      </dgm:t>
    </dgm:pt>
    <dgm:pt modelId="{1671D02D-7624-4752-AD92-FF495BDECFAE}" type="parTrans" cxnId="{27ECF3D0-256E-43AB-8DE3-C83DE33D3F4E}">
      <dgm:prSet/>
      <dgm:spPr/>
      <dgm:t>
        <a:bodyPr/>
        <a:lstStyle/>
        <a:p>
          <a:endParaRPr lang="en-US"/>
        </a:p>
      </dgm:t>
    </dgm:pt>
    <dgm:pt modelId="{DB0B954F-AACF-46BC-877F-28E593418577}" type="sibTrans" cxnId="{27ECF3D0-256E-43AB-8DE3-C83DE33D3F4E}">
      <dgm:prSet/>
      <dgm:spPr/>
      <dgm:t>
        <a:bodyPr/>
        <a:lstStyle/>
        <a:p>
          <a:endParaRPr lang="en-US"/>
        </a:p>
      </dgm:t>
    </dgm:pt>
    <dgm:pt modelId="{CF0A54B2-58D3-4372-9589-48243EC81339}" type="pres">
      <dgm:prSet presAssocID="{DB0E180C-F1B3-4DE5-BE85-39E71FF0E2F4}" presName="linear" presStyleCnt="0">
        <dgm:presLayoutVars>
          <dgm:animLvl val="lvl"/>
          <dgm:resizeHandles val="exact"/>
        </dgm:presLayoutVars>
      </dgm:prSet>
      <dgm:spPr/>
      <dgm:t>
        <a:bodyPr/>
        <a:lstStyle/>
        <a:p>
          <a:endParaRPr lang="el-GR"/>
        </a:p>
      </dgm:t>
    </dgm:pt>
    <dgm:pt modelId="{328C0771-3C59-4BBA-B6D6-30DDA519B6BC}" type="pres">
      <dgm:prSet presAssocID="{B4FA3652-5EA9-4CDF-87BE-9C3576431938}" presName="parentText" presStyleLbl="node1" presStyleIdx="0" presStyleCnt="2">
        <dgm:presLayoutVars>
          <dgm:chMax val="0"/>
          <dgm:bulletEnabled val="1"/>
        </dgm:presLayoutVars>
      </dgm:prSet>
      <dgm:spPr/>
      <dgm:t>
        <a:bodyPr/>
        <a:lstStyle/>
        <a:p>
          <a:endParaRPr lang="el-GR"/>
        </a:p>
      </dgm:t>
    </dgm:pt>
    <dgm:pt modelId="{664BC9F8-E601-4126-87A9-99947038C404}" type="pres">
      <dgm:prSet presAssocID="{00901EA2-8CA4-40A4-AF6A-36B67FC2797D}" presName="spacer" presStyleCnt="0"/>
      <dgm:spPr/>
    </dgm:pt>
    <dgm:pt modelId="{6CF0B2DB-18B1-4AC5-B1BB-B107B4A9369A}" type="pres">
      <dgm:prSet presAssocID="{807CF07D-2331-4150-BD63-43E1173EB5F2}" presName="parentText" presStyleLbl="node1" presStyleIdx="1" presStyleCnt="2">
        <dgm:presLayoutVars>
          <dgm:chMax val="0"/>
          <dgm:bulletEnabled val="1"/>
        </dgm:presLayoutVars>
      </dgm:prSet>
      <dgm:spPr/>
      <dgm:t>
        <a:bodyPr/>
        <a:lstStyle/>
        <a:p>
          <a:endParaRPr lang="el-GR"/>
        </a:p>
      </dgm:t>
    </dgm:pt>
  </dgm:ptLst>
  <dgm:cxnLst>
    <dgm:cxn modelId="{2DD7D013-2FEF-45AF-85A7-41030095F0C2}" type="presOf" srcId="{DB0E180C-F1B3-4DE5-BE85-39E71FF0E2F4}" destId="{CF0A54B2-58D3-4372-9589-48243EC81339}" srcOrd="0" destOrd="0" presId="urn:microsoft.com/office/officeart/2005/8/layout/vList2"/>
    <dgm:cxn modelId="{16157892-4B22-4150-99A4-0FF4DD9F7F9B}" type="presOf" srcId="{B4FA3652-5EA9-4CDF-87BE-9C3576431938}" destId="{328C0771-3C59-4BBA-B6D6-30DDA519B6BC}" srcOrd="0" destOrd="0" presId="urn:microsoft.com/office/officeart/2005/8/layout/vList2"/>
    <dgm:cxn modelId="{27ECF3D0-256E-43AB-8DE3-C83DE33D3F4E}" srcId="{DB0E180C-F1B3-4DE5-BE85-39E71FF0E2F4}" destId="{807CF07D-2331-4150-BD63-43E1173EB5F2}" srcOrd="1" destOrd="0" parTransId="{1671D02D-7624-4752-AD92-FF495BDECFAE}" sibTransId="{DB0B954F-AACF-46BC-877F-28E593418577}"/>
    <dgm:cxn modelId="{5C7431B8-A23A-468F-9367-8F53C2596EC0}" srcId="{DB0E180C-F1B3-4DE5-BE85-39E71FF0E2F4}" destId="{B4FA3652-5EA9-4CDF-87BE-9C3576431938}" srcOrd="0" destOrd="0" parTransId="{F1422D41-64CD-496F-B86D-F36196E8361B}" sibTransId="{00901EA2-8CA4-40A4-AF6A-36B67FC2797D}"/>
    <dgm:cxn modelId="{9F2E2926-8A74-4DEC-B4D9-E93762EF7425}" type="presOf" srcId="{807CF07D-2331-4150-BD63-43E1173EB5F2}" destId="{6CF0B2DB-18B1-4AC5-B1BB-B107B4A9369A}" srcOrd="0" destOrd="0" presId="urn:microsoft.com/office/officeart/2005/8/layout/vList2"/>
    <dgm:cxn modelId="{1E4061EC-207F-4371-AA18-BA052725CBC7}" type="presParOf" srcId="{CF0A54B2-58D3-4372-9589-48243EC81339}" destId="{328C0771-3C59-4BBA-B6D6-30DDA519B6BC}" srcOrd="0" destOrd="0" presId="urn:microsoft.com/office/officeart/2005/8/layout/vList2"/>
    <dgm:cxn modelId="{5B4CD424-15CD-4DC7-B288-ABB9A8842509}" type="presParOf" srcId="{CF0A54B2-58D3-4372-9589-48243EC81339}" destId="{664BC9F8-E601-4126-87A9-99947038C404}" srcOrd="1" destOrd="0" presId="urn:microsoft.com/office/officeart/2005/8/layout/vList2"/>
    <dgm:cxn modelId="{01A08945-8385-44C8-AB9B-0C0AD9D8EBC0}" type="presParOf" srcId="{CF0A54B2-58D3-4372-9589-48243EC81339}" destId="{6CF0B2DB-18B1-4AC5-B1BB-B107B4A9369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830400-5B84-4C9D-8027-457463E0B9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BAE3018-2BC1-4F78-9586-3D9D3E025AAC}">
      <dgm:prSet/>
      <dgm:spPr/>
      <dgm:t>
        <a:bodyPr/>
        <a:lstStyle/>
        <a:p>
          <a:r>
            <a:rPr lang="el-GR"/>
            <a:t>Σ</a:t>
          </a:r>
          <a:r>
            <a:rPr lang="el-GR" b="0" i="0"/>
            <a:t>χέδιο της ΕΕ </a:t>
          </a:r>
          <a:r>
            <a:rPr lang="el-GR"/>
            <a:t>είναι η </a:t>
          </a:r>
          <a:r>
            <a:rPr lang="el-GR" b="0" i="0"/>
            <a:t>οικοδόμηση μιας πιο πράσινης και βιώσιμης Ευρώπης, καλύπτοντας ένα ευρύ φάσμα τομέων και περιλαμβάνοντας στόχους όπως:</a:t>
          </a:r>
          <a:endParaRPr lang="en-US"/>
        </a:p>
      </dgm:t>
    </dgm:pt>
    <dgm:pt modelId="{59E26E9A-CDB7-46B0-B6ED-B4D0F126CAC6}" type="parTrans" cxnId="{B8BDFEC4-69BF-44F0-BD3D-8AEA24F21555}">
      <dgm:prSet/>
      <dgm:spPr/>
      <dgm:t>
        <a:bodyPr/>
        <a:lstStyle/>
        <a:p>
          <a:endParaRPr lang="en-US"/>
        </a:p>
      </dgm:t>
    </dgm:pt>
    <dgm:pt modelId="{3B4B7224-6EFC-4FBE-94AD-0BC2436A2F28}" type="sibTrans" cxnId="{B8BDFEC4-69BF-44F0-BD3D-8AEA24F21555}">
      <dgm:prSet/>
      <dgm:spPr/>
      <dgm:t>
        <a:bodyPr/>
        <a:lstStyle/>
        <a:p>
          <a:endParaRPr lang="en-US"/>
        </a:p>
      </dgm:t>
    </dgm:pt>
    <dgm:pt modelId="{7EC0D609-F36F-4C25-BFA7-711882CBA9A9}">
      <dgm:prSet/>
      <dgm:spPr/>
      <dgm:t>
        <a:bodyPr/>
        <a:lstStyle/>
        <a:p>
          <a:r>
            <a:rPr lang="el-GR" b="0" i="0" dirty="0"/>
            <a:t>Προστασία της βιοποικιλότητας</a:t>
          </a:r>
          <a:endParaRPr lang="en-US" dirty="0"/>
        </a:p>
      </dgm:t>
    </dgm:pt>
    <dgm:pt modelId="{4F17A558-23B7-4E4C-84F4-87224D2A6B95}" type="parTrans" cxnId="{39DA86FC-1B5F-485F-A765-55014E5AAABC}">
      <dgm:prSet/>
      <dgm:spPr/>
      <dgm:t>
        <a:bodyPr/>
        <a:lstStyle/>
        <a:p>
          <a:endParaRPr lang="en-US"/>
        </a:p>
      </dgm:t>
    </dgm:pt>
    <dgm:pt modelId="{37B5BA16-F587-4882-A9F4-D4A2DFD322CB}" type="sibTrans" cxnId="{39DA86FC-1B5F-485F-A765-55014E5AAABC}">
      <dgm:prSet/>
      <dgm:spPr/>
      <dgm:t>
        <a:bodyPr/>
        <a:lstStyle/>
        <a:p>
          <a:endParaRPr lang="en-US"/>
        </a:p>
      </dgm:t>
    </dgm:pt>
    <dgm:pt modelId="{C65F36BF-8333-4610-B828-BC3DA290C0D9}">
      <dgm:prSet/>
      <dgm:spPr/>
      <dgm:t>
        <a:bodyPr/>
        <a:lstStyle/>
        <a:p>
          <a:r>
            <a:rPr lang="el-GR" b="0" i="0" dirty="0"/>
            <a:t>Εξασφάλιση της εύρυθμης λειτουργίας του συστήματος τροφίμων</a:t>
          </a:r>
          <a:endParaRPr lang="en-US" dirty="0"/>
        </a:p>
      </dgm:t>
    </dgm:pt>
    <dgm:pt modelId="{3DD0EA76-2E51-477E-9556-F18CED947E8B}" type="parTrans" cxnId="{A9A3B38E-FBF0-4285-937C-47C1BC132694}">
      <dgm:prSet/>
      <dgm:spPr/>
      <dgm:t>
        <a:bodyPr/>
        <a:lstStyle/>
        <a:p>
          <a:endParaRPr lang="en-US"/>
        </a:p>
      </dgm:t>
    </dgm:pt>
    <dgm:pt modelId="{C56F9018-1DFE-41B5-B216-8DAD25DB5F11}" type="sibTrans" cxnId="{A9A3B38E-FBF0-4285-937C-47C1BC132694}">
      <dgm:prSet/>
      <dgm:spPr/>
      <dgm:t>
        <a:bodyPr/>
        <a:lstStyle/>
        <a:p>
          <a:endParaRPr lang="en-US"/>
        </a:p>
      </dgm:t>
    </dgm:pt>
    <dgm:pt modelId="{BB179E8D-1DB4-4E31-B7F3-B82F273C4062}">
      <dgm:prSet/>
      <dgm:spPr/>
      <dgm:t>
        <a:bodyPr/>
        <a:lstStyle/>
        <a:p>
          <a:r>
            <a:rPr lang="el-GR" b="0" i="0" dirty="0"/>
            <a:t>Ενίσχυση της κυκλικής οικονομίας</a:t>
          </a:r>
          <a:endParaRPr lang="en-US" dirty="0"/>
        </a:p>
      </dgm:t>
    </dgm:pt>
    <dgm:pt modelId="{6C5EBEE0-71DF-484B-B2DA-73CD13676A6E}" type="parTrans" cxnId="{BC9D5481-6F2F-4EA4-A9B4-25E363ED8AB2}">
      <dgm:prSet/>
      <dgm:spPr/>
      <dgm:t>
        <a:bodyPr/>
        <a:lstStyle/>
        <a:p>
          <a:endParaRPr lang="en-US"/>
        </a:p>
      </dgm:t>
    </dgm:pt>
    <dgm:pt modelId="{EE8C0B0E-15AC-4C43-A2BC-F7E0E1D42A33}" type="sibTrans" cxnId="{BC9D5481-6F2F-4EA4-A9B4-25E363ED8AB2}">
      <dgm:prSet/>
      <dgm:spPr/>
      <dgm:t>
        <a:bodyPr/>
        <a:lstStyle/>
        <a:p>
          <a:endParaRPr lang="en-US"/>
        </a:p>
      </dgm:t>
    </dgm:pt>
    <dgm:pt modelId="{AEC91A29-04A4-40AD-9599-771C3DC01907}">
      <dgm:prSet/>
      <dgm:spPr/>
      <dgm:t>
        <a:bodyPr/>
        <a:lstStyle/>
        <a:p>
          <a:r>
            <a:rPr lang="el-GR" b="0" i="0" dirty="0"/>
            <a:t>Προώθηση των πράσινων επενδύσεων και ενδυνάμωση των βιομηχανιών για μια πράσινη μετάβαση, αμβλύνοντας ταυτόχρονα τον κοινωνικοοικονομικό αντίκτυπο της μετάβασης για τους εργαζομένους.</a:t>
          </a:r>
          <a:endParaRPr lang="en-US" dirty="0"/>
        </a:p>
      </dgm:t>
    </dgm:pt>
    <dgm:pt modelId="{15C4357B-4910-4252-9712-FA3C6EAB4F3B}" type="parTrans" cxnId="{F7259CF9-2BFF-4732-BD8C-7398E37F7BD7}">
      <dgm:prSet/>
      <dgm:spPr/>
      <dgm:t>
        <a:bodyPr/>
        <a:lstStyle/>
        <a:p>
          <a:endParaRPr lang="en-US"/>
        </a:p>
      </dgm:t>
    </dgm:pt>
    <dgm:pt modelId="{1BA58564-5CC2-4390-9127-888890837851}" type="sibTrans" cxnId="{F7259CF9-2BFF-4732-BD8C-7398E37F7BD7}">
      <dgm:prSet/>
      <dgm:spPr/>
      <dgm:t>
        <a:bodyPr/>
        <a:lstStyle/>
        <a:p>
          <a:endParaRPr lang="en-US"/>
        </a:p>
      </dgm:t>
    </dgm:pt>
    <dgm:pt modelId="{0DF1E0BB-D5EA-4B2A-8E4A-54460D25600C}" type="pres">
      <dgm:prSet presAssocID="{71830400-5B84-4C9D-8027-457463E0B9B6}" presName="linear" presStyleCnt="0">
        <dgm:presLayoutVars>
          <dgm:animLvl val="lvl"/>
          <dgm:resizeHandles val="exact"/>
        </dgm:presLayoutVars>
      </dgm:prSet>
      <dgm:spPr/>
      <dgm:t>
        <a:bodyPr/>
        <a:lstStyle/>
        <a:p>
          <a:endParaRPr lang="el-GR"/>
        </a:p>
      </dgm:t>
    </dgm:pt>
    <dgm:pt modelId="{D435DA81-28F1-4CAF-986F-6D0AED6E7328}" type="pres">
      <dgm:prSet presAssocID="{BBAE3018-2BC1-4F78-9586-3D9D3E025AAC}" presName="parentText" presStyleLbl="node1" presStyleIdx="0" presStyleCnt="5">
        <dgm:presLayoutVars>
          <dgm:chMax val="0"/>
          <dgm:bulletEnabled val="1"/>
        </dgm:presLayoutVars>
      </dgm:prSet>
      <dgm:spPr/>
      <dgm:t>
        <a:bodyPr/>
        <a:lstStyle/>
        <a:p>
          <a:endParaRPr lang="el-GR"/>
        </a:p>
      </dgm:t>
    </dgm:pt>
    <dgm:pt modelId="{8AF1D598-6E5B-4FC6-BC64-AD41E594CCA9}" type="pres">
      <dgm:prSet presAssocID="{3B4B7224-6EFC-4FBE-94AD-0BC2436A2F28}" presName="spacer" presStyleCnt="0"/>
      <dgm:spPr/>
    </dgm:pt>
    <dgm:pt modelId="{5EA284DB-0CF1-40CB-AE4D-757C0C82E600}" type="pres">
      <dgm:prSet presAssocID="{7EC0D609-F36F-4C25-BFA7-711882CBA9A9}" presName="parentText" presStyleLbl="node1" presStyleIdx="1" presStyleCnt="5">
        <dgm:presLayoutVars>
          <dgm:chMax val="0"/>
          <dgm:bulletEnabled val="1"/>
        </dgm:presLayoutVars>
      </dgm:prSet>
      <dgm:spPr/>
      <dgm:t>
        <a:bodyPr/>
        <a:lstStyle/>
        <a:p>
          <a:endParaRPr lang="el-GR"/>
        </a:p>
      </dgm:t>
    </dgm:pt>
    <dgm:pt modelId="{E81CBAF4-B258-4E82-BE6A-18C117C14D98}" type="pres">
      <dgm:prSet presAssocID="{37B5BA16-F587-4882-A9F4-D4A2DFD322CB}" presName="spacer" presStyleCnt="0"/>
      <dgm:spPr/>
    </dgm:pt>
    <dgm:pt modelId="{6CD56019-1A27-4A07-B162-22454E1DEFB6}" type="pres">
      <dgm:prSet presAssocID="{C65F36BF-8333-4610-B828-BC3DA290C0D9}" presName="parentText" presStyleLbl="node1" presStyleIdx="2" presStyleCnt="5">
        <dgm:presLayoutVars>
          <dgm:chMax val="0"/>
          <dgm:bulletEnabled val="1"/>
        </dgm:presLayoutVars>
      </dgm:prSet>
      <dgm:spPr/>
      <dgm:t>
        <a:bodyPr/>
        <a:lstStyle/>
        <a:p>
          <a:endParaRPr lang="el-GR"/>
        </a:p>
      </dgm:t>
    </dgm:pt>
    <dgm:pt modelId="{B90E76FE-57F0-4414-9D34-B2F2AE00E1DA}" type="pres">
      <dgm:prSet presAssocID="{C56F9018-1DFE-41B5-B216-8DAD25DB5F11}" presName="spacer" presStyleCnt="0"/>
      <dgm:spPr/>
    </dgm:pt>
    <dgm:pt modelId="{D5A9A765-3351-4062-9471-CADE62719029}" type="pres">
      <dgm:prSet presAssocID="{BB179E8D-1DB4-4E31-B7F3-B82F273C4062}" presName="parentText" presStyleLbl="node1" presStyleIdx="3" presStyleCnt="5">
        <dgm:presLayoutVars>
          <dgm:chMax val="0"/>
          <dgm:bulletEnabled val="1"/>
        </dgm:presLayoutVars>
      </dgm:prSet>
      <dgm:spPr/>
      <dgm:t>
        <a:bodyPr/>
        <a:lstStyle/>
        <a:p>
          <a:endParaRPr lang="el-GR"/>
        </a:p>
      </dgm:t>
    </dgm:pt>
    <dgm:pt modelId="{010EC092-2688-470D-8E9D-C270A13E0FA9}" type="pres">
      <dgm:prSet presAssocID="{EE8C0B0E-15AC-4C43-A2BC-F7E0E1D42A33}" presName="spacer" presStyleCnt="0"/>
      <dgm:spPr/>
    </dgm:pt>
    <dgm:pt modelId="{0EBC939D-A562-4F52-A53C-4F9E499C49FF}" type="pres">
      <dgm:prSet presAssocID="{AEC91A29-04A4-40AD-9599-771C3DC01907}" presName="parentText" presStyleLbl="node1" presStyleIdx="4" presStyleCnt="5">
        <dgm:presLayoutVars>
          <dgm:chMax val="0"/>
          <dgm:bulletEnabled val="1"/>
        </dgm:presLayoutVars>
      </dgm:prSet>
      <dgm:spPr/>
      <dgm:t>
        <a:bodyPr/>
        <a:lstStyle/>
        <a:p>
          <a:endParaRPr lang="el-GR"/>
        </a:p>
      </dgm:t>
    </dgm:pt>
  </dgm:ptLst>
  <dgm:cxnLst>
    <dgm:cxn modelId="{F7259CF9-2BFF-4732-BD8C-7398E37F7BD7}" srcId="{71830400-5B84-4C9D-8027-457463E0B9B6}" destId="{AEC91A29-04A4-40AD-9599-771C3DC01907}" srcOrd="4" destOrd="0" parTransId="{15C4357B-4910-4252-9712-FA3C6EAB4F3B}" sibTransId="{1BA58564-5CC2-4390-9127-888890837851}"/>
    <dgm:cxn modelId="{B8BDFEC4-69BF-44F0-BD3D-8AEA24F21555}" srcId="{71830400-5B84-4C9D-8027-457463E0B9B6}" destId="{BBAE3018-2BC1-4F78-9586-3D9D3E025AAC}" srcOrd="0" destOrd="0" parTransId="{59E26E9A-CDB7-46B0-B6ED-B4D0F126CAC6}" sibTransId="{3B4B7224-6EFC-4FBE-94AD-0BC2436A2F28}"/>
    <dgm:cxn modelId="{2FF33B88-35F1-467E-BC7A-E621BC3E2306}" type="presOf" srcId="{C65F36BF-8333-4610-B828-BC3DA290C0D9}" destId="{6CD56019-1A27-4A07-B162-22454E1DEFB6}" srcOrd="0" destOrd="0" presId="urn:microsoft.com/office/officeart/2005/8/layout/vList2"/>
    <dgm:cxn modelId="{39DA86FC-1B5F-485F-A765-55014E5AAABC}" srcId="{71830400-5B84-4C9D-8027-457463E0B9B6}" destId="{7EC0D609-F36F-4C25-BFA7-711882CBA9A9}" srcOrd="1" destOrd="0" parTransId="{4F17A558-23B7-4E4C-84F4-87224D2A6B95}" sibTransId="{37B5BA16-F587-4882-A9F4-D4A2DFD322CB}"/>
    <dgm:cxn modelId="{CBB23C68-945A-4898-8ABA-083A395043E2}" type="presOf" srcId="{BB179E8D-1DB4-4E31-B7F3-B82F273C4062}" destId="{D5A9A765-3351-4062-9471-CADE62719029}" srcOrd="0" destOrd="0" presId="urn:microsoft.com/office/officeart/2005/8/layout/vList2"/>
    <dgm:cxn modelId="{A9A3B38E-FBF0-4285-937C-47C1BC132694}" srcId="{71830400-5B84-4C9D-8027-457463E0B9B6}" destId="{C65F36BF-8333-4610-B828-BC3DA290C0D9}" srcOrd="2" destOrd="0" parTransId="{3DD0EA76-2E51-477E-9556-F18CED947E8B}" sibTransId="{C56F9018-1DFE-41B5-B216-8DAD25DB5F11}"/>
    <dgm:cxn modelId="{6C081833-727B-461B-8A95-7A4E3945F3DA}" type="presOf" srcId="{BBAE3018-2BC1-4F78-9586-3D9D3E025AAC}" destId="{D435DA81-28F1-4CAF-986F-6D0AED6E7328}" srcOrd="0" destOrd="0" presId="urn:microsoft.com/office/officeart/2005/8/layout/vList2"/>
    <dgm:cxn modelId="{BC9D5481-6F2F-4EA4-A9B4-25E363ED8AB2}" srcId="{71830400-5B84-4C9D-8027-457463E0B9B6}" destId="{BB179E8D-1DB4-4E31-B7F3-B82F273C4062}" srcOrd="3" destOrd="0" parTransId="{6C5EBEE0-71DF-484B-B2DA-73CD13676A6E}" sibTransId="{EE8C0B0E-15AC-4C43-A2BC-F7E0E1D42A33}"/>
    <dgm:cxn modelId="{96015311-EE01-4A1D-B2A3-C2FB3B178F53}" type="presOf" srcId="{7EC0D609-F36F-4C25-BFA7-711882CBA9A9}" destId="{5EA284DB-0CF1-40CB-AE4D-757C0C82E600}" srcOrd="0" destOrd="0" presId="urn:microsoft.com/office/officeart/2005/8/layout/vList2"/>
    <dgm:cxn modelId="{FAE44334-086E-4BE2-BD4D-FA27C9A49DC4}" type="presOf" srcId="{71830400-5B84-4C9D-8027-457463E0B9B6}" destId="{0DF1E0BB-D5EA-4B2A-8E4A-54460D25600C}" srcOrd="0" destOrd="0" presId="urn:microsoft.com/office/officeart/2005/8/layout/vList2"/>
    <dgm:cxn modelId="{BB207EF0-71DE-47F3-A4C6-0B37DCA4C6BD}" type="presOf" srcId="{AEC91A29-04A4-40AD-9599-771C3DC01907}" destId="{0EBC939D-A562-4F52-A53C-4F9E499C49FF}" srcOrd="0" destOrd="0" presId="urn:microsoft.com/office/officeart/2005/8/layout/vList2"/>
    <dgm:cxn modelId="{55D1B3E0-35C1-49E4-A588-B00897D8F54B}" type="presParOf" srcId="{0DF1E0BB-D5EA-4B2A-8E4A-54460D25600C}" destId="{D435DA81-28F1-4CAF-986F-6D0AED6E7328}" srcOrd="0" destOrd="0" presId="urn:microsoft.com/office/officeart/2005/8/layout/vList2"/>
    <dgm:cxn modelId="{6421760D-4A91-49D4-9709-C1DDCC5AD0AE}" type="presParOf" srcId="{0DF1E0BB-D5EA-4B2A-8E4A-54460D25600C}" destId="{8AF1D598-6E5B-4FC6-BC64-AD41E594CCA9}" srcOrd="1" destOrd="0" presId="urn:microsoft.com/office/officeart/2005/8/layout/vList2"/>
    <dgm:cxn modelId="{26C8E500-16C2-4A9B-BFDF-BC954E87F1A0}" type="presParOf" srcId="{0DF1E0BB-D5EA-4B2A-8E4A-54460D25600C}" destId="{5EA284DB-0CF1-40CB-AE4D-757C0C82E600}" srcOrd="2" destOrd="0" presId="urn:microsoft.com/office/officeart/2005/8/layout/vList2"/>
    <dgm:cxn modelId="{BAE5B887-259B-4DD9-84A3-7CB5E5799052}" type="presParOf" srcId="{0DF1E0BB-D5EA-4B2A-8E4A-54460D25600C}" destId="{E81CBAF4-B258-4E82-BE6A-18C117C14D98}" srcOrd="3" destOrd="0" presId="urn:microsoft.com/office/officeart/2005/8/layout/vList2"/>
    <dgm:cxn modelId="{12BA3079-3DE2-4302-89E8-4697E351D355}" type="presParOf" srcId="{0DF1E0BB-D5EA-4B2A-8E4A-54460D25600C}" destId="{6CD56019-1A27-4A07-B162-22454E1DEFB6}" srcOrd="4" destOrd="0" presId="urn:microsoft.com/office/officeart/2005/8/layout/vList2"/>
    <dgm:cxn modelId="{A865A35F-96D8-47AD-8515-C96D164C6421}" type="presParOf" srcId="{0DF1E0BB-D5EA-4B2A-8E4A-54460D25600C}" destId="{B90E76FE-57F0-4414-9D34-B2F2AE00E1DA}" srcOrd="5" destOrd="0" presId="urn:microsoft.com/office/officeart/2005/8/layout/vList2"/>
    <dgm:cxn modelId="{09C1EA60-F348-44E6-AD5C-50D4398A2487}" type="presParOf" srcId="{0DF1E0BB-D5EA-4B2A-8E4A-54460D25600C}" destId="{D5A9A765-3351-4062-9471-CADE62719029}" srcOrd="6" destOrd="0" presId="urn:microsoft.com/office/officeart/2005/8/layout/vList2"/>
    <dgm:cxn modelId="{230DEED2-4B6B-4909-9029-137C6FE56DAE}" type="presParOf" srcId="{0DF1E0BB-D5EA-4B2A-8E4A-54460D25600C}" destId="{010EC092-2688-470D-8E9D-C270A13E0FA9}" srcOrd="7" destOrd="0" presId="urn:microsoft.com/office/officeart/2005/8/layout/vList2"/>
    <dgm:cxn modelId="{12B37E06-79CE-4DFE-BF33-69502ABD18D4}" type="presParOf" srcId="{0DF1E0BB-D5EA-4B2A-8E4A-54460D25600C}" destId="{0EBC939D-A562-4F52-A53C-4F9E499C49F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70F05D-94F6-4D97-B6A2-373AF38A047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C96DB57-D941-4D52-A4DF-AC8E5316399B}">
      <dgm:prSet/>
      <dgm:spPr/>
      <dgm:t>
        <a:bodyPr/>
        <a:lstStyle/>
        <a:p>
          <a:r>
            <a:rPr lang="el-GR" b="0" i="0" dirty="0"/>
            <a:t>Ο συνδυασμός των οικονομικών προβλημάτων και των επιπτώσεων της κλιματικής αλλαγής οδηγεί σε συνεχείς συρράξεις. </a:t>
          </a:r>
          <a:endParaRPr lang="en-US" dirty="0"/>
        </a:p>
      </dgm:t>
    </dgm:pt>
    <dgm:pt modelId="{D08DB99D-973A-49BE-BAC3-999C963476EF}" type="parTrans" cxnId="{22FEB6AC-080F-4B75-8499-57F105DFE1B3}">
      <dgm:prSet/>
      <dgm:spPr/>
      <dgm:t>
        <a:bodyPr/>
        <a:lstStyle/>
        <a:p>
          <a:endParaRPr lang="en-US"/>
        </a:p>
      </dgm:t>
    </dgm:pt>
    <dgm:pt modelId="{DCB0FD97-07E1-4A01-86E4-1212E4EAE508}" type="sibTrans" cxnId="{22FEB6AC-080F-4B75-8499-57F105DFE1B3}">
      <dgm:prSet/>
      <dgm:spPr/>
      <dgm:t>
        <a:bodyPr/>
        <a:lstStyle/>
        <a:p>
          <a:endParaRPr lang="en-US"/>
        </a:p>
      </dgm:t>
    </dgm:pt>
    <dgm:pt modelId="{30C77EC0-8568-467B-BBA8-15C1AB49869C}">
      <dgm:prSet/>
      <dgm:spPr/>
      <dgm:t>
        <a:bodyPr/>
        <a:lstStyle/>
        <a:p>
          <a:r>
            <a:rPr lang="el-GR" b="0" i="0"/>
            <a:t>Οι γεωπολιτικές διενέξεις κρύβουν στην συντριπτική τους πλειοψηφία τη διαμάχη για την εκμετάλλευση πόρων.</a:t>
          </a:r>
          <a:endParaRPr lang="en-US"/>
        </a:p>
      </dgm:t>
    </dgm:pt>
    <dgm:pt modelId="{8C0B584C-22C7-4B8E-8341-FDF5F27BB696}" type="parTrans" cxnId="{944309D3-17B6-4C19-9417-16DA40D0B111}">
      <dgm:prSet/>
      <dgm:spPr/>
      <dgm:t>
        <a:bodyPr/>
        <a:lstStyle/>
        <a:p>
          <a:endParaRPr lang="en-US"/>
        </a:p>
      </dgm:t>
    </dgm:pt>
    <dgm:pt modelId="{146ADD3E-447B-47A5-9BEB-D50BA9CD2AD1}" type="sibTrans" cxnId="{944309D3-17B6-4C19-9417-16DA40D0B111}">
      <dgm:prSet/>
      <dgm:spPr/>
      <dgm:t>
        <a:bodyPr/>
        <a:lstStyle/>
        <a:p>
          <a:endParaRPr lang="en-US"/>
        </a:p>
      </dgm:t>
    </dgm:pt>
    <dgm:pt modelId="{D714C5E3-0209-41CF-B303-3880C084BF18}" type="pres">
      <dgm:prSet presAssocID="{9A70F05D-94F6-4D97-B6A2-373AF38A0473}" presName="linear" presStyleCnt="0">
        <dgm:presLayoutVars>
          <dgm:animLvl val="lvl"/>
          <dgm:resizeHandles val="exact"/>
        </dgm:presLayoutVars>
      </dgm:prSet>
      <dgm:spPr/>
      <dgm:t>
        <a:bodyPr/>
        <a:lstStyle/>
        <a:p>
          <a:endParaRPr lang="el-GR"/>
        </a:p>
      </dgm:t>
    </dgm:pt>
    <dgm:pt modelId="{873C49C7-69E0-438B-B9F2-D164AD4EA5A9}" type="pres">
      <dgm:prSet presAssocID="{2C96DB57-D941-4D52-A4DF-AC8E5316399B}" presName="parentText" presStyleLbl="node1" presStyleIdx="0" presStyleCnt="2">
        <dgm:presLayoutVars>
          <dgm:chMax val="0"/>
          <dgm:bulletEnabled val="1"/>
        </dgm:presLayoutVars>
      </dgm:prSet>
      <dgm:spPr/>
      <dgm:t>
        <a:bodyPr/>
        <a:lstStyle/>
        <a:p>
          <a:endParaRPr lang="el-GR"/>
        </a:p>
      </dgm:t>
    </dgm:pt>
    <dgm:pt modelId="{503ED30C-23B2-4F62-AEAA-2B7201C0A404}" type="pres">
      <dgm:prSet presAssocID="{DCB0FD97-07E1-4A01-86E4-1212E4EAE508}" presName="spacer" presStyleCnt="0"/>
      <dgm:spPr/>
    </dgm:pt>
    <dgm:pt modelId="{B0F83440-E4C4-4B45-8187-CFE5EA9CF1BE}" type="pres">
      <dgm:prSet presAssocID="{30C77EC0-8568-467B-BBA8-15C1AB49869C}" presName="parentText" presStyleLbl="node1" presStyleIdx="1" presStyleCnt="2">
        <dgm:presLayoutVars>
          <dgm:chMax val="0"/>
          <dgm:bulletEnabled val="1"/>
        </dgm:presLayoutVars>
      </dgm:prSet>
      <dgm:spPr/>
      <dgm:t>
        <a:bodyPr/>
        <a:lstStyle/>
        <a:p>
          <a:endParaRPr lang="el-GR"/>
        </a:p>
      </dgm:t>
    </dgm:pt>
  </dgm:ptLst>
  <dgm:cxnLst>
    <dgm:cxn modelId="{22FEB6AC-080F-4B75-8499-57F105DFE1B3}" srcId="{9A70F05D-94F6-4D97-B6A2-373AF38A0473}" destId="{2C96DB57-D941-4D52-A4DF-AC8E5316399B}" srcOrd="0" destOrd="0" parTransId="{D08DB99D-973A-49BE-BAC3-999C963476EF}" sibTransId="{DCB0FD97-07E1-4A01-86E4-1212E4EAE508}"/>
    <dgm:cxn modelId="{4E9777BC-281B-4DEE-97E1-1AAD73463AF1}" type="presOf" srcId="{2C96DB57-D941-4D52-A4DF-AC8E5316399B}" destId="{873C49C7-69E0-438B-B9F2-D164AD4EA5A9}" srcOrd="0" destOrd="0" presId="urn:microsoft.com/office/officeart/2005/8/layout/vList2"/>
    <dgm:cxn modelId="{3E0A48F7-A2AB-4575-BCE3-465AF7E9F656}" type="presOf" srcId="{9A70F05D-94F6-4D97-B6A2-373AF38A0473}" destId="{D714C5E3-0209-41CF-B303-3880C084BF18}" srcOrd="0" destOrd="0" presId="urn:microsoft.com/office/officeart/2005/8/layout/vList2"/>
    <dgm:cxn modelId="{6C92E9D1-CBB2-4B3D-B245-A2B9FF0F2277}" type="presOf" srcId="{30C77EC0-8568-467B-BBA8-15C1AB49869C}" destId="{B0F83440-E4C4-4B45-8187-CFE5EA9CF1BE}" srcOrd="0" destOrd="0" presId="urn:microsoft.com/office/officeart/2005/8/layout/vList2"/>
    <dgm:cxn modelId="{944309D3-17B6-4C19-9417-16DA40D0B111}" srcId="{9A70F05D-94F6-4D97-B6A2-373AF38A0473}" destId="{30C77EC0-8568-467B-BBA8-15C1AB49869C}" srcOrd="1" destOrd="0" parTransId="{8C0B584C-22C7-4B8E-8341-FDF5F27BB696}" sibTransId="{146ADD3E-447B-47A5-9BEB-D50BA9CD2AD1}"/>
    <dgm:cxn modelId="{B64CC128-5458-4B25-96C7-43B775567E5E}" type="presParOf" srcId="{D714C5E3-0209-41CF-B303-3880C084BF18}" destId="{873C49C7-69E0-438B-B9F2-D164AD4EA5A9}" srcOrd="0" destOrd="0" presId="urn:microsoft.com/office/officeart/2005/8/layout/vList2"/>
    <dgm:cxn modelId="{CC82E966-DA1D-40F6-A744-AD75CF3E0183}" type="presParOf" srcId="{D714C5E3-0209-41CF-B303-3880C084BF18}" destId="{503ED30C-23B2-4F62-AEAA-2B7201C0A404}" srcOrd="1" destOrd="0" presId="urn:microsoft.com/office/officeart/2005/8/layout/vList2"/>
    <dgm:cxn modelId="{EFBD3E79-67FB-471C-8247-BEE8A8931D8D}" type="presParOf" srcId="{D714C5E3-0209-41CF-B303-3880C084BF18}" destId="{B0F83440-E4C4-4B45-8187-CFE5EA9CF1B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28DD96-0236-496F-B3FD-FF9AA74D933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FBB6AC-381B-497F-9664-575B489D8789}">
      <dgm:prSet/>
      <dgm:spPr/>
      <dgm:t>
        <a:bodyPr/>
        <a:lstStyle/>
        <a:p>
          <a:r>
            <a:rPr lang="el-GR" dirty="0"/>
            <a:t>Η </a:t>
          </a:r>
          <a:r>
            <a:rPr lang="el-GR" b="0" i="0" dirty="0"/>
            <a:t>αποστολή του </a:t>
          </a:r>
          <a:r>
            <a:rPr lang="el-GR" b="0" i="0" dirty="0" err="1"/>
            <a:t>Fridays</a:t>
          </a:r>
          <a:r>
            <a:rPr lang="el-GR" b="0" i="0" dirty="0"/>
            <a:t> For </a:t>
          </a:r>
          <a:r>
            <a:rPr lang="el-GR" b="0" i="0" dirty="0" err="1"/>
            <a:t>Future</a:t>
          </a:r>
          <a:r>
            <a:rPr lang="el-GR" b="0" i="0" dirty="0"/>
            <a:t> έχει ενωθεί  με την επιστήμη για να κάνει τους υπευθύνους να λάβουν σοβαρά υπόψη τα γεγονότα και να ενεργήσουν ανάλογα.</a:t>
          </a:r>
          <a:endParaRPr lang="en-US" dirty="0"/>
        </a:p>
      </dgm:t>
    </dgm:pt>
    <dgm:pt modelId="{464DCA8B-8AD3-4665-B9A5-E05EB0A447F8}" type="parTrans" cxnId="{7435489E-7A9E-432D-A533-59207AB70F69}">
      <dgm:prSet/>
      <dgm:spPr/>
      <dgm:t>
        <a:bodyPr/>
        <a:lstStyle/>
        <a:p>
          <a:endParaRPr lang="en-US"/>
        </a:p>
      </dgm:t>
    </dgm:pt>
    <dgm:pt modelId="{13B57823-2063-4327-B5A2-373F7D59C5C5}" type="sibTrans" cxnId="{7435489E-7A9E-432D-A533-59207AB70F69}">
      <dgm:prSet/>
      <dgm:spPr/>
      <dgm:t>
        <a:bodyPr/>
        <a:lstStyle/>
        <a:p>
          <a:endParaRPr lang="en-US"/>
        </a:p>
      </dgm:t>
    </dgm:pt>
    <dgm:pt modelId="{20CD76D8-76A9-44CF-AC46-AEB0F2262F86}">
      <dgm:prSet/>
      <dgm:spPr/>
      <dgm:t>
        <a:bodyPr/>
        <a:lstStyle/>
        <a:p>
          <a:r>
            <a:rPr lang="el-GR" b="0" i="0"/>
            <a:t>Διεκδικούν  ένα καλύτερο μέλλον για μας αλλά και για τους παράκτιους λαούς, τους αγρότες, τους αυτόχθονες  και άλλων που ήδη υποφέρουν λόγω της κλιματικής αλλαγής</a:t>
          </a:r>
          <a:endParaRPr lang="en-US"/>
        </a:p>
      </dgm:t>
    </dgm:pt>
    <dgm:pt modelId="{BD57D7EB-98DD-40F1-8865-D399954E3E13}" type="parTrans" cxnId="{63CAA778-C71E-44BB-A196-D781707F10E8}">
      <dgm:prSet/>
      <dgm:spPr/>
      <dgm:t>
        <a:bodyPr/>
        <a:lstStyle/>
        <a:p>
          <a:endParaRPr lang="en-US"/>
        </a:p>
      </dgm:t>
    </dgm:pt>
    <dgm:pt modelId="{DB8556AC-1B53-4E02-B3A0-1D33D3F83AE9}" type="sibTrans" cxnId="{63CAA778-C71E-44BB-A196-D781707F10E8}">
      <dgm:prSet/>
      <dgm:spPr/>
      <dgm:t>
        <a:bodyPr/>
        <a:lstStyle/>
        <a:p>
          <a:endParaRPr lang="en-US"/>
        </a:p>
      </dgm:t>
    </dgm:pt>
    <dgm:pt modelId="{A327B55B-EF48-438B-A21D-1E4FAC109795}" type="pres">
      <dgm:prSet presAssocID="{DC28DD96-0236-496F-B3FD-FF9AA74D9334}" presName="linear" presStyleCnt="0">
        <dgm:presLayoutVars>
          <dgm:animLvl val="lvl"/>
          <dgm:resizeHandles val="exact"/>
        </dgm:presLayoutVars>
      </dgm:prSet>
      <dgm:spPr/>
      <dgm:t>
        <a:bodyPr/>
        <a:lstStyle/>
        <a:p>
          <a:endParaRPr lang="el-GR"/>
        </a:p>
      </dgm:t>
    </dgm:pt>
    <dgm:pt modelId="{2F2007FB-1ED1-4927-A2FD-F35F75FC9B63}" type="pres">
      <dgm:prSet presAssocID="{D3FBB6AC-381B-497F-9664-575B489D8789}" presName="parentText" presStyleLbl="node1" presStyleIdx="0" presStyleCnt="2">
        <dgm:presLayoutVars>
          <dgm:chMax val="0"/>
          <dgm:bulletEnabled val="1"/>
        </dgm:presLayoutVars>
      </dgm:prSet>
      <dgm:spPr/>
      <dgm:t>
        <a:bodyPr/>
        <a:lstStyle/>
        <a:p>
          <a:endParaRPr lang="el-GR"/>
        </a:p>
      </dgm:t>
    </dgm:pt>
    <dgm:pt modelId="{9B6E2DDD-82FA-49CB-BEFD-E58C2F5BD1EC}" type="pres">
      <dgm:prSet presAssocID="{13B57823-2063-4327-B5A2-373F7D59C5C5}" presName="spacer" presStyleCnt="0"/>
      <dgm:spPr/>
    </dgm:pt>
    <dgm:pt modelId="{C0138FEF-08A1-43F7-83F3-323E0E651DCD}" type="pres">
      <dgm:prSet presAssocID="{20CD76D8-76A9-44CF-AC46-AEB0F2262F86}" presName="parentText" presStyleLbl="node1" presStyleIdx="1" presStyleCnt="2">
        <dgm:presLayoutVars>
          <dgm:chMax val="0"/>
          <dgm:bulletEnabled val="1"/>
        </dgm:presLayoutVars>
      </dgm:prSet>
      <dgm:spPr/>
      <dgm:t>
        <a:bodyPr/>
        <a:lstStyle/>
        <a:p>
          <a:endParaRPr lang="el-GR"/>
        </a:p>
      </dgm:t>
    </dgm:pt>
  </dgm:ptLst>
  <dgm:cxnLst>
    <dgm:cxn modelId="{D8D6E2FB-C15C-408D-9EE1-8EFA4DF3F6E1}" type="presOf" srcId="{DC28DD96-0236-496F-B3FD-FF9AA74D9334}" destId="{A327B55B-EF48-438B-A21D-1E4FAC109795}" srcOrd="0" destOrd="0" presId="urn:microsoft.com/office/officeart/2005/8/layout/vList2"/>
    <dgm:cxn modelId="{53262CE9-A00F-4A29-83E4-CC138FB7E54C}" type="presOf" srcId="{20CD76D8-76A9-44CF-AC46-AEB0F2262F86}" destId="{C0138FEF-08A1-43F7-83F3-323E0E651DCD}" srcOrd="0" destOrd="0" presId="urn:microsoft.com/office/officeart/2005/8/layout/vList2"/>
    <dgm:cxn modelId="{63CAA778-C71E-44BB-A196-D781707F10E8}" srcId="{DC28DD96-0236-496F-B3FD-FF9AA74D9334}" destId="{20CD76D8-76A9-44CF-AC46-AEB0F2262F86}" srcOrd="1" destOrd="0" parTransId="{BD57D7EB-98DD-40F1-8865-D399954E3E13}" sibTransId="{DB8556AC-1B53-4E02-B3A0-1D33D3F83AE9}"/>
    <dgm:cxn modelId="{CC4A2ED1-6EFB-4806-888F-99E4D1CB5AA6}" type="presOf" srcId="{D3FBB6AC-381B-497F-9664-575B489D8789}" destId="{2F2007FB-1ED1-4927-A2FD-F35F75FC9B63}" srcOrd="0" destOrd="0" presId="urn:microsoft.com/office/officeart/2005/8/layout/vList2"/>
    <dgm:cxn modelId="{7435489E-7A9E-432D-A533-59207AB70F69}" srcId="{DC28DD96-0236-496F-B3FD-FF9AA74D9334}" destId="{D3FBB6AC-381B-497F-9664-575B489D8789}" srcOrd="0" destOrd="0" parTransId="{464DCA8B-8AD3-4665-B9A5-E05EB0A447F8}" sibTransId="{13B57823-2063-4327-B5A2-373F7D59C5C5}"/>
    <dgm:cxn modelId="{B5E82E9D-1BD7-47D8-B1C2-1AB231049CE1}" type="presParOf" srcId="{A327B55B-EF48-438B-A21D-1E4FAC109795}" destId="{2F2007FB-1ED1-4927-A2FD-F35F75FC9B63}" srcOrd="0" destOrd="0" presId="urn:microsoft.com/office/officeart/2005/8/layout/vList2"/>
    <dgm:cxn modelId="{BF0F92A3-A6BD-4879-99E9-5D75DE0D55B3}" type="presParOf" srcId="{A327B55B-EF48-438B-A21D-1E4FAC109795}" destId="{9B6E2DDD-82FA-49CB-BEFD-E58C2F5BD1EC}" srcOrd="1" destOrd="0" presId="urn:microsoft.com/office/officeart/2005/8/layout/vList2"/>
    <dgm:cxn modelId="{2621A2AF-52E2-4346-A384-DF895729459E}" type="presParOf" srcId="{A327B55B-EF48-438B-A21D-1E4FAC109795}" destId="{C0138FEF-08A1-43F7-83F3-323E0E651DC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C6F4B6-2D04-4842-A77C-7AF2EC2985E1}" type="doc">
      <dgm:prSet loTypeId="urn:microsoft.com/office/officeart/2016/7/layout/RepeatingBendingProcessNew" loCatId="process" qsTypeId="urn:microsoft.com/office/officeart/2005/8/quickstyle/simple1" qsCatId="simple" csTypeId="urn:microsoft.com/office/officeart/2005/8/colors/accent0_3" csCatId="mainScheme"/>
      <dgm:spPr/>
      <dgm:t>
        <a:bodyPr/>
        <a:lstStyle/>
        <a:p>
          <a:endParaRPr lang="en-US"/>
        </a:p>
      </dgm:t>
    </dgm:pt>
    <dgm:pt modelId="{9A3B6D44-7E65-48C3-AAC2-2BAC4FCD1986}">
      <dgm:prSet/>
      <dgm:spPr/>
      <dgm:t>
        <a:bodyPr/>
        <a:lstStyle/>
        <a:p>
          <a:r>
            <a:rPr lang="el-GR" b="0" i="0"/>
            <a:t>Οι λίμνες ήταν και εξακολουθούν να είναι ιδιάζουσας σημασίας τόσο για την άγρια ζωή όσο και για τον ίδιο τον πλανήτη. </a:t>
          </a:r>
          <a:endParaRPr lang="en-US"/>
        </a:p>
      </dgm:t>
    </dgm:pt>
    <dgm:pt modelId="{5BD22F22-337C-4D91-BC01-3AB0DB4F8518}" type="parTrans" cxnId="{2A3FBD2F-EDBA-4B90-88B3-0F29109AB22E}">
      <dgm:prSet/>
      <dgm:spPr/>
      <dgm:t>
        <a:bodyPr/>
        <a:lstStyle/>
        <a:p>
          <a:endParaRPr lang="en-US"/>
        </a:p>
      </dgm:t>
    </dgm:pt>
    <dgm:pt modelId="{184096AB-C76C-4518-B356-2727E1808F28}" type="sibTrans" cxnId="{2A3FBD2F-EDBA-4B90-88B3-0F29109AB22E}">
      <dgm:prSet/>
      <dgm:spPr/>
      <dgm:t>
        <a:bodyPr/>
        <a:lstStyle/>
        <a:p>
          <a:endParaRPr lang="en-US"/>
        </a:p>
      </dgm:t>
    </dgm:pt>
    <dgm:pt modelId="{DD773189-4E68-4C4A-A922-8CE8D4507426}">
      <dgm:prSet/>
      <dgm:spPr/>
      <dgm:t>
        <a:bodyPr/>
        <a:lstStyle/>
        <a:p>
          <a:r>
            <a:rPr lang="el-GR" b="0" i="0"/>
            <a:t>Η έκτασή τους σταδιακά συρρικνώνεται και τα βαθιά νερά δίνουν τη θέση τους σε ξηρά σημεία.</a:t>
          </a:r>
          <a:endParaRPr lang="en-US"/>
        </a:p>
      </dgm:t>
    </dgm:pt>
    <dgm:pt modelId="{3E4B7E5E-633C-4568-A944-9464D8B45D84}" type="parTrans" cxnId="{A27715CD-17BE-4EEF-806D-32239AC7B0E6}">
      <dgm:prSet/>
      <dgm:spPr/>
      <dgm:t>
        <a:bodyPr/>
        <a:lstStyle/>
        <a:p>
          <a:endParaRPr lang="en-US"/>
        </a:p>
      </dgm:t>
    </dgm:pt>
    <dgm:pt modelId="{A93AF729-6BB8-4AF4-9751-F1AB89748F9C}" type="sibTrans" cxnId="{A27715CD-17BE-4EEF-806D-32239AC7B0E6}">
      <dgm:prSet/>
      <dgm:spPr/>
      <dgm:t>
        <a:bodyPr/>
        <a:lstStyle/>
        <a:p>
          <a:endParaRPr lang="en-US"/>
        </a:p>
      </dgm:t>
    </dgm:pt>
    <dgm:pt modelId="{0BA42189-0A97-48F7-AB87-9860BCEDA80E}">
      <dgm:prSet/>
      <dgm:spPr/>
      <dgm:t>
        <a:bodyPr/>
        <a:lstStyle/>
        <a:p>
          <a:r>
            <a:rPr lang="el-GR" b="0" i="0"/>
            <a:t>Η </a:t>
          </a:r>
          <a:r>
            <a:rPr lang="el-GR" b="1" i="0"/>
            <a:t>λίμνη Αράλη</a:t>
          </a:r>
          <a:r>
            <a:rPr lang="el-GR" b="0" i="0"/>
            <a:t> </a:t>
          </a:r>
          <a:endParaRPr lang="en-US"/>
        </a:p>
      </dgm:t>
    </dgm:pt>
    <dgm:pt modelId="{A59A367B-BEB2-4409-84FC-94D6B58332BB}" type="parTrans" cxnId="{4A5CDF86-2D7A-442F-8385-4051BF475609}">
      <dgm:prSet/>
      <dgm:spPr/>
      <dgm:t>
        <a:bodyPr/>
        <a:lstStyle/>
        <a:p>
          <a:endParaRPr lang="en-US"/>
        </a:p>
      </dgm:t>
    </dgm:pt>
    <dgm:pt modelId="{77B97470-9A8A-4BA6-B51A-61574FCA2EBC}" type="sibTrans" cxnId="{4A5CDF86-2D7A-442F-8385-4051BF475609}">
      <dgm:prSet/>
      <dgm:spPr/>
      <dgm:t>
        <a:bodyPr/>
        <a:lstStyle/>
        <a:p>
          <a:endParaRPr lang="en-US"/>
        </a:p>
      </dgm:t>
    </dgm:pt>
    <dgm:pt modelId="{C07E33F0-3F19-4B2D-9839-5A5C1842E389}">
      <dgm:prSet/>
      <dgm:spPr/>
      <dgm:t>
        <a:bodyPr/>
        <a:lstStyle/>
        <a:p>
          <a:r>
            <a:rPr lang="el-GR" b="1" i="0"/>
            <a:t>Η λίμνη Όουεν</a:t>
          </a:r>
          <a:r>
            <a:rPr lang="el-GR" b="0" i="0"/>
            <a:t> </a:t>
          </a:r>
          <a:endParaRPr lang="en-US"/>
        </a:p>
      </dgm:t>
    </dgm:pt>
    <dgm:pt modelId="{D966C510-4F08-44FC-A85D-E4F991F4FB53}" type="parTrans" cxnId="{0D0668B2-77A5-45C6-B142-FE21975513B0}">
      <dgm:prSet/>
      <dgm:spPr/>
      <dgm:t>
        <a:bodyPr/>
        <a:lstStyle/>
        <a:p>
          <a:endParaRPr lang="en-US"/>
        </a:p>
      </dgm:t>
    </dgm:pt>
    <dgm:pt modelId="{9F3C06FF-4E66-4317-83AC-908D5BFFAE78}" type="sibTrans" cxnId="{0D0668B2-77A5-45C6-B142-FE21975513B0}">
      <dgm:prSet/>
      <dgm:spPr/>
      <dgm:t>
        <a:bodyPr/>
        <a:lstStyle/>
        <a:p>
          <a:endParaRPr lang="en-US"/>
        </a:p>
      </dgm:t>
    </dgm:pt>
    <dgm:pt modelId="{49EA8610-45F2-4F30-A77D-6E78F968C00A}">
      <dgm:prSet/>
      <dgm:spPr/>
      <dgm:t>
        <a:bodyPr/>
        <a:lstStyle/>
        <a:p>
          <a:r>
            <a:rPr lang="el-GR" b="1"/>
            <a:t>Η</a:t>
          </a:r>
          <a:r>
            <a:rPr lang="el-GR" b="1" i="0"/>
            <a:t> λίμνη  Φαγκίμπινε</a:t>
          </a:r>
          <a:r>
            <a:rPr lang="el-GR" b="0" i="0"/>
            <a:t> </a:t>
          </a:r>
          <a:endParaRPr lang="en-US"/>
        </a:p>
      </dgm:t>
    </dgm:pt>
    <dgm:pt modelId="{3D7CDAE4-C513-4BF4-AAC2-EB8D8D46A741}" type="parTrans" cxnId="{A481B487-347A-4E22-B3E3-4027D8E20240}">
      <dgm:prSet/>
      <dgm:spPr/>
      <dgm:t>
        <a:bodyPr/>
        <a:lstStyle/>
        <a:p>
          <a:endParaRPr lang="en-US"/>
        </a:p>
      </dgm:t>
    </dgm:pt>
    <dgm:pt modelId="{0800AE61-CF21-4D39-8117-65FFD89DA7F7}" type="sibTrans" cxnId="{A481B487-347A-4E22-B3E3-4027D8E20240}">
      <dgm:prSet/>
      <dgm:spPr/>
      <dgm:t>
        <a:bodyPr/>
        <a:lstStyle/>
        <a:p>
          <a:endParaRPr lang="en-US"/>
        </a:p>
      </dgm:t>
    </dgm:pt>
    <dgm:pt modelId="{442B9742-6BAE-47C8-91EA-1A764F37EA2F}">
      <dgm:prSet/>
      <dgm:spPr/>
      <dgm:t>
        <a:bodyPr/>
        <a:lstStyle/>
        <a:p>
          <a:r>
            <a:rPr lang="el-GR" b="0" i="0"/>
            <a:t>Η </a:t>
          </a:r>
          <a:r>
            <a:rPr lang="el-GR" b="1" i="0"/>
            <a:t>λίμνη Τσαντ</a:t>
          </a:r>
          <a:endParaRPr lang="en-US"/>
        </a:p>
      </dgm:t>
    </dgm:pt>
    <dgm:pt modelId="{4826A9A6-BF68-4FA0-9E26-A9DA237A0B04}" type="parTrans" cxnId="{A7ECA23B-7C80-4531-87B8-74BF03A4430F}">
      <dgm:prSet/>
      <dgm:spPr/>
      <dgm:t>
        <a:bodyPr/>
        <a:lstStyle/>
        <a:p>
          <a:endParaRPr lang="en-US"/>
        </a:p>
      </dgm:t>
    </dgm:pt>
    <dgm:pt modelId="{20BCFBEE-EC62-487A-9ED7-2049F4F203EE}" type="sibTrans" cxnId="{A7ECA23B-7C80-4531-87B8-74BF03A4430F}">
      <dgm:prSet/>
      <dgm:spPr/>
      <dgm:t>
        <a:bodyPr/>
        <a:lstStyle/>
        <a:p>
          <a:endParaRPr lang="en-US"/>
        </a:p>
      </dgm:t>
    </dgm:pt>
    <dgm:pt modelId="{4136603B-96A1-4204-9389-33412D651053}" type="pres">
      <dgm:prSet presAssocID="{57C6F4B6-2D04-4842-A77C-7AF2EC2985E1}" presName="Name0" presStyleCnt="0">
        <dgm:presLayoutVars>
          <dgm:dir/>
          <dgm:resizeHandles val="exact"/>
        </dgm:presLayoutVars>
      </dgm:prSet>
      <dgm:spPr/>
      <dgm:t>
        <a:bodyPr/>
        <a:lstStyle/>
        <a:p>
          <a:endParaRPr lang="el-GR"/>
        </a:p>
      </dgm:t>
    </dgm:pt>
    <dgm:pt modelId="{2805DE96-0A38-4828-8000-0037A1272DF9}" type="pres">
      <dgm:prSet presAssocID="{9A3B6D44-7E65-48C3-AAC2-2BAC4FCD1986}" presName="node" presStyleLbl="node1" presStyleIdx="0" presStyleCnt="6">
        <dgm:presLayoutVars>
          <dgm:bulletEnabled val="1"/>
        </dgm:presLayoutVars>
      </dgm:prSet>
      <dgm:spPr/>
      <dgm:t>
        <a:bodyPr/>
        <a:lstStyle/>
        <a:p>
          <a:endParaRPr lang="el-GR"/>
        </a:p>
      </dgm:t>
    </dgm:pt>
    <dgm:pt modelId="{3FB42E9C-39CD-480C-8443-142F21BB8318}" type="pres">
      <dgm:prSet presAssocID="{184096AB-C76C-4518-B356-2727E1808F28}" presName="sibTrans" presStyleLbl="sibTrans1D1" presStyleIdx="0" presStyleCnt="5"/>
      <dgm:spPr/>
      <dgm:t>
        <a:bodyPr/>
        <a:lstStyle/>
        <a:p>
          <a:endParaRPr lang="el-GR"/>
        </a:p>
      </dgm:t>
    </dgm:pt>
    <dgm:pt modelId="{BE818249-4239-4101-AEB1-69E2310F666C}" type="pres">
      <dgm:prSet presAssocID="{184096AB-C76C-4518-B356-2727E1808F28}" presName="connectorText" presStyleLbl="sibTrans1D1" presStyleIdx="0" presStyleCnt="5"/>
      <dgm:spPr/>
      <dgm:t>
        <a:bodyPr/>
        <a:lstStyle/>
        <a:p>
          <a:endParaRPr lang="el-GR"/>
        </a:p>
      </dgm:t>
    </dgm:pt>
    <dgm:pt modelId="{8ECAE2DE-B257-4EDA-89A7-D0EAA68A2D87}" type="pres">
      <dgm:prSet presAssocID="{DD773189-4E68-4C4A-A922-8CE8D4507426}" presName="node" presStyleLbl="node1" presStyleIdx="1" presStyleCnt="6">
        <dgm:presLayoutVars>
          <dgm:bulletEnabled val="1"/>
        </dgm:presLayoutVars>
      </dgm:prSet>
      <dgm:spPr/>
      <dgm:t>
        <a:bodyPr/>
        <a:lstStyle/>
        <a:p>
          <a:endParaRPr lang="el-GR"/>
        </a:p>
      </dgm:t>
    </dgm:pt>
    <dgm:pt modelId="{349B4308-C1B7-4B60-B3C3-AE5BFCC1E56A}" type="pres">
      <dgm:prSet presAssocID="{A93AF729-6BB8-4AF4-9751-F1AB89748F9C}" presName="sibTrans" presStyleLbl="sibTrans1D1" presStyleIdx="1" presStyleCnt="5"/>
      <dgm:spPr/>
      <dgm:t>
        <a:bodyPr/>
        <a:lstStyle/>
        <a:p>
          <a:endParaRPr lang="el-GR"/>
        </a:p>
      </dgm:t>
    </dgm:pt>
    <dgm:pt modelId="{2C3F588C-15BC-4A7F-9F40-EA1DF60F2287}" type="pres">
      <dgm:prSet presAssocID="{A93AF729-6BB8-4AF4-9751-F1AB89748F9C}" presName="connectorText" presStyleLbl="sibTrans1D1" presStyleIdx="1" presStyleCnt="5"/>
      <dgm:spPr/>
      <dgm:t>
        <a:bodyPr/>
        <a:lstStyle/>
        <a:p>
          <a:endParaRPr lang="el-GR"/>
        </a:p>
      </dgm:t>
    </dgm:pt>
    <dgm:pt modelId="{7EC77D2F-AFF0-4659-8D29-7CB0A740A8E2}" type="pres">
      <dgm:prSet presAssocID="{0BA42189-0A97-48F7-AB87-9860BCEDA80E}" presName="node" presStyleLbl="node1" presStyleIdx="2" presStyleCnt="6">
        <dgm:presLayoutVars>
          <dgm:bulletEnabled val="1"/>
        </dgm:presLayoutVars>
      </dgm:prSet>
      <dgm:spPr/>
      <dgm:t>
        <a:bodyPr/>
        <a:lstStyle/>
        <a:p>
          <a:endParaRPr lang="el-GR"/>
        </a:p>
      </dgm:t>
    </dgm:pt>
    <dgm:pt modelId="{77AD8785-D06A-4B2C-B912-991475BD8C9A}" type="pres">
      <dgm:prSet presAssocID="{77B97470-9A8A-4BA6-B51A-61574FCA2EBC}" presName="sibTrans" presStyleLbl="sibTrans1D1" presStyleIdx="2" presStyleCnt="5"/>
      <dgm:spPr/>
      <dgm:t>
        <a:bodyPr/>
        <a:lstStyle/>
        <a:p>
          <a:endParaRPr lang="el-GR"/>
        </a:p>
      </dgm:t>
    </dgm:pt>
    <dgm:pt modelId="{F4A86AB4-B499-4EDB-B12A-384885F29067}" type="pres">
      <dgm:prSet presAssocID="{77B97470-9A8A-4BA6-B51A-61574FCA2EBC}" presName="connectorText" presStyleLbl="sibTrans1D1" presStyleIdx="2" presStyleCnt="5"/>
      <dgm:spPr/>
      <dgm:t>
        <a:bodyPr/>
        <a:lstStyle/>
        <a:p>
          <a:endParaRPr lang="el-GR"/>
        </a:p>
      </dgm:t>
    </dgm:pt>
    <dgm:pt modelId="{F583081E-3F70-4EE1-A85E-0015CB156AA0}" type="pres">
      <dgm:prSet presAssocID="{C07E33F0-3F19-4B2D-9839-5A5C1842E389}" presName="node" presStyleLbl="node1" presStyleIdx="3" presStyleCnt="6">
        <dgm:presLayoutVars>
          <dgm:bulletEnabled val="1"/>
        </dgm:presLayoutVars>
      </dgm:prSet>
      <dgm:spPr/>
      <dgm:t>
        <a:bodyPr/>
        <a:lstStyle/>
        <a:p>
          <a:endParaRPr lang="el-GR"/>
        </a:p>
      </dgm:t>
    </dgm:pt>
    <dgm:pt modelId="{1C5BAFF1-AF84-4A5E-ADC9-E395A1C947B7}" type="pres">
      <dgm:prSet presAssocID="{9F3C06FF-4E66-4317-83AC-908D5BFFAE78}" presName="sibTrans" presStyleLbl="sibTrans1D1" presStyleIdx="3" presStyleCnt="5"/>
      <dgm:spPr/>
      <dgm:t>
        <a:bodyPr/>
        <a:lstStyle/>
        <a:p>
          <a:endParaRPr lang="el-GR"/>
        </a:p>
      </dgm:t>
    </dgm:pt>
    <dgm:pt modelId="{D9994590-D8DF-4464-841B-0EDBC6C62F73}" type="pres">
      <dgm:prSet presAssocID="{9F3C06FF-4E66-4317-83AC-908D5BFFAE78}" presName="connectorText" presStyleLbl="sibTrans1D1" presStyleIdx="3" presStyleCnt="5"/>
      <dgm:spPr/>
      <dgm:t>
        <a:bodyPr/>
        <a:lstStyle/>
        <a:p>
          <a:endParaRPr lang="el-GR"/>
        </a:p>
      </dgm:t>
    </dgm:pt>
    <dgm:pt modelId="{F063A337-F5AD-4349-9A00-DBDC840C1F70}" type="pres">
      <dgm:prSet presAssocID="{49EA8610-45F2-4F30-A77D-6E78F968C00A}" presName="node" presStyleLbl="node1" presStyleIdx="4" presStyleCnt="6">
        <dgm:presLayoutVars>
          <dgm:bulletEnabled val="1"/>
        </dgm:presLayoutVars>
      </dgm:prSet>
      <dgm:spPr/>
      <dgm:t>
        <a:bodyPr/>
        <a:lstStyle/>
        <a:p>
          <a:endParaRPr lang="el-GR"/>
        </a:p>
      </dgm:t>
    </dgm:pt>
    <dgm:pt modelId="{66ACFA64-A7EF-445C-9ACE-4DBC3DEAA142}" type="pres">
      <dgm:prSet presAssocID="{0800AE61-CF21-4D39-8117-65FFD89DA7F7}" presName="sibTrans" presStyleLbl="sibTrans1D1" presStyleIdx="4" presStyleCnt="5"/>
      <dgm:spPr/>
      <dgm:t>
        <a:bodyPr/>
        <a:lstStyle/>
        <a:p>
          <a:endParaRPr lang="el-GR"/>
        </a:p>
      </dgm:t>
    </dgm:pt>
    <dgm:pt modelId="{3C08A091-524E-41DC-8EA1-E52100BC5EC9}" type="pres">
      <dgm:prSet presAssocID="{0800AE61-CF21-4D39-8117-65FFD89DA7F7}" presName="connectorText" presStyleLbl="sibTrans1D1" presStyleIdx="4" presStyleCnt="5"/>
      <dgm:spPr/>
      <dgm:t>
        <a:bodyPr/>
        <a:lstStyle/>
        <a:p>
          <a:endParaRPr lang="el-GR"/>
        </a:p>
      </dgm:t>
    </dgm:pt>
    <dgm:pt modelId="{66CD4453-9F4F-4434-8616-9895BE892ACC}" type="pres">
      <dgm:prSet presAssocID="{442B9742-6BAE-47C8-91EA-1A764F37EA2F}" presName="node" presStyleLbl="node1" presStyleIdx="5" presStyleCnt="6">
        <dgm:presLayoutVars>
          <dgm:bulletEnabled val="1"/>
        </dgm:presLayoutVars>
      </dgm:prSet>
      <dgm:spPr/>
      <dgm:t>
        <a:bodyPr/>
        <a:lstStyle/>
        <a:p>
          <a:endParaRPr lang="el-GR"/>
        </a:p>
      </dgm:t>
    </dgm:pt>
  </dgm:ptLst>
  <dgm:cxnLst>
    <dgm:cxn modelId="{ECE68DDA-B954-4407-BA22-167B29CF86F2}" type="presOf" srcId="{0800AE61-CF21-4D39-8117-65FFD89DA7F7}" destId="{66ACFA64-A7EF-445C-9ACE-4DBC3DEAA142}" srcOrd="0" destOrd="0" presId="urn:microsoft.com/office/officeart/2016/7/layout/RepeatingBendingProcessNew"/>
    <dgm:cxn modelId="{4D7185B0-832A-4811-842E-D3BB8218D043}" type="presOf" srcId="{C07E33F0-3F19-4B2D-9839-5A5C1842E389}" destId="{F583081E-3F70-4EE1-A85E-0015CB156AA0}" srcOrd="0" destOrd="0" presId="urn:microsoft.com/office/officeart/2016/7/layout/RepeatingBendingProcessNew"/>
    <dgm:cxn modelId="{EFF87703-7620-4DF7-A6FD-7018E255ABE3}" type="presOf" srcId="{A93AF729-6BB8-4AF4-9751-F1AB89748F9C}" destId="{349B4308-C1B7-4B60-B3C3-AE5BFCC1E56A}" srcOrd="0" destOrd="0" presId="urn:microsoft.com/office/officeart/2016/7/layout/RepeatingBendingProcessNew"/>
    <dgm:cxn modelId="{D08085DC-D3AA-436B-A3C0-27417D60363D}" type="presOf" srcId="{9F3C06FF-4E66-4317-83AC-908D5BFFAE78}" destId="{1C5BAFF1-AF84-4A5E-ADC9-E395A1C947B7}" srcOrd="0" destOrd="0" presId="urn:microsoft.com/office/officeart/2016/7/layout/RepeatingBendingProcessNew"/>
    <dgm:cxn modelId="{43E83E29-3BC6-40B1-87E1-23A793D66094}" type="presOf" srcId="{A93AF729-6BB8-4AF4-9751-F1AB89748F9C}" destId="{2C3F588C-15BC-4A7F-9F40-EA1DF60F2287}" srcOrd="1" destOrd="0" presId="urn:microsoft.com/office/officeart/2016/7/layout/RepeatingBendingProcessNew"/>
    <dgm:cxn modelId="{93A888B7-93DB-4D76-BC3B-F1BCEF5B4875}" type="presOf" srcId="{0BA42189-0A97-48F7-AB87-9860BCEDA80E}" destId="{7EC77D2F-AFF0-4659-8D29-7CB0A740A8E2}" srcOrd="0" destOrd="0" presId="urn:microsoft.com/office/officeart/2016/7/layout/RepeatingBendingProcessNew"/>
    <dgm:cxn modelId="{A481B487-347A-4E22-B3E3-4027D8E20240}" srcId="{57C6F4B6-2D04-4842-A77C-7AF2EC2985E1}" destId="{49EA8610-45F2-4F30-A77D-6E78F968C00A}" srcOrd="4" destOrd="0" parTransId="{3D7CDAE4-C513-4BF4-AAC2-EB8D8D46A741}" sibTransId="{0800AE61-CF21-4D39-8117-65FFD89DA7F7}"/>
    <dgm:cxn modelId="{76A953E7-410B-4B12-B14E-06C0F59CBB67}" type="presOf" srcId="{57C6F4B6-2D04-4842-A77C-7AF2EC2985E1}" destId="{4136603B-96A1-4204-9389-33412D651053}" srcOrd="0" destOrd="0" presId="urn:microsoft.com/office/officeart/2016/7/layout/RepeatingBendingProcessNew"/>
    <dgm:cxn modelId="{42E6E627-09B7-4670-867C-F067E511ECC4}" type="presOf" srcId="{49EA8610-45F2-4F30-A77D-6E78F968C00A}" destId="{F063A337-F5AD-4349-9A00-DBDC840C1F70}" srcOrd="0" destOrd="0" presId="urn:microsoft.com/office/officeart/2016/7/layout/RepeatingBendingProcessNew"/>
    <dgm:cxn modelId="{2A3FBD2F-EDBA-4B90-88B3-0F29109AB22E}" srcId="{57C6F4B6-2D04-4842-A77C-7AF2EC2985E1}" destId="{9A3B6D44-7E65-48C3-AAC2-2BAC4FCD1986}" srcOrd="0" destOrd="0" parTransId="{5BD22F22-337C-4D91-BC01-3AB0DB4F8518}" sibTransId="{184096AB-C76C-4518-B356-2727E1808F28}"/>
    <dgm:cxn modelId="{5EB19131-A4B7-4559-9F38-F20D22EC060E}" type="presOf" srcId="{77B97470-9A8A-4BA6-B51A-61574FCA2EBC}" destId="{77AD8785-D06A-4B2C-B912-991475BD8C9A}" srcOrd="0" destOrd="0" presId="urn:microsoft.com/office/officeart/2016/7/layout/RepeatingBendingProcessNew"/>
    <dgm:cxn modelId="{0D0668B2-77A5-45C6-B142-FE21975513B0}" srcId="{57C6F4B6-2D04-4842-A77C-7AF2EC2985E1}" destId="{C07E33F0-3F19-4B2D-9839-5A5C1842E389}" srcOrd="3" destOrd="0" parTransId="{D966C510-4F08-44FC-A85D-E4F991F4FB53}" sibTransId="{9F3C06FF-4E66-4317-83AC-908D5BFFAE78}"/>
    <dgm:cxn modelId="{4A5CDF86-2D7A-442F-8385-4051BF475609}" srcId="{57C6F4B6-2D04-4842-A77C-7AF2EC2985E1}" destId="{0BA42189-0A97-48F7-AB87-9860BCEDA80E}" srcOrd="2" destOrd="0" parTransId="{A59A367B-BEB2-4409-84FC-94D6B58332BB}" sibTransId="{77B97470-9A8A-4BA6-B51A-61574FCA2EBC}"/>
    <dgm:cxn modelId="{9F9A50F3-1E35-466F-92FC-91683EE75A5F}" type="presOf" srcId="{442B9742-6BAE-47C8-91EA-1A764F37EA2F}" destId="{66CD4453-9F4F-4434-8616-9895BE892ACC}" srcOrd="0" destOrd="0" presId="urn:microsoft.com/office/officeart/2016/7/layout/RepeatingBendingProcessNew"/>
    <dgm:cxn modelId="{D1313F29-48FB-43FF-8086-635CBE48F26E}" type="presOf" srcId="{DD773189-4E68-4C4A-A922-8CE8D4507426}" destId="{8ECAE2DE-B257-4EDA-89A7-D0EAA68A2D87}" srcOrd="0" destOrd="0" presId="urn:microsoft.com/office/officeart/2016/7/layout/RepeatingBendingProcessNew"/>
    <dgm:cxn modelId="{A7ECA23B-7C80-4531-87B8-74BF03A4430F}" srcId="{57C6F4B6-2D04-4842-A77C-7AF2EC2985E1}" destId="{442B9742-6BAE-47C8-91EA-1A764F37EA2F}" srcOrd="5" destOrd="0" parTransId="{4826A9A6-BF68-4FA0-9E26-A9DA237A0B04}" sibTransId="{20BCFBEE-EC62-487A-9ED7-2049F4F203EE}"/>
    <dgm:cxn modelId="{A27715CD-17BE-4EEF-806D-32239AC7B0E6}" srcId="{57C6F4B6-2D04-4842-A77C-7AF2EC2985E1}" destId="{DD773189-4E68-4C4A-A922-8CE8D4507426}" srcOrd="1" destOrd="0" parTransId="{3E4B7E5E-633C-4568-A944-9464D8B45D84}" sibTransId="{A93AF729-6BB8-4AF4-9751-F1AB89748F9C}"/>
    <dgm:cxn modelId="{74D26F2B-9D61-4E30-ABE0-7DBB4EA0C7B8}" type="presOf" srcId="{9A3B6D44-7E65-48C3-AAC2-2BAC4FCD1986}" destId="{2805DE96-0A38-4828-8000-0037A1272DF9}" srcOrd="0" destOrd="0" presId="urn:microsoft.com/office/officeart/2016/7/layout/RepeatingBendingProcessNew"/>
    <dgm:cxn modelId="{48C5F9EB-C82F-42EF-BD44-D5FFFFE448DF}" type="presOf" srcId="{184096AB-C76C-4518-B356-2727E1808F28}" destId="{BE818249-4239-4101-AEB1-69E2310F666C}" srcOrd="1" destOrd="0" presId="urn:microsoft.com/office/officeart/2016/7/layout/RepeatingBendingProcessNew"/>
    <dgm:cxn modelId="{7CA19881-0410-495B-BB08-EF69AF5FB034}" type="presOf" srcId="{0800AE61-CF21-4D39-8117-65FFD89DA7F7}" destId="{3C08A091-524E-41DC-8EA1-E52100BC5EC9}" srcOrd="1" destOrd="0" presId="urn:microsoft.com/office/officeart/2016/7/layout/RepeatingBendingProcessNew"/>
    <dgm:cxn modelId="{A3C2D4D8-5C67-4ADF-A7A0-568A8145D6B8}" type="presOf" srcId="{77B97470-9A8A-4BA6-B51A-61574FCA2EBC}" destId="{F4A86AB4-B499-4EDB-B12A-384885F29067}" srcOrd="1" destOrd="0" presId="urn:microsoft.com/office/officeart/2016/7/layout/RepeatingBendingProcessNew"/>
    <dgm:cxn modelId="{F5175792-55EF-4F38-A027-08485E69BC4B}" type="presOf" srcId="{184096AB-C76C-4518-B356-2727E1808F28}" destId="{3FB42E9C-39CD-480C-8443-142F21BB8318}" srcOrd="0" destOrd="0" presId="urn:microsoft.com/office/officeart/2016/7/layout/RepeatingBendingProcessNew"/>
    <dgm:cxn modelId="{FECD5CEA-669A-405F-A417-73F73EAD8BA8}" type="presOf" srcId="{9F3C06FF-4E66-4317-83AC-908D5BFFAE78}" destId="{D9994590-D8DF-4464-841B-0EDBC6C62F73}" srcOrd="1" destOrd="0" presId="urn:microsoft.com/office/officeart/2016/7/layout/RepeatingBendingProcessNew"/>
    <dgm:cxn modelId="{80C27773-A8E8-4682-94D5-E367E7F1FB67}" type="presParOf" srcId="{4136603B-96A1-4204-9389-33412D651053}" destId="{2805DE96-0A38-4828-8000-0037A1272DF9}" srcOrd="0" destOrd="0" presId="urn:microsoft.com/office/officeart/2016/7/layout/RepeatingBendingProcessNew"/>
    <dgm:cxn modelId="{D491D19F-24A9-4170-81B0-8C2AE1B8FFE2}" type="presParOf" srcId="{4136603B-96A1-4204-9389-33412D651053}" destId="{3FB42E9C-39CD-480C-8443-142F21BB8318}" srcOrd="1" destOrd="0" presId="urn:microsoft.com/office/officeart/2016/7/layout/RepeatingBendingProcessNew"/>
    <dgm:cxn modelId="{94E395CC-C173-4F0D-AB98-C467EBE8FD67}" type="presParOf" srcId="{3FB42E9C-39CD-480C-8443-142F21BB8318}" destId="{BE818249-4239-4101-AEB1-69E2310F666C}" srcOrd="0" destOrd="0" presId="urn:microsoft.com/office/officeart/2016/7/layout/RepeatingBendingProcessNew"/>
    <dgm:cxn modelId="{5A3ABBA1-8C78-4D5F-A17E-05B69A84888E}" type="presParOf" srcId="{4136603B-96A1-4204-9389-33412D651053}" destId="{8ECAE2DE-B257-4EDA-89A7-D0EAA68A2D87}" srcOrd="2" destOrd="0" presId="urn:microsoft.com/office/officeart/2016/7/layout/RepeatingBendingProcessNew"/>
    <dgm:cxn modelId="{9FAC3E0E-8FB8-45BF-9290-954D19F60678}" type="presParOf" srcId="{4136603B-96A1-4204-9389-33412D651053}" destId="{349B4308-C1B7-4B60-B3C3-AE5BFCC1E56A}" srcOrd="3" destOrd="0" presId="urn:microsoft.com/office/officeart/2016/7/layout/RepeatingBendingProcessNew"/>
    <dgm:cxn modelId="{23219B8E-C3D0-40F2-BBE2-E8A36A00C613}" type="presParOf" srcId="{349B4308-C1B7-4B60-B3C3-AE5BFCC1E56A}" destId="{2C3F588C-15BC-4A7F-9F40-EA1DF60F2287}" srcOrd="0" destOrd="0" presId="urn:microsoft.com/office/officeart/2016/7/layout/RepeatingBendingProcessNew"/>
    <dgm:cxn modelId="{99BF103A-417E-4089-A8CB-A299916D7507}" type="presParOf" srcId="{4136603B-96A1-4204-9389-33412D651053}" destId="{7EC77D2F-AFF0-4659-8D29-7CB0A740A8E2}" srcOrd="4" destOrd="0" presId="urn:microsoft.com/office/officeart/2016/7/layout/RepeatingBendingProcessNew"/>
    <dgm:cxn modelId="{DD78DECA-DA40-4594-8425-B1FC2038F801}" type="presParOf" srcId="{4136603B-96A1-4204-9389-33412D651053}" destId="{77AD8785-D06A-4B2C-B912-991475BD8C9A}" srcOrd="5" destOrd="0" presId="urn:microsoft.com/office/officeart/2016/7/layout/RepeatingBendingProcessNew"/>
    <dgm:cxn modelId="{AAED7302-8DC5-412B-ABA7-80BE2EA0F9A3}" type="presParOf" srcId="{77AD8785-D06A-4B2C-B912-991475BD8C9A}" destId="{F4A86AB4-B499-4EDB-B12A-384885F29067}" srcOrd="0" destOrd="0" presId="urn:microsoft.com/office/officeart/2016/7/layout/RepeatingBendingProcessNew"/>
    <dgm:cxn modelId="{47441274-2500-4A37-95B8-8AEFBBC7C519}" type="presParOf" srcId="{4136603B-96A1-4204-9389-33412D651053}" destId="{F583081E-3F70-4EE1-A85E-0015CB156AA0}" srcOrd="6" destOrd="0" presId="urn:microsoft.com/office/officeart/2016/7/layout/RepeatingBendingProcessNew"/>
    <dgm:cxn modelId="{E7E8EE13-E64A-404D-8278-4FFC233C9082}" type="presParOf" srcId="{4136603B-96A1-4204-9389-33412D651053}" destId="{1C5BAFF1-AF84-4A5E-ADC9-E395A1C947B7}" srcOrd="7" destOrd="0" presId="urn:microsoft.com/office/officeart/2016/7/layout/RepeatingBendingProcessNew"/>
    <dgm:cxn modelId="{E52D858F-06B4-44AD-AAD4-B115E2310832}" type="presParOf" srcId="{1C5BAFF1-AF84-4A5E-ADC9-E395A1C947B7}" destId="{D9994590-D8DF-4464-841B-0EDBC6C62F73}" srcOrd="0" destOrd="0" presId="urn:microsoft.com/office/officeart/2016/7/layout/RepeatingBendingProcessNew"/>
    <dgm:cxn modelId="{E25E8001-7CE9-4557-911A-21E58225EE5D}" type="presParOf" srcId="{4136603B-96A1-4204-9389-33412D651053}" destId="{F063A337-F5AD-4349-9A00-DBDC840C1F70}" srcOrd="8" destOrd="0" presId="urn:microsoft.com/office/officeart/2016/7/layout/RepeatingBendingProcessNew"/>
    <dgm:cxn modelId="{0A5FE574-2EE9-46A7-9175-AA0FDCFDF212}" type="presParOf" srcId="{4136603B-96A1-4204-9389-33412D651053}" destId="{66ACFA64-A7EF-445C-9ACE-4DBC3DEAA142}" srcOrd="9" destOrd="0" presId="urn:microsoft.com/office/officeart/2016/7/layout/RepeatingBendingProcessNew"/>
    <dgm:cxn modelId="{AC9C14DF-DB68-4A1A-BABB-EF233F1C6298}" type="presParOf" srcId="{66ACFA64-A7EF-445C-9ACE-4DBC3DEAA142}" destId="{3C08A091-524E-41DC-8EA1-E52100BC5EC9}" srcOrd="0" destOrd="0" presId="urn:microsoft.com/office/officeart/2016/7/layout/RepeatingBendingProcessNew"/>
    <dgm:cxn modelId="{B5C5C065-7020-4BE9-9DDC-A70A259C318F}" type="presParOf" srcId="{4136603B-96A1-4204-9389-33412D651053}" destId="{66CD4453-9F4F-4434-8616-9895BE892AC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D8DA72-50AE-4177-A9A8-3549BD31C8CE}"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E9913744-31E6-4D31-AA12-0FB8D71C55DE}">
      <dgm:prSet/>
      <dgm:spPr/>
      <dgm:t>
        <a:bodyPr/>
        <a:lstStyle/>
        <a:p>
          <a:r>
            <a:rPr lang="el-GR" b="0" i="0"/>
            <a:t>Η καταπολέμηση της </a:t>
          </a:r>
          <a:r>
            <a:rPr lang="el-GR" b="1" i="0"/>
            <a:t>αλλαγής του κλίματος</a:t>
          </a:r>
          <a:r>
            <a:rPr lang="el-GR" b="0" i="0"/>
            <a:t> βρίσκεται στην κορυφή της ατζέντας τους.</a:t>
          </a:r>
          <a:endParaRPr lang="en-US"/>
        </a:p>
      </dgm:t>
    </dgm:pt>
    <dgm:pt modelId="{39C051B2-21EA-447B-90D7-BFC8AC5C9FD7}" type="parTrans" cxnId="{B100EAD7-CE8F-4FBA-8B4F-BCD084FC9DA7}">
      <dgm:prSet/>
      <dgm:spPr/>
      <dgm:t>
        <a:bodyPr/>
        <a:lstStyle/>
        <a:p>
          <a:endParaRPr lang="en-US"/>
        </a:p>
      </dgm:t>
    </dgm:pt>
    <dgm:pt modelId="{47AF3B0B-FE0A-4198-A531-A61AB3BED53B}" type="sibTrans" cxnId="{B100EAD7-CE8F-4FBA-8B4F-BCD084FC9DA7}">
      <dgm:prSet/>
      <dgm:spPr/>
      <dgm:t>
        <a:bodyPr/>
        <a:lstStyle/>
        <a:p>
          <a:endParaRPr lang="en-US"/>
        </a:p>
      </dgm:t>
    </dgm:pt>
    <dgm:pt modelId="{292CF953-89DB-4E54-8D9B-0CA161333348}">
      <dgm:prSet/>
      <dgm:spPr/>
      <dgm:t>
        <a:bodyPr/>
        <a:lstStyle/>
        <a:p>
          <a:r>
            <a:rPr lang="el-GR"/>
            <a:t>Μ</a:t>
          </a:r>
          <a:r>
            <a:rPr lang="el-GR" b="0" i="0"/>
            <a:t>είωση των εκπομπών αερίων του </a:t>
          </a:r>
          <a:r>
            <a:rPr lang="el-GR" b="1" i="0"/>
            <a:t>θερμοκηπίου</a:t>
          </a:r>
          <a:r>
            <a:rPr lang="el-GR"/>
            <a:t>.</a:t>
          </a:r>
          <a:endParaRPr lang="en-US"/>
        </a:p>
      </dgm:t>
    </dgm:pt>
    <dgm:pt modelId="{9FFB99F5-9359-4589-ACF2-B3EF0D3C5D8A}" type="parTrans" cxnId="{66334AA7-6008-4254-93BC-CA3EDAA35410}">
      <dgm:prSet/>
      <dgm:spPr/>
      <dgm:t>
        <a:bodyPr/>
        <a:lstStyle/>
        <a:p>
          <a:endParaRPr lang="en-US"/>
        </a:p>
      </dgm:t>
    </dgm:pt>
    <dgm:pt modelId="{02143E6B-7CF3-4FDB-907E-966AE4041F7D}" type="sibTrans" cxnId="{66334AA7-6008-4254-93BC-CA3EDAA35410}">
      <dgm:prSet/>
      <dgm:spPr/>
      <dgm:t>
        <a:bodyPr/>
        <a:lstStyle/>
        <a:p>
          <a:endParaRPr lang="en-US"/>
        </a:p>
      </dgm:t>
    </dgm:pt>
    <dgm:pt modelId="{98DA530C-3462-4DAD-BD77-B18C56132375}">
      <dgm:prSet/>
      <dgm:spPr/>
      <dgm:t>
        <a:bodyPr/>
        <a:lstStyle/>
        <a:p>
          <a:r>
            <a:rPr lang="el-GR"/>
            <a:t>Π</a:t>
          </a:r>
          <a:r>
            <a:rPr lang="el-GR" b="0" i="0"/>
            <a:t>ροώθηση της </a:t>
          </a:r>
          <a:r>
            <a:rPr lang="el-GR" b="1" i="0"/>
            <a:t>κυκλικής οικονομίας</a:t>
          </a:r>
          <a:r>
            <a:rPr lang="el-GR" b="0" i="0"/>
            <a:t> προς τα εμπρός. </a:t>
          </a:r>
          <a:endParaRPr lang="en-US"/>
        </a:p>
      </dgm:t>
    </dgm:pt>
    <dgm:pt modelId="{3C92941A-11A8-4663-9615-462980F9420D}" type="parTrans" cxnId="{A9D56392-E699-4B25-A3CD-64F623B66888}">
      <dgm:prSet/>
      <dgm:spPr/>
      <dgm:t>
        <a:bodyPr/>
        <a:lstStyle/>
        <a:p>
          <a:endParaRPr lang="en-US"/>
        </a:p>
      </dgm:t>
    </dgm:pt>
    <dgm:pt modelId="{CDB7757F-B881-4EF9-9497-6124AFDA7A98}" type="sibTrans" cxnId="{A9D56392-E699-4B25-A3CD-64F623B66888}">
      <dgm:prSet/>
      <dgm:spPr/>
      <dgm:t>
        <a:bodyPr/>
        <a:lstStyle/>
        <a:p>
          <a:endParaRPr lang="en-US"/>
        </a:p>
      </dgm:t>
    </dgm:pt>
    <dgm:pt modelId="{CB6D326D-DAAB-4149-95F6-5FD63165D7DB}">
      <dgm:prSet/>
      <dgm:spPr/>
      <dgm:t>
        <a:bodyPr/>
        <a:lstStyle/>
        <a:p>
          <a:r>
            <a:rPr lang="el-GR" b="0" i="0"/>
            <a:t>Αναθεώρηση </a:t>
          </a:r>
          <a:r>
            <a:rPr lang="el-GR" b="1" i="0"/>
            <a:t>της</a:t>
          </a:r>
          <a:r>
            <a:rPr lang="el-GR" b="0" i="0"/>
            <a:t> νομοθεσίας για τα </a:t>
          </a:r>
          <a:r>
            <a:rPr lang="el-GR" b="1" i="0"/>
            <a:t>απόβλητα</a:t>
          </a:r>
          <a:r>
            <a:rPr lang="el-GR" b="0" i="0"/>
            <a:t> .</a:t>
          </a:r>
          <a:endParaRPr lang="en-US"/>
        </a:p>
      </dgm:t>
    </dgm:pt>
    <dgm:pt modelId="{67445F10-9984-4C30-9134-FF6F271766DA}" type="parTrans" cxnId="{C1F8EDB3-123A-486A-B122-94104328BA5E}">
      <dgm:prSet/>
      <dgm:spPr/>
      <dgm:t>
        <a:bodyPr/>
        <a:lstStyle/>
        <a:p>
          <a:endParaRPr lang="en-US"/>
        </a:p>
      </dgm:t>
    </dgm:pt>
    <dgm:pt modelId="{D87F7AA6-70CE-475A-9B80-923574502718}" type="sibTrans" cxnId="{C1F8EDB3-123A-486A-B122-94104328BA5E}">
      <dgm:prSet/>
      <dgm:spPr/>
      <dgm:t>
        <a:bodyPr/>
        <a:lstStyle/>
        <a:p>
          <a:endParaRPr lang="en-US"/>
        </a:p>
      </dgm:t>
    </dgm:pt>
    <dgm:pt modelId="{D80E2374-2BD6-4E11-9450-851730306C1E}">
      <dgm:prSet/>
      <dgm:spPr/>
      <dgm:t>
        <a:bodyPr/>
        <a:lstStyle/>
        <a:p>
          <a:r>
            <a:rPr lang="el-GR" b="1" i="0"/>
            <a:t>Ενδυνάμωση των ανθρώπων</a:t>
          </a:r>
          <a:endParaRPr lang="en-US"/>
        </a:p>
      </dgm:t>
    </dgm:pt>
    <dgm:pt modelId="{35E2769F-6A7A-4213-90A8-3B53FB885148}" type="parTrans" cxnId="{367FA8DC-EA8B-417E-9AE8-5D722471B009}">
      <dgm:prSet/>
      <dgm:spPr/>
      <dgm:t>
        <a:bodyPr/>
        <a:lstStyle/>
        <a:p>
          <a:endParaRPr lang="en-US"/>
        </a:p>
      </dgm:t>
    </dgm:pt>
    <dgm:pt modelId="{68AD5F0B-941B-4614-AD01-C40A5A8EC023}" type="sibTrans" cxnId="{367FA8DC-EA8B-417E-9AE8-5D722471B009}">
      <dgm:prSet/>
      <dgm:spPr/>
      <dgm:t>
        <a:bodyPr/>
        <a:lstStyle/>
        <a:p>
          <a:endParaRPr lang="en-US"/>
        </a:p>
      </dgm:t>
    </dgm:pt>
    <dgm:pt modelId="{67E3CE5B-8CD8-4E4A-96AA-B43CDBEE9C3D}">
      <dgm:prSet/>
      <dgm:spPr/>
      <dgm:t>
        <a:bodyPr/>
        <a:lstStyle/>
        <a:p>
          <a:r>
            <a:rPr lang="el-GR" b="1" i="0"/>
            <a:t>Θέτοντας φιλόδοξους αλλά εφικτούς στόχους για να καταστήσουμε την ΕΕ ουδέτερη ως προς τον άνθρακα έως το 2050</a:t>
          </a:r>
          <a:endParaRPr lang="en-US"/>
        </a:p>
      </dgm:t>
    </dgm:pt>
    <dgm:pt modelId="{AA56A940-36FA-42B0-8C6C-EDB68FD56E6C}" type="parTrans" cxnId="{B5DE53A1-54E0-4845-BE3B-FDE094EBE61E}">
      <dgm:prSet/>
      <dgm:spPr/>
      <dgm:t>
        <a:bodyPr/>
        <a:lstStyle/>
        <a:p>
          <a:endParaRPr lang="en-US"/>
        </a:p>
      </dgm:t>
    </dgm:pt>
    <dgm:pt modelId="{E563D366-C626-4139-8831-3838DD26479A}" type="sibTrans" cxnId="{B5DE53A1-54E0-4845-BE3B-FDE094EBE61E}">
      <dgm:prSet/>
      <dgm:spPr/>
      <dgm:t>
        <a:bodyPr/>
        <a:lstStyle/>
        <a:p>
          <a:endParaRPr lang="en-US"/>
        </a:p>
      </dgm:t>
    </dgm:pt>
    <dgm:pt modelId="{CA672B52-8207-46E3-ABFC-0E59F73E1EB3}">
      <dgm:prSet/>
      <dgm:spPr/>
      <dgm:t>
        <a:bodyPr/>
        <a:lstStyle/>
        <a:p>
          <a:r>
            <a:rPr lang="el-GR" b="1" i="0"/>
            <a:t>Πρωτοπορία της πράσινης καινοτομίας, περικοπή της γραφειοκρατίας</a:t>
          </a:r>
          <a:endParaRPr lang="en-US"/>
        </a:p>
      </dgm:t>
    </dgm:pt>
    <dgm:pt modelId="{D83D9F0D-694C-4345-9F13-87D91002145B}" type="parTrans" cxnId="{48290C23-D055-43F7-9AC8-5783CCFD3CF2}">
      <dgm:prSet/>
      <dgm:spPr/>
      <dgm:t>
        <a:bodyPr/>
        <a:lstStyle/>
        <a:p>
          <a:endParaRPr lang="en-US"/>
        </a:p>
      </dgm:t>
    </dgm:pt>
    <dgm:pt modelId="{0BF9906B-A130-4619-B7DB-A73D9A2BEEA3}" type="sibTrans" cxnId="{48290C23-D055-43F7-9AC8-5783CCFD3CF2}">
      <dgm:prSet/>
      <dgm:spPr/>
      <dgm:t>
        <a:bodyPr/>
        <a:lstStyle/>
        <a:p>
          <a:endParaRPr lang="en-US"/>
        </a:p>
      </dgm:t>
    </dgm:pt>
    <dgm:pt modelId="{0E20F664-5BAF-4635-BDC5-032259585E94}">
      <dgm:prSet/>
      <dgm:spPr/>
      <dgm:t>
        <a:bodyPr/>
        <a:lstStyle/>
        <a:p>
          <a:r>
            <a:rPr lang="el-GR" b="1" i="0"/>
            <a:t>Μια βιώσιμη ΕΕ ως ισχυρός διεθνής εταίρος στην αντιμετώπιση της κλιματικής αλλαγής</a:t>
          </a:r>
          <a:endParaRPr lang="en-US"/>
        </a:p>
      </dgm:t>
    </dgm:pt>
    <dgm:pt modelId="{07FAFDB9-ECBC-458E-9406-C3CCC08221D6}" type="parTrans" cxnId="{B2B1363E-CAA5-4F0B-AB05-30FCEE7EA377}">
      <dgm:prSet/>
      <dgm:spPr/>
      <dgm:t>
        <a:bodyPr/>
        <a:lstStyle/>
        <a:p>
          <a:endParaRPr lang="en-US"/>
        </a:p>
      </dgm:t>
    </dgm:pt>
    <dgm:pt modelId="{A49AA5EF-D1B1-486B-9015-19A16FEA14E5}" type="sibTrans" cxnId="{B2B1363E-CAA5-4F0B-AB05-30FCEE7EA377}">
      <dgm:prSet/>
      <dgm:spPr/>
      <dgm:t>
        <a:bodyPr/>
        <a:lstStyle/>
        <a:p>
          <a:endParaRPr lang="en-US"/>
        </a:p>
      </dgm:t>
    </dgm:pt>
    <dgm:pt modelId="{375376DB-7612-4FFC-A529-715EA7319C6C}" type="pres">
      <dgm:prSet presAssocID="{D8D8DA72-50AE-4177-A9A8-3549BD31C8CE}" presName="diagram" presStyleCnt="0">
        <dgm:presLayoutVars>
          <dgm:dir/>
          <dgm:resizeHandles val="exact"/>
        </dgm:presLayoutVars>
      </dgm:prSet>
      <dgm:spPr/>
      <dgm:t>
        <a:bodyPr/>
        <a:lstStyle/>
        <a:p>
          <a:endParaRPr lang="el-GR"/>
        </a:p>
      </dgm:t>
    </dgm:pt>
    <dgm:pt modelId="{FC694EF6-1880-4B2D-A6DB-44B858DEDB53}" type="pres">
      <dgm:prSet presAssocID="{E9913744-31E6-4D31-AA12-0FB8D71C55DE}" presName="node" presStyleLbl="node1" presStyleIdx="0" presStyleCnt="8">
        <dgm:presLayoutVars>
          <dgm:bulletEnabled val="1"/>
        </dgm:presLayoutVars>
      </dgm:prSet>
      <dgm:spPr/>
      <dgm:t>
        <a:bodyPr/>
        <a:lstStyle/>
        <a:p>
          <a:endParaRPr lang="el-GR"/>
        </a:p>
      </dgm:t>
    </dgm:pt>
    <dgm:pt modelId="{74E370D7-0F80-4F4F-A063-69EE4055F826}" type="pres">
      <dgm:prSet presAssocID="{47AF3B0B-FE0A-4198-A531-A61AB3BED53B}" presName="sibTrans" presStyleCnt="0"/>
      <dgm:spPr/>
    </dgm:pt>
    <dgm:pt modelId="{4AB58E48-3E16-4FF4-A210-965CF36F960F}" type="pres">
      <dgm:prSet presAssocID="{292CF953-89DB-4E54-8D9B-0CA161333348}" presName="node" presStyleLbl="node1" presStyleIdx="1" presStyleCnt="8">
        <dgm:presLayoutVars>
          <dgm:bulletEnabled val="1"/>
        </dgm:presLayoutVars>
      </dgm:prSet>
      <dgm:spPr/>
      <dgm:t>
        <a:bodyPr/>
        <a:lstStyle/>
        <a:p>
          <a:endParaRPr lang="el-GR"/>
        </a:p>
      </dgm:t>
    </dgm:pt>
    <dgm:pt modelId="{88935F5F-0BA8-4D6A-B50B-B3C8FA450E27}" type="pres">
      <dgm:prSet presAssocID="{02143E6B-7CF3-4FDB-907E-966AE4041F7D}" presName="sibTrans" presStyleCnt="0"/>
      <dgm:spPr/>
    </dgm:pt>
    <dgm:pt modelId="{72952F28-3E55-449F-99A3-471726C50567}" type="pres">
      <dgm:prSet presAssocID="{98DA530C-3462-4DAD-BD77-B18C56132375}" presName="node" presStyleLbl="node1" presStyleIdx="2" presStyleCnt="8">
        <dgm:presLayoutVars>
          <dgm:bulletEnabled val="1"/>
        </dgm:presLayoutVars>
      </dgm:prSet>
      <dgm:spPr/>
      <dgm:t>
        <a:bodyPr/>
        <a:lstStyle/>
        <a:p>
          <a:endParaRPr lang="el-GR"/>
        </a:p>
      </dgm:t>
    </dgm:pt>
    <dgm:pt modelId="{0E250CDF-1C5B-42FC-8616-C75B57EA8878}" type="pres">
      <dgm:prSet presAssocID="{CDB7757F-B881-4EF9-9497-6124AFDA7A98}" presName="sibTrans" presStyleCnt="0"/>
      <dgm:spPr/>
    </dgm:pt>
    <dgm:pt modelId="{7E8BB4BA-8B4C-4D33-B8E4-61B5B3F74302}" type="pres">
      <dgm:prSet presAssocID="{CB6D326D-DAAB-4149-95F6-5FD63165D7DB}" presName="node" presStyleLbl="node1" presStyleIdx="3" presStyleCnt="8">
        <dgm:presLayoutVars>
          <dgm:bulletEnabled val="1"/>
        </dgm:presLayoutVars>
      </dgm:prSet>
      <dgm:spPr/>
      <dgm:t>
        <a:bodyPr/>
        <a:lstStyle/>
        <a:p>
          <a:endParaRPr lang="el-GR"/>
        </a:p>
      </dgm:t>
    </dgm:pt>
    <dgm:pt modelId="{41A0EB90-D93D-46D0-9763-87294F8887DE}" type="pres">
      <dgm:prSet presAssocID="{D87F7AA6-70CE-475A-9B80-923574502718}" presName="sibTrans" presStyleCnt="0"/>
      <dgm:spPr/>
    </dgm:pt>
    <dgm:pt modelId="{D6D0856A-181E-49BB-8AD0-6508FBB1CD0B}" type="pres">
      <dgm:prSet presAssocID="{D80E2374-2BD6-4E11-9450-851730306C1E}" presName="node" presStyleLbl="node1" presStyleIdx="4" presStyleCnt="8">
        <dgm:presLayoutVars>
          <dgm:bulletEnabled val="1"/>
        </dgm:presLayoutVars>
      </dgm:prSet>
      <dgm:spPr/>
      <dgm:t>
        <a:bodyPr/>
        <a:lstStyle/>
        <a:p>
          <a:endParaRPr lang="el-GR"/>
        </a:p>
      </dgm:t>
    </dgm:pt>
    <dgm:pt modelId="{C546006A-C84D-4510-9F16-1105C8AD6A21}" type="pres">
      <dgm:prSet presAssocID="{68AD5F0B-941B-4614-AD01-C40A5A8EC023}" presName="sibTrans" presStyleCnt="0"/>
      <dgm:spPr/>
    </dgm:pt>
    <dgm:pt modelId="{FC86C467-70CE-4CBB-B072-37CB9664E49A}" type="pres">
      <dgm:prSet presAssocID="{67E3CE5B-8CD8-4E4A-96AA-B43CDBEE9C3D}" presName="node" presStyleLbl="node1" presStyleIdx="5" presStyleCnt="8">
        <dgm:presLayoutVars>
          <dgm:bulletEnabled val="1"/>
        </dgm:presLayoutVars>
      </dgm:prSet>
      <dgm:spPr/>
      <dgm:t>
        <a:bodyPr/>
        <a:lstStyle/>
        <a:p>
          <a:endParaRPr lang="el-GR"/>
        </a:p>
      </dgm:t>
    </dgm:pt>
    <dgm:pt modelId="{42FB9A37-1F85-4802-BD77-9368B89F55D6}" type="pres">
      <dgm:prSet presAssocID="{E563D366-C626-4139-8831-3838DD26479A}" presName="sibTrans" presStyleCnt="0"/>
      <dgm:spPr/>
    </dgm:pt>
    <dgm:pt modelId="{CF58E547-4C76-4996-87A6-1F427EF003E2}" type="pres">
      <dgm:prSet presAssocID="{CA672B52-8207-46E3-ABFC-0E59F73E1EB3}" presName="node" presStyleLbl="node1" presStyleIdx="6" presStyleCnt="8">
        <dgm:presLayoutVars>
          <dgm:bulletEnabled val="1"/>
        </dgm:presLayoutVars>
      </dgm:prSet>
      <dgm:spPr/>
      <dgm:t>
        <a:bodyPr/>
        <a:lstStyle/>
        <a:p>
          <a:endParaRPr lang="el-GR"/>
        </a:p>
      </dgm:t>
    </dgm:pt>
    <dgm:pt modelId="{536EC006-081D-49B0-8EAE-8E71E8291EE3}" type="pres">
      <dgm:prSet presAssocID="{0BF9906B-A130-4619-B7DB-A73D9A2BEEA3}" presName="sibTrans" presStyleCnt="0"/>
      <dgm:spPr/>
    </dgm:pt>
    <dgm:pt modelId="{821D8947-EF97-460D-AB42-2262AF2F876C}" type="pres">
      <dgm:prSet presAssocID="{0E20F664-5BAF-4635-BDC5-032259585E94}" presName="node" presStyleLbl="node1" presStyleIdx="7" presStyleCnt="8">
        <dgm:presLayoutVars>
          <dgm:bulletEnabled val="1"/>
        </dgm:presLayoutVars>
      </dgm:prSet>
      <dgm:spPr/>
      <dgm:t>
        <a:bodyPr/>
        <a:lstStyle/>
        <a:p>
          <a:endParaRPr lang="el-GR"/>
        </a:p>
      </dgm:t>
    </dgm:pt>
  </dgm:ptLst>
  <dgm:cxnLst>
    <dgm:cxn modelId="{B2B1363E-CAA5-4F0B-AB05-30FCEE7EA377}" srcId="{D8D8DA72-50AE-4177-A9A8-3549BD31C8CE}" destId="{0E20F664-5BAF-4635-BDC5-032259585E94}" srcOrd="7" destOrd="0" parTransId="{07FAFDB9-ECBC-458E-9406-C3CCC08221D6}" sibTransId="{A49AA5EF-D1B1-486B-9015-19A16FEA14E5}"/>
    <dgm:cxn modelId="{811BB2F7-DB4F-45D5-92B1-E2896DAEFA63}" type="presOf" srcId="{292CF953-89DB-4E54-8D9B-0CA161333348}" destId="{4AB58E48-3E16-4FF4-A210-965CF36F960F}" srcOrd="0" destOrd="0" presId="urn:microsoft.com/office/officeart/2005/8/layout/default"/>
    <dgm:cxn modelId="{6B288520-A3AC-4908-A0B0-F7B10C457345}" type="presOf" srcId="{D8D8DA72-50AE-4177-A9A8-3549BD31C8CE}" destId="{375376DB-7612-4FFC-A529-715EA7319C6C}" srcOrd="0" destOrd="0" presId="urn:microsoft.com/office/officeart/2005/8/layout/default"/>
    <dgm:cxn modelId="{C1F8EDB3-123A-486A-B122-94104328BA5E}" srcId="{D8D8DA72-50AE-4177-A9A8-3549BD31C8CE}" destId="{CB6D326D-DAAB-4149-95F6-5FD63165D7DB}" srcOrd="3" destOrd="0" parTransId="{67445F10-9984-4C30-9134-FF6F271766DA}" sibTransId="{D87F7AA6-70CE-475A-9B80-923574502718}"/>
    <dgm:cxn modelId="{66334AA7-6008-4254-93BC-CA3EDAA35410}" srcId="{D8D8DA72-50AE-4177-A9A8-3549BD31C8CE}" destId="{292CF953-89DB-4E54-8D9B-0CA161333348}" srcOrd="1" destOrd="0" parTransId="{9FFB99F5-9359-4589-ACF2-B3EF0D3C5D8A}" sibTransId="{02143E6B-7CF3-4FDB-907E-966AE4041F7D}"/>
    <dgm:cxn modelId="{47F02B8E-0063-4A99-BA45-0C93DE4AAADD}" type="presOf" srcId="{CB6D326D-DAAB-4149-95F6-5FD63165D7DB}" destId="{7E8BB4BA-8B4C-4D33-B8E4-61B5B3F74302}" srcOrd="0" destOrd="0" presId="urn:microsoft.com/office/officeart/2005/8/layout/default"/>
    <dgm:cxn modelId="{B5DE53A1-54E0-4845-BE3B-FDE094EBE61E}" srcId="{D8D8DA72-50AE-4177-A9A8-3549BD31C8CE}" destId="{67E3CE5B-8CD8-4E4A-96AA-B43CDBEE9C3D}" srcOrd="5" destOrd="0" parTransId="{AA56A940-36FA-42B0-8C6C-EDB68FD56E6C}" sibTransId="{E563D366-C626-4139-8831-3838DD26479A}"/>
    <dgm:cxn modelId="{071AC5C3-00A5-4FAC-B129-9B9CEE58F479}" type="presOf" srcId="{0E20F664-5BAF-4635-BDC5-032259585E94}" destId="{821D8947-EF97-460D-AB42-2262AF2F876C}" srcOrd="0" destOrd="0" presId="urn:microsoft.com/office/officeart/2005/8/layout/default"/>
    <dgm:cxn modelId="{B0FE0BDE-140E-46E6-AA2E-F3883D4AB811}" type="presOf" srcId="{E9913744-31E6-4D31-AA12-0FB8D71C55DE}" destId="{FC694EF6-1880-4B2D-A6DB-44B858DEDB53}" srcOrd="0" destOrd="0" presId="urn:microsoft.com/office/officeart/2005/8/layout/default"/>
    <dgm:cxn modelId="{58C382A8-6749-4F73-9354-98AA1246A777}" type="presOf" srcId="{67E3CE5B-8CD8-4E4A-96AA-B43CDBEE9C3D}" destId="{FC86C467-70CE-4CBB-B072-37CB9664E49A}" srcOrd="0" destOrd="0" presId="urn:microsoft.com/office/officeart/2005/8/layout/default"/>
    <dgm:cxn modelId="{B100EAD7-CE8F-4FBA-8B4F-BCD084FC9DA7}" srcId="{D8D8DA72-50AE-4177-A9A8-3549BD31C8CE}" destId="{E9913744-31E6-4D31-AA12-0FB8D71C55DE}" srcOrd="0" destOrd="0" parTransId="{39C051B2-21EA-447B-90D7-BFC8AC5C9FD7}" sibTransId="{47AF3B0B-FE0A-4198-A531-A61AB3BED53B}"/>
    <dgm:cxn modelId="{B3291E12-9F15-4C41-89FA-15B8C5B53122}" type="presOf" srcId="{D80E2374-2BD6-4E11-9450-851730306C1E}" destId="{D6D0856A-181E-49BB-8AD0-6508FBB1CD0B}" srcOrd="0" destOrd="0" presId="urn:microsoft.com/office/officeart/2005/8/layout/default"/>
    <dgm:cxn modelId="{FC60C8E1-6A53-4E4B-975C-D8CB82036936}" type="presOf" srcId="{CA672B52-8207-46E3-ABFC-0E59F73E1EB3}" destId="{CF58E547-4C76-4996-87A6-1F427EF003E2}" srcOrd="0" destOrd="0" presId="urn:microsoft.com/office/officeart/2005/8/layout/default"/>
    <dgm:cxn modelId="{A9D56392-E699-4B25-A3CD-64F623B66888}" srcId="{D8D8DA72-50AE-4177-A9A8-3549BD31C8CE}" destId="{98DA530C-3462-4DAD-BD77-B18C56132375}" srcOrd="2" destOrd="0" parTransId="{3C92941A-11A8-4663-9615-462980F9420D}" sibTransId="{CDB7757F-B881-4EF9-9497-6124AFDA7A98}"/>
    <dgm:cxn modelId="{48290C23-D055-43F7-9AC8-5783CCFD3CF2}" srcId="{D8D8DA72-50AE-4177-A9A8-3549BD31C8CE}" destId="{CA672B52-8207-46E3-ABFC-0E59F73E1EB3}" srcOrd="6" destOrd="0" parTransId="{D83D9F0D-694C-4345-9F13-87D91002145B}" sibTransId="{0BF9906B-A130-4619-B7DB-A73D9A2BEEA3}"/>
    <dgm:cxn modelId="{74E5499B-13A0-4376-9214-AB4FA356257A}" type="presOf" srcId="{98DA530C-3462-4DAD-BD77-B18C56132375}" destId="{72952F28-3E55-449F-99A3-471726C50567}" srcOrd="0" destOrd="0" presId="urn:microsoft.com/office/officeart/2005/8/layout/default"/>
    <dgm:cxn modelId="{367FA8DC-EA8B-417E-9AE8-5D722471B009}" srcId="{D8D8DA72-50AE-4177-A9A8-3549BD31C8CE}" destId="{D80E2374-2BD6-4E11-9450-851730306C1E}" srcOrd="4" destOrd="0" parTransId="{35E2769F-6A7A-4213-90A8-3B53FB885148}" sibTransId="{68AD5F0B-941B-4614-AD01-C40A5A8EC023}"/>
    <dgm:cxn modelId="{11B0644C-663C-4FEF-AE8B-A76F39C9A2AC}" type="presParOf" srcId="{375376DB-7612-4FFC-A529-715EA7319C6C}" destId="{FC694EF6-1880-4B2D-A6DB-44B858DEDB53}" srcOrd="0" destOrd="0" presId="urn:microsoft.com/office/officeart/2005/8/layout/default"/>
    <dgm:cxn modelId="{2FC2A5BD-9AB6-4646-B661-6B70FD41F70A}" type="presParOf" srcId="{375376DB-7612-4FFC-A529-715EA7319C6C}" destId="{74E370D7-0F80-4F4F-A063-69EE4055F826}" srcOrd="1" destOrd="0" presId="urn:microsoft.com/office/officeart/2005/8/layout/default"/>
    <dgm:cxn modelId="{EFA82170-D5F1-45AB-818A-F7B2A5E81399}" type="presParOf" srcId="{375376DB-7612-4FFC-A529-715EA7319C6C}" destId="{4AB58E48-3E16-4FF4-A210-965CF36F960F}" srcOrd="2" destOrd="0" presId="urn:microsoft.com/office/officeart/2005/8/layout/default"/>
    <dgm:cxn modelId="{E99B6AEB-74E2-4061-A906-8168E50675A4}" type="presParOf" srcId="{375376DB-7612-4FFC-A529-715EA7319C6C}" destId="{88935F5F-0BA8-4D6A-B50B-B3C8FA450E27}" srcOrd="3" destOrd="0" presId="urn:microsoft.com/office/officeart/2005/8/layout/default"/>
    <dgm:cxn modelId="{94A85A93-1A7D-494E-88F5-7894A7C2AFDB}" type="presParOf" srcId="{375376DB-7612-4FFC-A529-715EA7319C6C}" destId="{72952F28-3E55-449F-99A3-471726C50567}" srcOrd="4" destOrd="0" presId="urn:microsoft.com/office/officeart/2005/8/layout/default"/>
    <dgm:cxn modelId="{5A161030-7458-4835-8FB8-3EA103D9FE17}" type="presParOf" srcId="{375376DB-7612-4FFC-A529-715EA7319C6C}" destId="{0E250CDF-1C5B-42FC-8616-C75B57EA8878}" srcOrd="5" destOrd="0" presId="urn:microsoft.com/office/officeart/2005/8/layout/default"/>
    <dgm:cxn modelId="{BCDF51C9-EE06-4AB7-B20C-A0268233A523}" type="presParOf" srcId="{375376DB-7612-4FFC-A529-715EA7319C6C}" destId="{7E8BB4BA-8B4C-4D33-B8E4-61B5B3F74302}" srcOrd="6" destOrd="0" presId="urn:microsoft.com/office/officeart/2005/8/layout/default"/>
    <dgm:cxn modelId="{359FC649-64BD-4BB1-B628-93DD543FE9CA}" type="presParOf" srcId="{375376DB-7612-4FFC-A529-715EA7319C6C}" destId="{41A0EB90-D93D-46D0-9763-87294F8887DE}" srcOrd="7" destOrd="0" presId="urn:microsoft.com/office/officeart/2005/8/layout/default"/>
    <dgm:cxn modelId="{37DDF3A3-367A-4121-A3BF-2CB3694A6534}" type="presParOf" srcId="{375376DB-7612-4FFC-A529-715EA7319C6C}" destId="{D6D0856A-181E-49BB-8AD0-6508FBB1CD0B}" srcOrd="8" destOrd="0" presId="urn:microsoft.com/office/officeart/2005/8/layout/default"/>
    <dgm:cxn modelId="{03C6A7D1-B757-4164-A430-43C4EEC7E02B}" type="presParOf" srcId="{375376DB-7612-4FFC-A529-715EA7319C6C}" destId="{C546006A-C84D-4510-9F16-1105C8AD6A21}" srcOrd="9" destOrd="0" presId="urn:microsoft.com/office/officeart/2005/8/layout/default"/>
    <dgm:cxn modelId="{6C87D67B-0520-45DC-BAA3-24A3969C2837}" type="presParOf" srcId="{375376DB-7612-4FFC-A529-715EA7319C6C}" destId="{FC86C467-70CE-4CBB-B072-37CB9664E49A}" srcOrd="10" destOrd="0" presId="urn:microsoft.com/office/officeart/2005/8/layout/default"/>
    <dgm:cxn modelId="{4A5F5ED1-C9E0-4729-B4C6-9A1BFF4754C5}" type="presParOf" srcId="{375376DB-7612-4FFC-A529-715EA7319C6C}" destId="{42FB9A37-1F85-4802-BD77-9368B89F55D6}" srcOrd="11" destOrd="0" presId="urn:microsoft.com/office/officeart/2005/8/layout/default"/>
    <dgm:cxn modelId="{1FBAEF5A-EDC0-4AA4-A65E-38465344A4CD}" type="presParOf" srcId="{375376DB-7612-4FFC-A529-715EA7319C6C}" destId="{CF58E547-4C76-4996-87A6-1F427EF003E2}" srcOrd="12" destOrd="0" presId="urn:microsoft.com/office/officeart/2005/8/layout/default"/>
    <dgm:cxn modelId="{3BF40D7A-BA71-4068-870A-B26F2B7ECA1D}" type="presParOf" srcId="{375376DB-7612-4FFC-A529-715EA7319C6C}" destId="{536EC006-081D-49B0-8EAE-8E71E8291EE3}" srcOrd="13" destOrd="0" presId="urn:microsoft.com/office/officeart/2005/8/layout/default"/>
    <dgm:cxn modelId="{43C739E3-2BF8-44A5-B817-8EB20BF2B583}" type="presParOf" srcId="{375376DB-7612-4FFC-A529-715EA7319C6C}" destId="{821D8947-EF97-460D-AB42-2262AF2F876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AD5F10-3056-4430-857C-2ACE3512CC36}" type="doc">
      <dgm:prSet loTypeId="urn:microsoft.com/office/officeart/2005/8/layout/hierarchy1" loCatId="hierarchy" qsTypeId="urn:microsoft.com/office/officeart/2005/8/quickstyle/simple2" qsCatId="simple" csTypeId="urn:microsoft.com/office/officeart/2005/8/colors/accent6_2" csCatId="accent6"/>
      <dgm:spPr/>
      <dgm:t>
        <a:bodyPr/>
        <a:lstStyle/>
        <a:p>
          <a:endParaRPr lang="en-US"/>
        </a:p>
      </dgm:t>
    </dgm:pt>
    <dgm:pt modelId="{0571F02E-39B8-4B72-8804-D8E84D2EEC21}">
      <dgm:prSet/>
      <dgm:spPr/>
      <dgm:t>
        <a:bodyPr/>
        <a:lstStyle/>
        <a:p>
          <a:r>
            <a:rPr lang="el-GR" b="0" i="0"/>
            <a:t>Η μαζική μετανάστευση είναι ένα παγκόσμιο φαινόμενο. Οι άνθρωποι μετακινούνται μεταξύ και εντός ηπείρων που οδηγούνται από πολέμους και συγκρούσεις, φόβο, κλιματική αλλαγή, πείνα και την ελπίδα να βρουν ένα καλύτερο μέρος για να ζήσουν.</a:t>
          </a:r>
          <a:endParaRPr lang="en-US"/>
        </a:p>
      </dgm:t>
    </dgm:pt>
    <dgm:pt modelId="{F42B3B2A-89CD-4FE2-8541-D09A07D92751}" type="parTrans" cxnId="{8BE9DDC8-1977-47B5-9DC7-E63F42CD9B6D}">
      <dgm:prSet/>
      <dgm:spPr/>
      <dgm:t>
        <a:bodyPr/>
        <a:lstStyle/>
        <a:p>
          <a:endParaRPr lang="en-US"/>
        </a:p>
      </dgm:t>
    </dgm:pt>
    <dgm:pt modelId="{0945A874-5069-4867-A35F-63F0F162CF70}" type="sibTrans" cxnId="{8BE9DDC8-1977-47B5-9DC7-E63F42CD9B6D}">
      <dgm:prSet/>
      <dgm:spPr/>
      <dgm:t>
        <a:bodyPr/>
        <a:lstStyle/>
        <a:p>
          <a:endParaRPr lang="en-US"/>
        </a:p>
      </dgm:t>
    </dgm:pt>
    <dgm:pt modelId="{FF939F0F-CB95-40C2-B57D-448C1CA39A2B}">
      <dgm:prSet/>
      <dgm:spPr/>
      <dgm:t>
        <a:bodyPr/>
        <a:lstStyle/>
        <a:p>
          <a:r>
            <a:rPr lang="el-GR" b="0" i="0"/>
            <a:t>Η μεταναστευτική πολιτική της ΕΕ πρέπει να κάνει διάκριση μεταξύ ατόμων που αναζητούν προστασία και οικονομικών μεταναστών</a:t>
          </a:r>
          <a:endParaRPr lang="en-US"/>
        </a:p>
      </dgm:t>
    </dgm:pt>
    <dgm:pt modelId="{8ED2577C-E6F9-42AD-9E93-B6DE6D26E30B}" type="parTrans" cxnId="{340D3A5F-793F-4F02-A3CD-A797316BA4CA}">
      <dgm:prSet/>
      <dgm:spPr/>
      <dgm:t>
        <a:bodyPr/>
        <a:lstStyle/>
        <a:p>
          <a:endParaRPr lang="en-US"/>
        </a:p>
      </dgm:t>
    </dgm:pt>
    <dgm:pt modelId="{D6BF836E-FB51-4328-AEE7-CC3860A3A7C0}" type="sibTrans" cxnId="{340D3A5F-793F-4F02-A3CD-A797316BA4CA}">
      <dgm:prSet/>
      <dgm:spPr/>
      <dgm:t>
        <a:bodyPr/>
        <a:lstStyle/>
        <a:p>
          <a:endParaRPr lang="en-US"/>
        </a:p>
      </dgm:t>
    </dgm:pt>
    <dgm:pt modelId="{45DD696E-233D-4BF9-B5C5-EAADBF876B33}" type="pres">
      <dgm:prSet presAssocID="{6CAD5F10-3056-4430-857C-2ACE3512CC36}" presName="hierChild1" presStyleCnt="0">
        <dgm:presLayoutVars>
          <dgm:chPref val="1"/>
          <dgm:dir/>
          <dgm:animOne val="branch"/>
          <dgm:animLvl val="lvl"/>
          <dgm:resizeHandles/>
        </dgm:presLayoutVars>
      </dgm:prSet>
      <dgm:spPr/>
      <dgm:t>
        <a:bodyPr/>
        <a:lstStyle/>
        <a:p>
          <a:endParaRPr lang="el-GR"/>
        </a:p>
      </dgm:t>
    </dgm:pt>
    <dgm:pt modelId="{F22A79AA-82CF-44DB-9188-F0A5C57A7876}" type="pres">
      <dgm:prSet presAssocID="{0571F02E-39B8-4B72-8804-D8E84D2EEC21}" presName="hierRoot1" presStyleCnt="0"/>
      <dgm:spPr/>
    </dgm:pt>
    <dgm:pt modelId="{E6063F6A-62B8-43FE-B577-B04F22330C02}" type="pres">
      <dgm:prSet presAssocID="{0571F02E-39B8-4B72-8804-D8E84D2EEC21}" presName="composite" presStyleCnt="0"/>
      <dgm:spPr/>
    </dgm:pt>
    <dgm:pt modelId="{3B30F48B-8CD4-4778-9B5D-F486A18493F4}" type="pres">
      <dgm:prSet presAssocID="{0571F02E-39B8-4B72-8804-D8E84D2EEC21}" presName="background" presStyleLbl="node0" presStyleIdx="0" presStyleCnt="2"/>
      <dgm:spPr/>
    </dgm:pt>
    <dgm:pt modelId="{A3914340-B8C5-45B3-84BA-CCD5B5343987}" type="pres">
      <dgm:prSet presAssocID="{0571F02E-39B8-4B72-8804-D8E84D2EEC21}" presName="text" presStyleLbl="fgAcc0" presStyleIdx="0" presStyleCnt="2">
        <dgm:presLayoutVars>
          <dgm:chPref val="3"/>
        </dgm:presLayoutVars>
      </dgm:prSet>
      <dgm:spPr/>
      <dgm:t>
        <a:bodyPr/>
        <a:lstStyle/>
        <a:p>
          <a:endParaRPr lang="el-GR"/>
        </a:p>
      </dgm:t>
    </dgm:pt>
    <dgm:pt modelId="{05C4019F-730E-4A5A-B24E-E57118C639B7}" type="pres">
      <dgm:prSet presAssocID="{0571F02E-39B8-4B72-8804-D8E84D2EEC21}" presName="hierChild2" presStyleCnt="0"/>
      <dgm:spPr/>
    </dgm:pt>
    <dgm:pt modelId="{D04D742F-E4A3-45AE-BF64-5B43675A8BCE}" type="pres">
      <dgm:prSet presAssocID="{FF939F0F-CB95-40C2-B57D-448C1CA39A2B}" presName="hierRoot1" presStyleCnt="0"/>
      <dgm:spPr/>
    </dgm:pt>
    <dgm:pt modelId="{123672B8-6A04-4656-99A4-C07A250BCCAB}" type="pres">
      <dgm:prSet presAssocID="{FF939F0F-CB95-40C2-B57D-448C1CA39A2B}" presName="composite" presStyleCnt="0"/>
      <dgm:spPr/>
    </dgm:pt>
    <dgm:pt modelId="{B722B714-64D2-43D1-AB32-74F4F581F523}" type="pres">
      <dgm:prSet presAssocID="{FF939F0F-CB95-40C2-B57D-448C1CA39A2B}" presName="background" presStyleLbl="node0" presStyleIdx="1" presStyleCnt="2"/>
      <dgm:spPr/>
    </dgm:pt>
    <dgm:pt modelId="{104511B3-E04B-4496-9D97-699AF588BAD3}" type="pres">
      <dgm:prSet presAssocID="{FF939F0F-CB95-40C2-B57D-448C1CA39A2B}" presName="text" presStyleLbl="fgAcc0" presStyleIdx="1" presStyleCnt="2">
        <dgm:presLayoutVars>
          <dgm:chPref val="3"/>
        </dgm:presLayoutVars>
      </dgm:prSet>
      <dgm:spPr/>
      <dgm:t>
        <a:bodyPr/>
        <a:lstStyle/>
        <a:p>
          <a:endParaRPr lang="el-GR"/>
        </a:p>
      </dgm:t>
    </dgm:pt>
    <dgm:pt modelId="{99A20116-EF99-42DB-809F-9CB136823191}" type="pres">
      <dgm:prSet presAssocID="{FF939F0F-CB95-40C2-B57D-448C1CA39A2B}" presName="hierChild2" presStyleCnt="0"/>
      <dgm:spPr/>
    </dgm:pt>
  </dgm:ptLst>
  <dgm:cxnLst>
    <dgm:cxn modelId="{340D3A5F-793F-4F02-A3CD-A797316BA4CA}" srcId="{6CAD5F10-3056-4430-857C-2ACE3512CC36}" destId="{FF939F0F-CB95-40C2-B57D-448C1CA39A2B}" srcOrd="1" destOrd="0" parTransId="{8ED2577C-E6F9-42AD-9E93-B6DE6D26E30B}" sibTransId="{D6BF836E-FB51-4328-AEE7-CC3860A3A7C0}"/>
    <dgm:cxn modelId="{EE19142B-C1A5-4480-B643-CE700CA5A6C5}" type="presOf" srcId="{FF939F0F-CB95-40C2-B57D-448C1CA39A2B}" destId="{104511B3-E04B-4496-9D97-699AF588BAD3}" srcOrd="0" destOrd="0" presId="urn:microsoft.com/office/officeart/2005/8/layout/hierarchy1"/>
    <dgm:cxn modelId="{4789DB22-85C2-4B8B-90C9-F7CC41F3D90A}" type="presOf" srcId="{0571F02E-39B8-4B72-8804-D8E84D2EEC21}" destId="{A3914340-B8C5-45B3-84BA-CCD5B5343987}" srcOrd="0" destOrd="0" presId="urn:microsoft.com/office/officeart/2005/8/layout/hierarchy1"/>
    <dgm:cxn modelId="{8BE9DDC8-1977-47B5-9DC7-E63F42CD9B6D}" srcId="{6CAD5F10-3056-4430-857C-2ACE3512CC36}" destId="{0571F02E-39B8-4B72-8804-D8E84D2EEC21}" srcOrd="0" destOrd="0" parTransId="{F42B3B2A-89CD-4FE2-8541-D09A07D92751}" sibTransId="{0945A874-5069-4867-A35F-63F0F162CF70}"/>
    <dgm:cxn modelId="{1327405A-9792-4AAC-8FD9-A8ADF28D304F}" type="presOf" srcId="{6CAD5F10-3056-4430-857C-2ACE3512CC36}" destId="{45DD696E-233D-4BF9-B5C5-EAADBF876B33}" srcOrd="0" destOrd="0" presId="urn:microsoft.com/office/officeart/2005/8/layout/hierarchy1"/>
    <dgm:cxn modelId="{2B3D2C77-F29F-4564-8160-BF9280651AD8}" type="presParOf" srcId="{45DD696E-233D-4BF9-B5C5-EAADBF876B33}" destId="{F22A79AA-82CF-44DB-9188-F0A5C57A7876}" srcOrd="0" destOrd="0" presId="urn:microsoft.com/office/officeart/2005/8/layout/hierarchy1"/>
    <dgm:cxn modelId="{FDDAFF30-935D-4778-AB02-A9B6B1B126A9}" type="presParOf" srcId="{F22A79AA-82CF-44DB-9188-F0A5C57A7876}" destId="{E6063F6A-62B8-43FE-B577-B04F22330C02}" srcOrd="0" destOrd="0" presId="urn:microsoft.com/office/officeart/2005/8/layout/hierarchy1"/>
    <dgm:cxn modelId="{D44FF963-999A-415F-A492-6CF2704C5946}" type="presParOf" srcId="{E6063F6A-62B8-43FE-B577-B04F22330C02}" destId="{3B30F48B-8CD4-4778-9B5D-F486A18493F4}" srcOrd="0" destOrd="0" presId="urn:microsoft.com/office/officeart/2005/8/layout/hierarchy1"/>
    <dgm:cxn modelId="{58F58D0F-D354-4C2E-BC91-4C49E761A086}" type="presParOf" srcId="{E6063F6A-62B8-43FE-B577-B04F22330C02}" destId="{A3914340-B8C5-45B3-84BA-CCD5B5343987}" srcOrd="1" destOrd="0" presId="urn:microsoft.com/office/officeart/2005/8/layout/hierarchy1"/>
    <dgm:cxn modelId="{F86E0C08-C90B-4F9C-857B-DF0528110C6C}" type="presParOf" srcId="{F22A79AA-82CF-44DB-9188-F0A5C57A7876}" destId="{05C4019F-730E-4A5A-B24E-E57118C639B7}" srcOrd="1" destOrd="0" presId="urn:microsoft.com/office/officeart/2005/8/layout/hierarchy1"/>
    <dgm:cxn modelId="{34C15A01-4630-49C7-877A-A6BBF1616F4F}" type="presParOf" srcId="{45DD696E-233D-4BF9-B5C5-EAADBF876B33}" destId="{D04D742F-E4A3-45AE-BF64-5B43675A8BCE}" srcOrd="1" destOrd="0" presId="urn:microsoft.com/office/officeart/2005/8/layout/hierarchy1"/>
    <dgm:cxn modelId="{50DFB2F4-49AA-4CBC-AF9C-E93ECEAAD29A}" type="presParOf" srcId="{D04D742F-E4A3-45AE-BF64-5B43675A8BCE}" destId="{123672B8-6A04-4656-99A4-C07A250BCCAB}" srcOrd="0" destOrd="0" presId="urn:microsoft.com/office/officeart/2005/8/layout/hierarchy1"/>
    <dgm:cxn modelId="{809B4A46-F9FF-4E79-AFAF-359E2D1135AD}" type="presParOf" srcId="{123672B8-6A04-4656-99A4-C07A250BCCAB}" destId="{B722B714-64D2-43D1-AB32-74F4F581F523}" srcOrd="0" destOrd="0" presId="urn:microsoft.com/office/officeart/2005/8/layout/hierarchy1"/>
    <dgm:cxn modelId="{01B3B7EE-77CE-4359-8F17-CE5FC9BB9356}" type="presParOf" srcId="{123672B8-6A04-4656-99A4-C07A250BCCAB}" destId="{104511B3-E04B-4496-9D97-699AF588BAD3}" srcOrd="1" destOrd="0" presId="urn:microsoft.com/office/officeart/2005/8/layout/hierarchy1"/>
    <dgm:cxn modelId="{69A8D090-E1A4-4474-8A10-933413EC369B}" type="presParOf" srcId="{D04D742F-E4A3-45AE-BF64-5B43675A8BCE}" destId="{99A20116-EF99-42DB-809F-9CB1368231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4F2262-2095-4B61-A2BB-6987BCFF4445}"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en-US"/>
        </a:p>
      </dgm:t>
    </dgm:pt>
    <dgm:pt modelId="{23D07FB2-707D-4858-9925-19545D932B13}">
      <dgm:prSet/>
      <dgm:spPr/>
      <dgm:t>
        <a:bodyPr/>
        <a:lstStyle/>
        <a:p>
          <a:r>
            <a:rPr lang="el-GR"/>
            <a:t>Είναι μια προοδευτική, φιλοπροδευτική, φιλοπεριβαλλοντική κοινοβουλευτική ομάδα</a:t>
          </a:r>
          <a:endParaRPr lang="en-US"/>
        </a:p>
      </dgm:t>
    </dgm:pt>
    <dgm:pt modelId="{F1AEE8F9-D7A3-4C63-A540-5CDD4E16F1B7}" type="parTrans" cxnId="{B9C19EE0-055C-46C4-8C42-25120C953AD3}">
      <dgm:prSet/>
      <dgm:spPr/>
      <dgm:t>
        <a:bodyPr/>
        <a:lstStyle/>
        <a:p>
          <a:endParaRPr lang="en-US"/>
        </a:p>
      </dgm:t>
    </dgm:pt>
    <dgm:pt modelId="{DA35F08F-6B84-412F-B253-6B1B13567935}" type="sibTrans" cxnId="{B9C19EE0-055C-46C4-8C42-25120C953AD3}">
      <dgm:prSet/>
      <dgm:spPr/>
      <dgm:t>
        <a:bodyPr/>
        <a:lstStyle/>
        <a:p>
          <a:endParaRPr lang="en-US"/>
        </a:p>
      </dgm:t>
    </dgm:pt>
    <dgm:pt modelId="{83C25A49-6B36-42DB-BCF8-6E2B47DBC623}">
      <dgm:prSet/>
      <dgm:spPr/>
      <dgm:t>
        <a:bodyPr/>
        <a:lstStyle/>
        <a:p>
          <a:r>
            <a:rPr lang="el-GR" dirty="0"/>
            <a:t>Η ομάδα έχει τρεις άξονες πολιτικής οικολογίας, για μια πιο δίκαιη, αειφόρο και δημοκρατική κοινωνία.</a:t>
          </a:r>
          <a:endParaRPr lang="en-US" dirty="0"/>
        </a:p>
      </dgm:t>
    </dgm:pt>
    <dgm:pt modelId="{370F6F18-3B3B-4037-8881-2D378861A2C3}" type="parTrans" cxnId="{CD883092-FC2B-4633-9536-0C69C3C95F6E}">
      <dgm:prSet/>
      <dgm:spPr/>
      <dgm:t>
        <a:bodyPr/>
        <a:lstStyle/>
        <a:p>
          <a:endParaRPr lang="en-US"/>
        </a:p>
      </dgm:t>
    </dgm:pt>
    <dgm:pt modelId="{DF0A1538-B3E5-4C33-B181-921A412CD32D}" type="sibTrans" cxnId="{CD883092-FC2B-4633-9536-0C69C3C95F6E}">
      <dgm:prSet/>
      <dgm:spPr/>
      <dgm:t>
        <a:bodyPr/>
        <a:lstStyle/>
        <a:p>
          <a:endParaRPr lang="en-US"/>
        </a:p>
      </dgm:t>
    </dgm:pt>
    <dgm:pt modelId="{82BC639A-554E-44DD-8F12-3FC3E67CA4EC}">
      <dgm:prSet/>
      <dgm:spPr/>
      <dgm:t>
        <a:bodyPr/>
        <a:lstStyle/>
        <a:p>
          <a:r>
            <a:rPr lang="el-GR" b="0" i="0" dirty="0"/>
            <a:t>Η ομάδα υποστηρίζει την προστασία του περιβάλλοντος και την κοινωνική δικαιοσύνη - στοχεύει στην προστασία των ανθρωπίνων δικαιωμάτων εντός και εκτός </a:t>
          </a:r>
          <a:r>
            <a:rPr lang="el-GR" b="0" i="0"/>
            <a:t>Ευρωπαϊκής Ένωσης </a:t>
          </a:r>
          <a:r>
            <a:rPr lang="el-GR" b="0" i="0" dirty="0"/>
            <a:t>και στην αντιμετώπιση της κλιματικής αλλαγής μέσω μιας επανάστασης πράσινης ενέργειας.</a:t>
          </a:r>
          <a:endParaRPr lang="en-US" dirty="0"/>
        </a:p>
      </dgm:t>
    </dgm:pt>
    <dgm:pt modelId="{B6ACFA35-DFB2-40FE-AF51-5F727F72EE38}" type="parTrans" cxnId="{30DAE69C-5E35-4F7D-A9B4-180ACBB62684}">
      <dgm:prSet/>
      <dgm:spPr/>
      <dgm:t>
        <a:bodyPr/>
        <a:lstStyle/>
        <a:p>
          <a:endParaRPr lang="en-US"/>
        </a:p>
      </dgm:t>
    </dgm:pt>
    <dgm:pt modelId="{5CB1005C-B737-4233-98AA-2BCFC6F048E3}" type="sibTrans" cxnId="{30DAE69C-5E35-4F7D-A9B4-180ACBB62684}">
      <dgm:prSet/>
      <dgm:spPr/>
      <dgm:t>
        <a:bodyPr/>
        <a:lstStyle/>
        <a:p>
          <a:endParaRPr lang="en-US"/>
        </a:p>
      </dgm:t>
    </dgm:pt>
    <dgm:pt modelId="{66231EDA-F7CD-4384-A6E6-C97A2995D106}">
      <dgm:prSet/>
      <dgm:spPr/>
      <dgm:t>
        <a:bodyPr/>
        <a:lstStyle/>
        <a:p>
          <a:r>
            <a:rPr lang="el-GR"/>
            <a:t>Υποστηρίζει ότι κάθε απόφαση πρέπει να συμμορφώνεται με δυο περιορισμούς, τη μείωση του οικολογικού αποτυπώματος και τη μείωση των ανισοτήτων.</a:t>
          </a:r>
          <a:endParaRPr lang="en-US"/>
        </a:p>
      </dgm:t>
    </dgm:pt>
    <dgm:pt modelId="{1F0A8B0A-D131-425C-B9F2-268B20477C2D}" type="parTrans" cxnId="{431A6477-E3CD-461B-BF3B-9E33C996EEC9}">
      <dgm:prSet/>
      <dgm:spPr/>
      <dgm:t>
        <a:bodyPr/>
        <a:lstStyle/>
        <a:p>
          <a:endParaRPr lang="en-US"/>
        </a:p>
      </dgm:t>
    </dgm:pt>
    <dgm:pt modelId="{A96DAF60-9883-479C-A2A1-2E790648E2C4}" type="sibTrans" cxnId="{431A6477-E3CD-461B-BF3B-9E33C996EEC9}">
      <dgm:prSet/>
      <dgm:spPr/>
      <dgm:t>
        <a:bodyPr/>
        <a:lstStyle/>
        <a:p>
          <a:endParaRPr lang="en-US"/>
        </a:p>
      </dgm:t>
    </dgm:pt>
    <dgm:pt modelId="{3D302F77-E662-410C-9BE6-78D15EA6C030}" type="pres">
      <dgm:prSet presAssocID="{FC4F2262-2095-4B61-A2BB-6987BCFF4445}" presName="Name0" presStyleCnt="0">
        <dgm:presLayoutVars>
          <dgm:dir/>
          <dgm:resizeHandles val="exact"/>
        </dgm:presLayoutVars>
      </dgm:prSet>
      <dgm:spPr/>
      <dgm:t>
        <a:bodyPr/>
        <a:lstStyle/>
        <a:p>
          <a:endParaRPr lang="el-GR"/>
        </a:p>
      </dgm:t>
    </dgm:pt>
    <dgm:pt modelId="{13474221-3CF5-4669-9C2F-A268A21F5ACB}" type="pres">
      <dgm:prSet presAssocID="{23D07FB2-707D-4858-9925-19545D932B13}" presName="node" presStyleLbl="node1" presStyleIdx="0" presStyleCnt="4">
        <dgm:presLayoutVars>
          <dgm:bulletEnabled val="1"/>
        </dgm:presLayoutVars>
      </dgm:prSet>
      <dgm:spPr/>
      <dgm:t>
        <a:bodyPr/>
        <a:lstStyle/>
        <a:p>
          <a:endParaRPr lang="el-GR"/>
        </a:p>
      </dgm:t>
    </dgm:pt>
    <dgm:pt modelId="{05D08361-2000-4373-9BDE-99E96F7BF99B}" type="pres">
      <dgm:prSet presAssocID="{DA35F08F-6B84-412F-B253-6B1B13567935}" presName="sibTrans" presStyleLbl="sibTrans1D1" presStyleIdx="0" presStyleCnt="3"/>
      <dgm:spPr/>
      <dgm:t>
        <a:bodyPr/>
        <a:lstStyle/>
        <a:p>
          <a:endParaRPr lang="el-GR"/>
        </a:p>
      </dgm:t>
    </dgm:pt>
    <dgm:pt modelId="{673C1A6F-1C42-41C0-8689-C986C4454BF2}" type="pres">
      <dgm:prSet presAssocID="{DA35F08F-6B84-412F-B253-6B1B13567935}" presName="connectorText" presStyleLbl="sibTrans1D1" presStyleIdx="0" presStyleCnt="3"/>
      <dgm:spPr/>
      <dgm:t>
        <a:bodyPr/>
        <a:lstStyle/>
        <a:p>
          <a:endParaRPr lang="el-GR"/>
        </a:p>
      </dgm:t>
    </dgm:pt>
    <dgm:pt modelId="{F65E95CD-E203-464D-8362-BC31401B1138}" type="pres">
      <dgm:prSet presAssocID="{83C25A49-6B36-42DB-BCF8-6E2B47DBC623}" presName="node" presStyleLbl="node1" presStyleIdx="1" presStyleCnt="4">
        <dgm:presLayoutVars>
          <dgm:bulletEnabled val="1"/>
        </dgm:presLayoutVars>
      </dgm:prSet>
      <dgm:spPr/>
      <dgm:t>
        <a:bodyPr/>
        <a:lstStyle/>
        <a:p>
          <a:endParaRPr lang="el-GR"/>
        </a:p>
      </dgm:t>
    </dgm:pt>
    <dgm:pt modelId="{ED841B4A-8A4C-46D6-A297-A217864ED365}" type="pres">
      <dgm:prSet presAssocID="{DF0A1538-B3E5-4C33-B181-921A412CD32D}" presName="sibTrans" presStyleLbl="sibTrans1D1" presStyleIdx="1" presStyleCnt="3"/>
      <dgm:spPr/>
      <dgm:t>
        <a:bodyPr/>
        <a:lstStyle/>
        <a:p>
          <a:endParaRPr lang="el-GR"/>
        </a:p>
      </dgm:t>
    </dgm:pt>
    <dgm:pt modelId="{A0D590F1-662A-4EA3-913E-723E3D193A34}" type="pres">
      <dgm:prSet presAssocID="{DF0A1538-B3E5-4C33-B181-921A412CD32D}" presName="connectorText" presStyleLbl="sibTrans1D1" presStyleIdx="1" presStyleCnt="3"/>
      <dgm:spPr/>
      <dgm:t>
        <a:bodyPr/>
        <a:lstStyle/>
        <a:p>
          <a:endParaRPr lang="el-GR"/>
        </a:p>
      </dgm:t>
    </dgm:pt>
    <dgm:pt modelId="{38933A79-BF79-4B8C-A42F-394B28AEFCBD}" type="pres">
      <dgm:prSet presAssocID="{82BC639A-554E-44DD-8F12-3FC3E67CA4EC}" presName="node" presStyleLbl="node1" presStyleIdx="2" presStyleCnt="4">
        <dgm:presLayoutVars>
          <dgm:bulletEnabled val="1"/>
        </dgm:presLayoutVars>
      </dgm:prSet>
      <dgm:spPr/>
      <dgm:t>
        <a:bodyPr/>
        <a:lstStyle/>
        <a:p>
          <a:endParaRPr lang="el-GR"/>
        </a:p>
      </dgm:t>
    </dgm:pt>
    <dgm:pt modelId="{828A3BD3-595C-4F42-9BEB-D3EB083EE0E8}" type="pres">
      <dgm:prSet presAssocID="{5CB1005C-B737-4233-98AA-2BCFC6F048E3}" presName="sibTrans" presStyleLbl="sibTrans1D1" presStyleIdx="2" presStyleCnt="3"/>
      <dgm:spPr/>
      <dgm:t>
        <a:bodyPr/>
        <a:lstStyle/>
        <a:p>
          <a:endParaRPr lang="el-GR"/>
        </a:p>
      </dgm:t>
    </dgm:pt>
    <dgm:pt modelId="{B886EB5D-D5F1-455B-B5CE-B4189A8B2147}" type="pres">
      <dgm:prSet presAssocID="{5CB1005C-B737-4233-98AA-2BCFC6F048E3}" presName="connectorText" presStyleLbl="sibTrans1D1" presStyleIdx="2" presStyleCnt="3"/>
      <dgm:spPr/>
      <dgm:t>
        <a:bodyPr/>
        <a:lstStyle/>
        <a:p>
          <a:endParaRPr lang="el-GR"/>
        </a:p>
      </dgm:t>
    </dgm:pt>
    <dgm:pt modelId="{B6289CA8-CD53-45F6-BF87-B08FF1BC78BB}" type="pres">
      <dgm:prSet presAssocID="{66231EDA-F7CD-4384-A6E6-C97A2995D106}" presName="node" presStyleLbl="node1" presStyleIdx="3" presStyleCnt="4">
        <dgm:presLayoutVars>
          <dgm:bulletEnabled val="1"/>
        </dgm:presLayoutVars>
      </dgm:prSet>
      <dgm:spPr/>
      <dgm:t>
        <a:bodyPr/>
        <a:lstStyle/>
        <a:p>
          <a:endParaRPr lang="el-GR"/>
        </a:p>
      </dgm:t>
    </dgm:pt>
  </dgm:ptLst>
  <dgm:cxnLst>
    <dgm:cxn modelId="{34F3035F-DBA7-4507-BA7C-3479DE8A8B53}" type="presOf" srcId="{DF0A1538-B3E5-4C33-B181-921A412CD32D}" destId="{A0D590F1-662A-4EA3-913E-723E3D193A34}" srcOrd="1" destOrd="0" presId="urn:microsoft.com/office/officeart/2016/7/layout/RepeatingBendingProcessNew"/>
    <dgm:cxn modelId="{54DAA960-0213-4473-B629-8BEA1CE625ED}" type="presOf" srcId="{66231EDA-F7CD-4384-A6E6-C97A2995D106}" destId="{B6289CA8-CD53-45F6-BF87-B08FF1BC78BB}" srcOrd="0" destOrd="0" presId="urn:microsoft.com/office/officeart/2016/7/layout/RepeatingBendingProcessNew"/>
    <dgm:cxn modelId="{431A6477-E3CD-461B-BF3B-9E33C996EEC9}" srcId="{FC4F2262-2095-4B61-A2BB-6987BCFF4445}" destId="{66231EDA-F7CD-4384-A6E6-C97A2995D106}" srcOrd="3" destOrd="0" parTransId="{1F0A8B0A-D131-425C-B9F2-268B20477C2D}" sibTransId="{A96DAF60-9883-479C-A2A1-2E790648E2C4}"/>
    <dgm:cxn modelId="{3EB8E531-F030-425F-B6DB-2EFBB2B99A10}" type="presOf" srcId="{DF0A1538-B3E5-4C33-B181-921A412CD32D}" destId="{ED841B4A-8A4C-46D6-A297-A217864ED365}" srcOrd="0" destOrd="0" presId="urn:microsoft.com/office/officeart/2016/7/layout/RepeatingBendingProcessNew"/>
    <dgm:cxn modelId="{8A5DAFE7-EE77-483D-92DA-12A2214FF197}" type="presOf" srcId="{83C25A49-6B36-42DB-BCF8-6E2B47DBC623}" destId="{F65E95CD-E203-464D-8362-BC31401B1138}" srcOrd="0" destOrd="0" presId="urn:microsoft.com/office/officeart/2016/7/layout/RepeatingBendingProcessNew"/>
    <dgm:cxn modelId="{D116799F-5AD9-47DA-82A3-122A4DAAE81F}" type="presOf" srcId="{DA35F08F-6B84-412F-B253-6B1B13567935}" destId="{673C1A6F-1C42-41C0-8689-C986C4454BF2}" srcOrd="1" destOrd="0" presId="urn:microsoft.com/office/officeart/2016/7/layout/RepeatingBendingProcessNew"/>
    <dgm:cxn modelId="{30DAE69C-5E35-4F7D-A9B4-180ACBB62684}" srcId="{FC4F2262-2095-4B61-A2BB-6987BCFF4445}" destId="{82BC639A-554E-44DD-8F12-3FC3E67CA4EC}" srcOrd="2" destOrd="0" parTransId="{B6ACFA35-DFB2-40FE-AF51-5F727F72EE38}" sibTransId="{5CB1005C-B737-4233-98AA-2BCFC6F048E3}"/>
    <dgm:cxn modelId="{4F0A838A-212B-4EFE-8EA9-35A10F8D56E2}" type="presOf" srcId="{5CB1005C-B737-4233-98AA-2BCFC6F048E3}" destId="{828A3BD3-595C-4F42-9BEB-D3EB083EE0E8}" srcOrd="0" destOrd="0" presId="urn:microsoft.com/office/officeart/2016/7/layout/RepeatingBendingProcessNew"/>
    <dgm:cxn modelId="{B9C19EE0-055C-46C4-8C42-25120C953AD3}" srcId="{FC4F2262-2095-4B61-A2BB-6987BCFF4445}" destId="{23D07FB2-707D-4858-9925-19545D932B13}" srcOrd="0" destOrd="0" parTransId="{F1AEE8F9-D7A3-4C63-A540-5CDD4E16F1B7}" sibTransId="{DA35F08F-6B84-412F-B253-6B1B13567935}"/>
    <dgm:cxn modelId="{C5AF4C3D-2767-425D-A177-9028896E16AC}" type="presOf" srcId="{5CB1005C-B737-4233-98AA-2BCFC6F048E3}" destId="{B886EB5D-D5F1-455B-B5CE-B4189A8B2147}" srcOrd="1" destOrd="0" presId="urn:microsoft.com/office/officeart/2016/7/layout/RepeatingBendingProcessNew"/>
    <dgm:cxn modelId="{97CE701E-F23E-47C7-BE9B-11A9F997470F}" type="presOf" srcId="{82BC639A-554E-44DD-8F12-3FC3E67CA4EC}" destId="{38933A79-BF79-4B8C-A42F-394B28AEFCBD}" srcOrd="0" destOrd="0" presId="urn:microsoft.com/office/officeart/2016/7/layout/RepeatingBendingProcessNew"/>
    <dgm:cxn modelId="{CD883092-FC2B-4633-9536-0C69C3C95F6E}" srcId="{FC4F2262-2095-4B61-A2BB-6987BCFF4445}" destId="{83C25A49-6B36-42DB-BCF8-6E2B47DBC623}" srcOrd="1" destOrd="0" parTransId="{370F6F18-3B3B-4037-8881-2D378861A2C3}" sibTransId="{DF0A1538-B3E5-4C33-B181-921A412CD32D}"/>
    <dgm:cxn modelId="{EC7AC741-1375-4DB7-B366-79A181A57B28}" type="presOf" srcId="{23D07FB2-707D-4858-9925-19545D932B13}" destId="{13474221-3CF5-4669-9C2F-A268A21F5ACB}" srcOrd="0" destOrd="0" presId="urn:microsoft.com/office/officeart/2016/7/layout/RepeatingBendingProcessNew"/>
    <dgm:cxn modelId="{CB63F87B-C0CA-4CB2-9C25-01D9CA267EA6}" type="presOf" srcId="{DA35F08F-6B84-412F-B253-6B1B13567935}" destId="{05D08361-2000-4373-9BDE-99E96F7BF99B}" srcOrd="0" destOrd="0" presId="urn:microsoft.com/office/officeart/2016/7/layout/RepeatingBendingProcessNew"/>
    <dgm:cxn modelId="{E3FCBA8D-2B0A-44F3-9C3C-451552B7ADE6}" type="presOf" srcId="{FC4F2262-2095-4B61-A2BB-6987BCFF4445}" destId="{3D302F77-E662-410C-9BE6-78D15EA6C030}" srcOrd="0" destOrd="0" presId="urn:microsoft.com/office/officeart/2016/7/layout/RepeatingBendingProcessNew"/>
    <dgm:cxn modelId="{5E81479F-E271-400D-A22D-2F1E02259493}" type="presParOf" srcId="{3D302F77-E662-410C-9BE6-78D15EA6C030}" destId="{13474221-3CF5-4669-9C2F-A268A21F5ACB}" srcOrd="0" destOrd="0" presId="urn:microsoft.com/office/officeart/2016/7/layout/RepeatingBendingProcessNew"/>
    <dgm:cxn modelId="{40C4A0E0-718B-4C79-94B5-1ED74E683AED}" type="presParOf" srcId="{3D302F77-E662-410C-9BE6-78D15EA6C030}" destId="{05D08361-2000-4373-9BDE-99E96F7BF99B}" srcOrd="1" destOrd="0" presId="urn:microsoft.com/office/officeart/2016/7/layout/RepeatingBendingProcessNew"/>
    <dgm:cxn modelId="{B92E7C60-E65B-4485-87E2-B645BE827A27}" type="presParOf" srcId="{05D08361-2000-4373-9BDE-99E96F7BF99B}" destId="{673C1A6F-1C42-41C0-8689-C986C4454BF2}" srcOrd="0" destOrd="0" presId="urn:microsoft.com/office/officeart/2016/7/layout/RepeatingBendingProcessNew"/>
    <dgm:cxn modelId="{F048811E-F586-40A9-90C0-EB76C7DA9DC0}" type="presParOf" srcId="{3D302F77-E662-410C-9BE6-78D15EA6C030}" destId="{F65E95CD-E203-464D-8362-BC31401B1138}" srcOrd="2" destOrd="0" presId="urn:microsoft.com/office/officeart/2016/7/layout/RepeatingBendingProcessNew"/>
    <dgm:cxn modelId="{25888BC3-1C92-4C1E-89ED-5703D1A1D520}" type="presParOf" srcId="{3D302F77-E662-410C-9BE6-78D15EA6C030}" destId="{ED841B4A-8A4C-46D6-A297-A217864ED365}" srcOrd="3" destOrd="0" presId="urn:microsoft.com/office/officeart/2016/7/layout/RepeatingBendingProcessNew"/>
    <dgm:cxn modelId="{1C267D17-4476-41FF-BA65-A0E6B9973700}" type="presParOf" srcId="{ED841B4A-8A4C-46D6-A297-A217864ED365}" destId="{A0D590F1-662A-4EA3-913E-723E3D193A34}" srcOrd="0" destOrd="0" presId="urn:microsoft.com/office/officeart/2016/7/layout/RepeatingBendingProcessNew"/>
    <dgm:cxn modelId="{B3C96720-B918-453F-ACE8-6B68FD3E9A72}" type="presParOf" srcId="{3D302F77-E662-410C-9BE6-78D15EA6C030}" destId="{38933A79-BF79-4B8C-A42F-394B28AEFCBD}" srcOrd="4" destOrd="0" presId="urn:microsoft.com/office/officeart/2016/7/layout/RepeatingBendingProcessNew"/>
    <dgm:cxn modelId="{79DCB1D4-744E-429E-BE5B-0557B9F8F6AB}" type="presParOf" srcId="{3D302F77-E662-410C-9BE6-78D15EA6C030}" destId="{828A3BD3-595C-4F42-9BEB-D3EB083EE0E8}" srcOrd="5" destOrd="0" presId="urn:microsoft.com/office/officeart/2016/7/layout/RepeatingBendingProcessNew"/>
    <dgm:cxn modelId="{4BC2FC12-F240-44AB-91B8-EDF7F8E0051B}" type="presParOf" srcId="{828A3BD3-595C-4F42-9BEB-D3EB083EE0E8}" destId="{B886EB5D-D5F1-455B-B5CE-B4189A8B2147}" srcOrd="0" destOrd="0" presId="urn:microsoft.com/office/officeart/2016/7/layout/RepeatingBendingProcessNew"/>
    <dgm:cxn modelId="{255F8531-FBD4-49B1-9E34-4EB66161E141}" type="presParOf" srcId="{3D302F77-E662-410C-9BE6-78D15EA6C030}" destId="{B6289CA8-CD53-45F6-BF87-B08FF1BC78BB}"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483576-2A55-413E-95C7-B27F105804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1678AE1-7712-4DBF-8AE9-59BB09BC1BE4}">
      <dgm:prSet/>
      <dgm:spPr/>
      <dgm:t>
        <a:bodyPr/>
        <a:lstStyle/>
        <a:p>
          <a:r>
            <a:rPr lang="el-GR" dirty="0"/>
            <a:t>Η αξίες της ομάδας είναι η αλληλεγγύη, η δικαιοσύνη η ειρήνη και τα οικουμενικά ανθρώπινα δικαιώματα.</a:t>
          </a:r>
          <a:endParaRPr lang="en-US" dirty="0"/>
        </a:p>
      </dgm:t>
    </dgm:pt>
    <dgm:pt modelId="{0E584343-BF6F-4179-832A-04C2542C3CC3}" type="parTrans" cxnId="{F722B6F6-8738-46E3-B8D4-C9E34E34E7A9}">
      <dgm:prSet/>
      <dgm:spPr/>
      <dgm:t>
        <a:bodyPr/>
        <a:lstStyle/>
        <a:p>
          <a:endParaRPr lang="en-US"/>
        </a:p>
      </dgm:t>
    </dgm:pt>
    <dgm:pt modelId="{A9E3B244-951A-410D-A815-7C3BBE49FF01}" type="sibTrans" cxnId="{F722B6F6-8738-46E3-B8D4-C9E34E34E7A9}">
      <dgm:prSet/>
      <dgm:spPr/>
      <dgm:t>
        <a:bodyPr/>
        <a:lstStyle/>
        <a:p>
          <a:endParaRPr lang="en-US"/>
        </a:p>
      </dgm:t>
    </dgm:pt>
    <dgm:pt modelId="{8B8E6504-9F87-4D53-BA1C-F6D590D2A597}">
      <dgm:prSet/>
      <dgm:spPr/>
      <dgm:t>
        <a:bodyPr/>
        <a:lstStyle/>
        <a:p>
          <a:r>
            <a:rPr lang="el-GR"/>
            <a:t>Η </a:t>
          </a:r>
          <a:r>
            <a:rPr lang="en-US"/>
            <a:t>GUE/NGL </a:t>
          </a:r>
          <a:r>
            <a:rPr lang="el-GR"/>
            <a:t>μάχεται για την κλιματική δικαιοσύνη, τη φορολογική δικαιοσύνη και για τα συμφέροντα του ενεργού πολίτη.</a:t>
          </a:r>
          <a:endParaRPr lang="en-US"/>
        </a:p>
      </dgm:t>
    </dgm:pt>
    <dgm:pt modelId="{287BE5A5-7137-426F-A8D2-3D244AEE24B3}" type="parTrans" cxnId="{43AD7A92-C391-4E7C-9C8E-E44E4FEDE48E}">
      <dgm:prSet/>
      <dgm:spPr/>
      <dgm:t>
        <a:bodyPr/>
        <a:lstStyle/>
        <a:p>
          <a:endParaRPr lang="en-US"/>
        </a:p>
      </dgm:t>
    </dgm:pt>
    <dgm:pt modelId="{65346A48-01F7-47DF-BBEC-5D4D761309BB}" type="sibTrans" cxnId="{43AD7A92-C391-4E7C-9C8E-E44E4FEDE48E}">
      <dgm:prSet/>
      <dgm:spPr/>
      <dgm:t>
        <a:bodyPr/>
        <a:lstStyle/>
        <a:p>
          <a:endParaRPr lang="en-US"/>
        </a:p>
      </dgm:t>
    </dgm:pt>
    <dgm:pt modelId="{9AE44D65-DCE0-4F33-AC12-837DC48642B9}" type="pres">
      <dgm:prSet presAssocID="{13483576-2A55-413E-95C7-B27F1058045C}" presName="hierChild1" presStyleCnt="0">
        <dgm:presLayoutVars>
          <dgm:chPref val="1"/>
          <dgm:dir/>
          <dgm:animOne val="branch"/>
          <dgm:animLvl val="lvl"/>
          <dgm:resizeHandles/>
        </dgm:presLayoutVars>
      </dgm:prSet>
      <dgm:spPr/>
      <dgm:t>
        <a:bodyPr/>
        <a:lstStyle/>
        <a:p>
          <a:endParaRPr lang="el-GR"/>
        </a:p>
      </dgm:t>
    </dgm:pt>
    <dgm:pt modelId="{9999B25C-6713-423B-BBC2-541E15676299}" type="pres">
      <dgm:prSet presAssocID="{D1678AE1-7712-4DBF-8AE9-59BB09BC1BE4}" presName="hierRoot1" presStyleCnt="0"/>
      <dgm:spPr/>
    </dgm:pt>
    <dgm:pt modelId="{19273BC0-30D4-4F2C-AB5E-1DD0E7AF73BD}" type="pres">
      <dgm:prSet presAssocID="{D1678AE1-7712-4DBF-8AE9-59BB09BC1BE4}" presName="composite" presStyleCnt="0"/>
      <dgm:spPr/>
    </dgm:pt>
    <dgm:pt modelId="{7B82C1FA-8AA0-457E-9783-46256D7F205B}" type="pres">
      <dgm:prSet presAssocID="{D1678AE1-7712-4DBF-8AE9-59BB09BC1BE4}" presName="background" presStyleLbl="node0" presStyleIdx="0" presStyleCnt="2"/>
      <dgm:spPr/>
    </dgm:pt>
    <dgm:pt modelId="{A21FA5B3-4A71-4FDB-A011-19C4FF6EDF35}" type="pres">
      <dgm:prSet presAssocID="{D1678AE1-7712-4DBF-8AE9-59BB09BC1BE4}" presName="text" presStyleLbl="fgAcc0" presStyleIdx="0" presStyleCnt="2" custLinFactNeighborX="2688" custLinFactNeighborY="8453">
        <dgm:presLayoutVars>
          <dgm:chPref val="3"/>
        </dgm:presLayoutVars>
      </dgm:prSet>
      <dgm:spPr/>
      <dgm:t>
        <a:bodyPr/>
        <a:lstStyle/>
        <a:p>
          <a:endParaRPr lang="el-GR"/>
        </a:p>
      </dgm:t>
    </dgm:pt>
    <dgm:pt modelId="{0D4A7515-2018-4428-88A3-48F09997684C}" type="pres">
      <dgm:prSet presAssocID="{D1678AE1-7712-4DBF-8AE9-59BB09BC1BE4}" presName="hierChild2" presStyleCnt="0"/>
      <dgm:spPr/>
    </dgm:pt>
    <dgm:pt modelId="{B054815C-4759-4F5A-BFD1-477115030EFF}" type="pres">
      <dgm:prSet presAssocID="{8B8E6504-9F87-4D53-BA1C-F6D590D2A597}" presName="hierRoot1" presStyleCnt="0"/>
      <dgm:spPr/>
    </dgm:pt>
    <dgm:pt modelId="{71888BD9-07B1-4AD7-AC61-41E4A8B2FE15}" type="pres">
      <dgm:prSet presAssocID="{8B8E6504-9F87-4D53-BA1C-F6D590D2A597}" presName="composite" presStyleCnt="0"/>
      <dgm:spPr/>
    </dgm:pt>
    <dgm:pt modelId="{8C534E6F-72BC-4B7B-8EBF-BAB9304028A5}" type="pres">
      <dgm:prSet presAssocID="{8B8E6504-9F87-4D53-BA1C-F6D590D2A597}" presName="background" presStyleLbl="node0" presStyleIdx="1" presStyleCnt="2"/>
      <dgm:spPr/>
    </dgm:pt>
    <dgm:pt modelId="{1CCAEBCF-C37D-492C-8F83-25AD7B0650DF}" type="pres">
      <dgm:prSet presAssocID="{8B8E6504-9F87-4D53-BA1C-F6D590D2A597}" presName="text" presStyleLbl="fgAcc0" presStyleIdx="1" presStyleCnt="2">
        <dgm:presLayoutVars>
          <dgm:chPref val="3"/>
        </dgm:presLayoutVars>
      </dgm:prSet>
      <dgm:spPr/>
      <dgm:t>
        <a:bodyPr/>
        <a:lstStyle/>
        <a:p>
          <a:endParaRPr lang="el-GR"/>
        </a:p>
      </dgm:t>
    </dgm:pt>
    <dgm:pt modelId="{A0E01292-04ED-4B0F-A8EE-3C9D7C7D8601}" type="pres">
      <dgm:prSet presAssocID="{8B8E6504-9F87-4D53-BA1C-F6D590D2A597}" presName="hierChild2" presStyleCnt="0"/>
      <dgm:spPr/>
    </dgm:pt>
  </dgm:ptLst>
  <dgm:cxnLst>
    <dgm:cxn modelId="{43AD7A92-C391-4E7C-9C8E-E44E4FEDE48E}" srcId="{13483576-2A55-413E-95C7-B27F1058045C}" destId="{8B8E6504-9F87-4D53-BA1C-F6D590D2A597}" srcOrd="1" destOrd="0" parTransId="{287BE5A5-7137-426F-A8D2-3D244AEE24B3}" sibTransId="{65346A48-01F7-47DF-BBEC-5D4D761309BB}"/>
    <dgm:cxn modelId="{919972BD-4A1F-4ABA-830C-6CAA0B6B4CB8}" type="presOf" srcId="{D1678AE1-7712-4DBF-8AE9-59BB09BC1BE4}" destId="{A21FA5B3-4A71-4FDB-A011-19C4FF6EDF35}" srcOrd="0" destOrd="0" presId="urn:microsoft.com/office/officeart/2005/8/layout/hierarchy1"/>
    <dgm:cxn modelId="{5E2EB809-E75E-4025-92E0-F6BBE65E266F}" type="presOf" srcId="{13483576-2A55-413E-95C7-B27F1058045C}" destId="{9AE44D65-DCE0-4F33-AC12-837DC48642B9}" srcOrd="0" destOrd="0" presId="urn:microsoft.com/office/officeart/2005/8/layout/hierarchy1"/>
    <dgm:cxn modelId="{F722B6F6-8738-46E3-B8D4-C9E34E34E7A9}" srcId="{13483576-2A55-413E-95C7-B27F1058045C}" destId="{D1678AE1-7712-4DBF-8AE9-59BB09BC1BE4}" srcOrd="0" destOrd="0" parTransId="{0E584343-BF6F-4179-832A-04C2542C3CC3}" sibTransId="{A9E3B244-951A-410D-A815-7C3BBE49FF01}"/>
    <dgm:cxn modelId="{E4870E89-318A-4D03-8D40-CFB7CC695788}" type="presOf" srcId="{8B8E6504-9F87-4D53-BA1C-F6D590D2A597}" destId="{1CCAEBCF-C37D-492C-8F83-25AD7B0650DF}" srcOrd="0" destOrd="0" presId="urn:microsoft.com/office/officeart/2005/8/layout/hierarchy1"/>
    <dgm:cxn modelId="{4F399A86-38EB-47A9-A2F0-E479F215204B}" type="presParOf" srcId="{9AE44D65-DCE0-4F33-AC12-837DC48642B9}" destId="{9999B25C-6713-423B-BBC2-541E15676299}" srcOrd="0" destOrd="0" presId="urn:microsoft.com/office/officeart/2005/8/layout/hierarchy1"/>
    <dgm:cxn modelId="{F0413776-44CB-4985-964C-C77FCD20911D}" type="presParOf" srcId="{9999B25C-6713-423B-BBC2-541E15676299}" destId="{19273BC0-30D4-4F2C-AB5E-1DD0E7AF73BD}" srcOrd="0" destOrd="0" presId="urn:microsoft.com/office/officeart/2005/8/layout/hierarchy1"/>
    <dgm:cxn modelId="{B8E443F1-575A-4735-960D-5D3A203338F2}" type="presParOf" srcId="{19273BC0-30D4-4F2C-AB5E-1DD0E7AF73BD}" destId="{7B82C1FA-8AA0-457E-9783-46256D7F205B}" srcOrd="0" destOrd="0" presId="urn:microsoft.com/office/officeart/2005/8/layout/hierarchy1"/>
    <dgm:cxn modelId="{C08CE1D0-ED89-4F52-B14B-79FF69C0138E}" type="presParOf" srcId="{19273BC0-30D4-4F2C-AB5E-1DD0E7AF73BD}" destId="{A21FA5B3-4A71-4FDB-A011-19C4FF6EDF35}" srcOrd="1" destOrd="0" presId="urn:microsoft.com/office/officeart/2005/8/layout/hierarchy1"/>
    <dgm:cxn modelId="{828D6225-6DD5-4EF2-8264-B03E69B15305}" type="presParOf" srcId="{9999B25C-6713-423B-BBC2-541E15676299}" destId="{0D4A7515-2018-4428-88A3-48F09997684C}" srcOrd="1" destOrd="0" presId="urn:microsoft.com/office/officeart/2005/8/layout/hierarchy1"/>
    <dgm:cxn modelId="{2852CB31-3F14-43CD-83C6-E42CAD5C95E6}" type="presParOf" srcId="{9AE44D65-DCE0-4F33-AC12-837DC48642B9}" destId="{B054815C-4759-4F5A-BFD1-477115030EFF}" srcOrd="1" destOrd="0" presId="urn:microsoft.com/office/officeart/2005/8/layout/hierarchy1"/>
    <dgm:cxn modelId="{52D76BE1-2CA8-41A8-93F3-5E550CD6BB83}" type="presParOf" srcId="{B054815C-4759-4F5A-BFD1-477115030EFF}" destId="{71888BD9-07B1-4AD7-AC61-41E4A8B2FE15}" srcOrd="0" destOrd="0" presId="urn:microsoft.com/office/officeart/2005/8/layout/hierarchy1"/>
    <dgm:cxn modelId="{7E2D4E5A-A14A-4BE8-8642-8805B9CAB506}" type="presParOf" srcId="{71888BD9-07B1-4AD7-AC61-41E4A8B2FE15}" destId="{8C534E6F-72BC-4B7B-8EBF-BAB9304028A5}" srcOrd="0" destOrd="0" presId="urn:microsoft.com/office/officeart/2005/8/layout/hierarchy1"/>
    <dgm:cxn modelId="{A4060087-B769-415B-B1A6-9E6CFCA29AEF}" type="presParOf" srcId="{71888BD9-07B1-4AD7-AC61-41E4A8B2FE15}" destId="{1CCAEBCF-C37D-492C-8F83-25AD7B0650DF}" srcOrd="1" destOrd="0" presId="urn:microsoft.com/office/officeart/2005/8/layout/hierarchy1"/>
    <dgm:cxn modelId="{002F8E45-7380-48D1-95D1-3C420FA02A31}" type="presParOf" srcId="{B054815C-4759-4F5A-BFD1-477115030EFF}" destId="{A0E01292-04ED-4B0F-A8EE-3C9D7C7D86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1495C-01F9-42B2-B807-FBA7BE04771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FD4E5B9-7C18-422B-9670-E7072FA0CE41}">
      <dgm:prSet/>
      <dgm:spPr/>
      <dgm:t>
        <a:bodyPr/>
        <a:lstStyle/>
        <a:p>
          <a:r>
            <a:rPr lang="el-GR"/>
            <a:t>Συχνές πλημμύρες, παρατεταμένες ξηρασίες και εκτεταμένες πυρκαγιές, καθώς και ρύπανση της ατμόσφαιρας.</a:t>
          </a:r>
          <a:endParaRPr lang="en-US"/>
        </a:p>
      </dgm:t>
    </dgm:pt>
    <dgm:pt modelId="{A84F550E-FA62-4CDD-9B77-9504EF12CF35}" type="parTrans" cxnId="{49DAAA86-128B-4EFA-89BE-9E9F26584B46}">
      <dgm:prSet/>
      <dgm:spPr/>
      <dgm:t>
        <a:bodyPr/>
        <a:lstStyle/>
        <a:p>
          <a:endParaRPr lang="en-US"/>
        </a:p>
      </dgm:t>
    </dgm:pt>
    <dgm:pt modelId="{2B40E2D5-3D53-4CB9-A544-F971351B0A14}" type="sibTrans" cxnId="{49DAAA86-128B-4EFA-89BE-9E9F26584B46}">
      <dgm:prSet/>
      <dgm:spPr/>
      <dgm:t>
        <a:bodyPr/>
        <a:lstStyle/>
        <a:p>
          <a:endParaRPr lang="en-US"/>
        </a:p>
      </dgm:t>
    </dgm:pt>
    <dgm:pt modelId="{8DC550DD-ACC0-4F27-B405-7250E436EF95}">
      <dgm:prSet/>
      <dgm:spPr/>
      <dgm:t>
        <a:bodyPr/>
        <a:lstStyle/>
        <a:p>
          <a:r>
            <a:rPr lang="el-GR"/>
            <a:t>Πρόωροι θάνατοι που οφείλονται σε καρδιαγγειακά και αναπνευστικά νοσήματα λόγω αιωρούμενων σωματιδίων.</a:t>
          </a:r>
          <a:endParaRPr lang="en-US"/>
        </a:p>
      </dgm:t>
    </dgm:pt>
    <dgm:pt modelId="{B46E3637-1639-423B-B17E-422F5AC2FAEC}" type="parTrans" cxnId="{01F641EA-C4E2-41BD-92A4-AE47CCCE6BB1}">
      <dgm:prSet/>
      <dgm:spPr/>
      <dgm:t>
        <a:bodyPr/>
        <a:lstStyle/>
        <a:p>
          <a:endParaRPr lang="en-US"/>
        </a:p>
      </dgm:t>
    </dgm:pt>
    <dgm:pt modelId="{3F9EA2E7-6731-4D71-B09F-239617788445}" type="sibTrans" cxnId="{01F641EA-C4E2-41BD-92A4-AE47CCCE6BB1}">
      <dgm:prSet/>
      <dgm:spPr/>
      <dgm:t>
        <a:bodyPr/>
        <a:lstStyle/>
        <a:p>
          <a:endParaRPr lang="en-US"/>
        </a:p>
      </dgm:t>
    </dgm:pt>
    <dgm:pt modelId="{CA3BE6FC-337A-46EE-AF39-ED9A6C2BEFB1}">
      <dgm:prSet/>
      <dgm:spPr/>
      <dgm:t>
        <a:bodyPr/>
        <a:lstStyle/>
        <a:p>
          <a:r>
            <a:rPr lang="el-GR"/>
            <a:t>Οι όλο και πιο συχνοί και παρατεταμένοι καύσωνες στις Η.Π.Α. και Ευρώπη είναι υπεύθυνοι για πολλούς θανάτους οφειλόμενους σε θερμοπληξία, καθώς και σε καρδιαγγειακές, αναπνευστικές και εγκεφαλοαγγειακές νόσους.</a:t>
          </a:r>
          <a:endParaRPr lang="en-US"/>
        </a:p>
      </dgm:t>
    </dgm:pt>
    <dgm:pt modelId="{8260742F-40A4-4981-A4B9-FB32938F2BB7}" type="parTrans" cxnId="{B17F033B-2EC1-4826-BF1D-5718083C433B}">
      <dgm:prSet/>
      <dgm:spPr/>
      <dgm:t>
        <a:bodyPr/>
        <a:lstStyle/>
        <a:p>
          <a:endParaRPr lang="en-US"/>
        </a:p>
      </dgm:t>
    </dgm:pt>
    <dgm:pt modelId="{8C952288-D906-48C8-B532-B44EA973B19F}" type="sibTrans" cxnId="{B17F033B-2EC1-4826-BF1D-5718083C433B}">
      <dgm:prSet/>
      <dgm:spPr/>
      <dgm:t>
        <a:bodyPr/>
        <a:lstStyle/>
        <a:p>
          <a:endParaRPr lang="en-US"/>
        </a:p>
      </dgm:t>
    </dgm:pt>
    <dgm:pt modelId="{DA34F3C5-1E5D-454E-A11E-24290519C87E}">
      <dgm:prSet/>
      <dgm:spPr/>
      <dgm:t>
        <a:bodyPr/>
        <a:lstStyle/>
        <a:p>
          <a:r>
            <a:rPr lang="el-GR" dirty="0"/>
            <a:t>Οι υψηλές εποχικές θερμοκρασίες και τα αυξημένα ατμοσφαιρικά επίπεδα CO2 έχουν σαν αποτέλεσμα τη χρονική επιμήκυνση της </a:t>
          </a:r>
          <a:r>
            <a:rPr lang="el-GR" dirty="0" err="1"/>
            <a:t>γυρεοφορίας</a:t>
          </a:r>
          <a:r>
            <a:rPr lang="el-GR" dirty="0"/>
            <a:t> αλλεργιογόνων φυτών και την αύξηση της ποσότητας γύρης στην ατμόσφαιρα. Άμεση συνέπεια είναι η αύξηση των αλλεργικών αντιδράσεων του αναπνευστικού συστήματος καθώς και των επεισοδίων  άσθματος.</a:t>
          </a:r>
          <a:endParaRPr lang="en-US" dirty="0"/>
        </a:p>
      </dgm:t>
    </dgm:pt>
    <dgm:pt modelId="{6039C3E3-2801-4A99-94A1-E08B415AFF11}" type="parTrans" cxnId="{CEE41709-0F2B-455D-A18E-5A0AAD01720A}">
      <dgm:prSet/>
      <dgm:spPr/>
      <dgm:t>
        <a:bodyPr/>
        <a:lstStyle/>
        <a:p>
          <a:endParaRPr lang="en-US"/>
        </a:p>
      </dgm:t>
    </dgm:pt>
    <dgm:pt modelId="{F3F2A3EA-C438-4CD8-84CA-BE90EE935D46}" type="sibTrans" cxnId="{CEE41709-0F2B-455D-A18E-5A0AAD01720A}">
      <dgm:prSet/>
      <dgm:spPr/>
      <dgm:t>
        <a:bodyPr/>
        <a:lstStyle/>
        <a:p>
          <a:endParaRPr lang="en-US"/>
        </a:p>
      </dgm:t>
    </dgm:pt>
    <dgm:pt modelId="{39265E76-DFD6-4288-8936-E9B374CC6FA3}">
      <dgm:prSet/>
      <dgm:spPr/>
      <dgm:t>
        <a:bodyPr/>
        <a:lstStyle/>
        <a:p>
          <a:r>
            <a:rPr lang="el-GR"/>
            <a:t>Τα νερά των πλημμυρών μολύνουν τα συστήματα παροχής του πόσιμου νερού με συνέπεια τη σημαντική αύξηση των πιθανοτήτων εξάπλωσης νόσων όπως η ελονοσία και διάφορες διαρροϊκές νόσοι, πχ σαλμονέλωση. </a:t>
          </a:r>
          <a:endParaRPr lang="en-US"/>
        </a:p>
      </dgm:t>
    </dgm:pt>
    <dgm:pt modelId="{0243C54B-C760-4EC4-94E6-C1416E11848B}" type="parTrans" cxnId="{26DFDE42-FCAF-4345-B557-AB625420BDF0}">
      <dgm:prSet/>
      <dgm:spPr/>
      <dgm:t>
        <a:bodyPr/>
        <a:lstStyle/>
        <a:p>
          <a:endParaRPr lang="en-US"/>
        </a:p>
      </dgm:t>
    </dgm:pt>
    <dgm:pt modelId="{C59B1317-0D20-4B17-B1A1-1D197302FB3C}" type="sibTrans" cxnId="{26DFDE42-FCAF-4345-B557-AB625420BDF0}">
      <dgm:prSet/>
      <dgm:spPr/>
      <dgm:t>
        <a:bodyPr/>
        <a:lstStyle/>
        <a:p>
          <a:endParaRPr lang="en-US"/>
        </a:p>
      </dgm:t>
    </dgm:pt>
    <dgm:pt modelId="{4F719CA9-3DCB-4C65-91BA-F5C420C15584}">
      <dgm:prSet/>
      <dgm:spPr/>
      <dgm:t>
        <a:bodyPr/>
        <a:lstStyle/>
        <a:p>
          <a:r>
            <a:rPr lang="el-GR"/>
            <a:t>Η θρεπτική αξία των τροφίμων μειώνεται όσο αυξάνεται η συγκέντρωση  του CO2 στην ατμόσφαιρα. </a:t>
          </a:r>
          <a:endParaRPr lang="en-US"/>
        </a:p>
      </dgm:t>
    </dgm:pt>
    <dgm:pt modelId="{4AFF0820-DC99-4522-9A61-1254564D06ED}" type="parTrans" cxnId="{D32182E2-1907-4CC2-9F40-84975DE6C97E}">
      <dgm:prSet/>
      <dgm:spPr/>
      <dgm:t>
        <a:bodyPr/>
        <a:lstStyle/>
        <a:p>
          <a:endParaRPr lang="en-US"/>
        </a:p>
      </dgm:t>
    </dgm:pt>
    <dgm:pt modelId="{9D02A905-AB0B-4FD6-A164-AEB1DCF6E350}" type="sibTrans" cxnId="{D32182E2-1907-4CC2-9F40-84975DE6C97E}">
      <dgm:prSet/>
      <dgm:spPr/>
      <dgm:t>
        <a:bodyPr/>
        <a:lstStyle/>
        <a:p>
          <a:endParaRPr lang="en-US"/>
        </a:p>
      </dgm:t>
    </dgm:pt>
    <dgm:pt modelId="{05E480F2-8181-4AF5-8D5D-A4F81B3E5D97}">
      <dgm:prSet/>
      <dgm:spPr/>
      <dgm:t>
        <a:bodyPr/>
        <a:lstStyle/>
        <a:p>
          <a:r>
            <a:rPr lang="el-GR"/>
            <a:t>Οι παρατεταμένες περίοδοι ξηρασίας (πέρα από την έλλειψη πόσιμου νερού) αυξάνουν και τον κίνδυνο ερημοποίησης της γης.</a:t>
          </a:r>
          <a:endParaRPr lang="en-US"/>
        </a:p>
      </dgm:t>
    </dgm:pt>
    <dgm:pt modelId="{49755D90-B4B4-4C7F-A8CE-61E555F27DD4}" type="parTrans" cxnId="{82A679A4-23DD-4783-8601-F1ADF90858AE}">
      <dgm:prSet/>
      <dgm:spPr/>
      <dgm:t>
        <a:bodyPr/>
        <a:lstStyle/>
        <a:p>
          <a:endParaRPr lang="en-US"/>
        </a:p>
      </dgm:t>
    </dgm:pt>
    <dgm:pt modelId="{9DD0CC5E-3CB2-471C-AC45-3D90B2C082E3}" type="sibTrans" cxnId="{82A679A4-23DD-4783-8601-F1ADF90858AE}">
      <dgm:prSet/>
      <dgm:spPr/>
      <dgm:t>
        <a:bodyPr/>
        <a:lstStyle/>
        <a:p>
          <a:endParaRPr lang="en-US"/>
        </a:p>
      </dgm:t>
    </dgm:pt>
    <dgm:pt modelId="{997A1F02-0B61-42A3-B14C-BB85C7405C1D}">
      <dgm:prSet/>
      <dgm:spPr/>
      <dgm:t>
        <a:bodyPr/>
        <a:lstStyle/>
        <a:p>
          <a:r>
            <a:rPr lang="el-GR"/>
            <a:t>Επιπτώσεις στην ψυχική υγεία των ανθρώπων.</a:t>
          </a:r>
          <a:endParaRPr lang="en-US"/>
        </a:p>
      </dgm:t>
    </dgm:pt>
    <dgm:pt modelId="{06DFEDE2-DD5E-4DED-852C-F03E0A6210A4}" type="parTrans" cxnId="{5E651583-7E9D-4814-8A21-73982F07160F}">
      <dgm:prSet/>
      <dgm:spPr/>
      <dgm:t>
        <a:bodyPr/>
        <a:lstStyle/>
        <a:p>
          <a:endParaRPr lang="en-US"/>
        </a:p>
      </dgm:t>
    </dgm:pt>
    <dgm:pt modelId="{46FA8B1E-C8D4-4AC3-BDB0-439C1CD860EE}" type="sibTrans" cxnId="{5E651583-7E9D-4814-8A21-73982F07160F}">
      <dgm:prSet/>
      <dgm:spPr/>
      <dgm:t>
        <a:bodyPr/>
        <a:lstStyle/>
        <a:p>
          <a:endParaRPr lang="en-US"/>
        </a:p>
      </dgm:t>
    </dgm:pt>
    <dgm:pt modelId="{DF00A86A-EA9E-4D81-BFA1-B8A2EA8CFF60}" type="pres">
      <dgm:prSet presAssocID="{C211495C-01F9-42B2-B807-FBA7BE04771A}" presName="diagram" presStyleCnt="0">
        <dgm:presLayoutVars>
          <dgm:dir/>
          <dgm:resizeHandles val="exact"/>
        </dgm:presLayoutVars>
      </dgm:prSet>
      <dgm:spPr/>
      <dgm:t>
        <a:bodyPr/>
        <a:lstStyle/>
        <a:p>
          <a:endParaRPr lang="el-GR"/>
        </a:p>
      </dgm:t>
    </dgm:pt>
    <dgm:pt modelId="{73EFCB7A-EDA2-463B-883D-4E6ACBE23F93}" type="pres">
      <dgm:prSet presAssocID="{9FD4E5B9-7C18-422B-9670-E7072FA0CE41}" presName="node" presStyleLbl="node1" presStyleIdx="0" presStyleCnt="8">
        <dgm:presLayoutVars>
          <dgm:bulletEnabled val="1"/>
        </dgm:presLayoutVars>
      </dgm:prSet>
      <dgm:spPr/>
      <dgm:t>
        <a:bodyPr/>
        <a:lstStyle/>
        <a:p>
          <a:endParaRPr lang="el-GR"/>
        </a:p>
      </dgm:t>
    </dgm:pt>
    <dgm:pt modelId="{60F04609-D810-456B-AE4E-5F8764A83BFD}" type="pres">
      <dgm:prSet presAssocID="{2B40E2D5-3D53-4CB9-A544-F971351B0A14}" presName="sibTrans" presStyleCnt="0"/>
      <dgm:spPr/>
    </dgm:pt>
    <dgm:pt modelId="{58C12996-25BF-4A62-86A9-C6D5A1EE2E62}" type="pres">
      <dgm:prSet presAssocID="{8DC550DD-ACC0-4F27-B405-7250E436EF95}" presName="node" presStyleLbl="node1" presStyleIdx="1" presStyleCnt="8">
        <dgm:presLayoutVars>
          <dgm:bulletEnabled val="1"/>
        </dgm:presLayoutVars>
      </dgm:prSet>
      <dgm:spPr/>
      <dgm:t>
        <a:bodyPr/>
        <a:lstStyle/>
        <a:p>
          <a:endParaRPr lang="el-GR"/>
        </a:p>
      </dgm:t>
    </dgm:pt>
    <dgm:pt modelId="{FE911E56-9D3D-47A4-808D-2A18EF9412AD}" type="pres">
      <dgm:prSet presAssocID="{3F9EA2E7-6731-4D71-B09F-239617788445}" presName="sibTrans" presStyleCnt="0"/>
      <dgm:spPr/>
    </dgm:pt>
    <dgm:pt modelId="{4C14EF1E-69AE-4918-BC77-2E9F2B6EC71F}" type="pres">
      <dgm:prSet presAssocID="{CA3BE6FC-337A-46EE-AF39-ED9A6C2BEFB1}" presName="node" presStyleLbl="node1" presStyleIdx="2" presStyleCnt="8">
        <dgm:presLayoutVars>
          <dgm:bulletEnabled val="1"/>
        </dgm:presLayoutVars>
      </dgm:prSet>
      <dgm:spPr/>
      <dgm:t>
        <a:bodyPr/>
        <a:lstStyle/>
        <a:p>
          <a:endParaRPr lang="el-GR"/>
        </a:p>
      </dgm:t>
    </dgm:pt>
    <dgm:pt modelId="{1859A152-44A9-4E11-A7A5-53EF3761FCB3}" type="pres">
      <dgm:prSet presAssocID="{8C952288-D906-48C8-B532-B44EA973B19F}" presName="sibTrans" presStyleCnt="0"/>
      <dgm:spPr/>
    </dgm:pt>
    <dgm:pt modelId="{083C31C2-E5D2-45AC-A599-94A3544832C1}" type="pres">
      <dgm:prSet presAssocID="{DA34F3C5-1E5D-454E-A11E-24290519C87E}" presName="node" presStyleLbl="node1" presStyleIdx="3" presStyleCnt="8" custScaleX="110627" custScaleY="129529">
        <dgm:presLayoutVars>
          <dgm:bulletEnabled val="1"/>
        </dgm:presLayoutVars>
      </dgm:prSet>
      <dgm:spPr/>
      <dgm:t>
        <a:bodyPr/>
        <a:lstStyle/>
        <a:p>
          <a:endParaRPr lang="el-GR"/>
        </a:p>
      </dgm:t>
    </dgm:pt>
    <dgm:pt modelId="{970474D7-4D04-4784-A882-EAA19AA8B4EE}" type="pres">
      <dgm:prSet presAssocID="{F3F2A3EA-C438-4CD8-84CA-BE90EE935D46}" presName="sibTrans" presStyleCnt="0"/>
      <dgm:spPr/>
    </dgm:pt>
    <dgm:pt modelId="{78785AE3-4B94-4946-969B-040942B8DDBB}" type="pres">
      <dgm:prSet presAssocID="{39265E76-DFD6-4288-8936-E9B374CC6FA3}" presName="node" presStyleLbl="node1" presStyleIdx="4" presStyleCnt="8">
        <dgm:presLayoutVars>
          <dgm:bulletEnabled val="1"/>
        </dgm:presLayoutVars>
      </dgm:prSet>
      <dgm:spPr/>
      <dgm:t>
        <a:bodyPr/>
        <a:lstStyle/>
        <a:p>
          <a:endParaRPr lang="el-GR"/>
        </a:p>
      </dgm:t>
    </dgm:pt>
    <dgm:pt modelId="{27E57A59-2F4F-4829-992E-1082DCEF0C87}" type="pres">
      <dgm:prSet presAssocID="{C59B1317-0D20-4B17-B1A1-1D197302FB3C}" presName="sibTrans" presStyleCnt="0"/>
      <dgm:spPr/>
    </dgm:pt>
    <dgm:pt modelId="{28242345-4A23-4A04-AE87-1ACF38FCF250}" type="pres">
      <dgm:prSet presAssocID="{4F719CA9-3DCB-4C65-91BA-F5C420C15584}" presName="node" presStyleLbl="node1" presStyleIdx="5" presStyleCnt="8">
        <dgm:presLayoutVars>
          <dgm:bulletEnabled val="1"/>
        </dgm:presLayoutVars>
      </dgm:prSet>
      <dgm:spPr/>
      <dgm:t>
        <a:bodyPr/>
        <a:lstStyle/>
        <a:p>
          <a:endParaRPr lang="el-GR"/>
        </a:p>
      </dgm:t>
    </dgm:pt>
    <dgm:pt modelId="{9476B0B8-E021-47D9-9989-71295874D6C0}" type="pres">
      <dgm:prSet presAssocID="{9D02A905-AB0B-4FD6-A164-AEB1DCF6E350}" presName="sibTrans" presStyleCnt="0"/>
      <dgm:spPr/>
    </dgm:pt>
    <dgm:pt modelId="{26ECC21E-5EB3-43F9-90B5-36FC82BF5700}" type="pres">
      <dgm:prSet presAssocID="{05E480F2-8181-4AF5-8D5D-A4F81B3E5D97}" presName="node" presStyleLbl="node1" presStyleIdx="6" presStyleCnt="8">
        <dgm:presLayoutVars>
          <dgm:bulletEnabled val="1"/>
        </dgm:presLayoutVars>
      </dgm:prSet>
      <dgm:spPr/>
      <dgm:t>
        <a:bodyPr/>
        <a:lstStyle/>
        <a:p>
          <a:endParaRPr lang="el-GR"/>
        </a:p>
      </dgm:t>
    </dgm:pt>
    <dgm:pt modelId="{F3831AEC-A56A-4BA1-8065-F831346ECDBE}" type="pres">
      <dgm:prSet presAssocID="{9DD0CC5E-3CB2-471C-AC45-3D90B2C082E3}" presName="sibTrans" presStyleCnt="0"/>
      <dgm:spPr/>
    </dgm:pt>
    <dgm:pt modelId="{A8851771-915D-449A-BAC1-3AD5B7733C79}" type="pres">
      <dgm:prSet presAssocID="{997A1F02-0B61-42A3-B14C-BB85C7405C1D}" presName="node" presStyleLbl="node1" presStyleIdx="7" presStyleCnt="8">
        <dgm:presLayoutVars>
          <dgm:bulletEnabled val="1"/>
        </dgm:presLayoutVars>
      </dgm:prSet>
      <dgm:spPr/>
      <dgm:t>
        <a:bodyPr/>
        <a:lstStyle/>
        <a:p>
          <a:endParaRPr lang="el-GR"/>
        </a:p>
      </dgm:t>
    </dgm:pt>
  </dgm:ptLst>
  <dgm:cxnLst>
    <dgm:cxn modelId="{6541FCC0-3473-4E41-9F08-300562E0BF74}" type="presOf" srcId="{9FD4E5B9-7C18-422B-9670-E7072FA0CE41}" destId="{73EFCB7A-EDA2-463B-883D-4E6ACBE23F93}" srcOrd="0" destOrd="0" presId="urn:microsoft.com/office/officeart/2005/8/layout/default"/>
    <dgm:cxn modelId="{D32182E2-1907-4CC2-9F40-84975DE6C97E}" srcId="{C211495C-01F9-42B2-B807-FBA7BE04771A}" destId="{4F719CA9-3DCB-4C65-91BA-F5C420C15584}" srcOrd="5" destOrd="0" parTransId="{4AFF0820-DC99-4522-9A61-1254564D06ED}" sibTransId="{9D02A905-AB0B-4FD6-A164-AEB1DCF6E350}"/>
    <dgm:cxn modelId="{CEE41709-0F2B-455D-A18E-5A0AAD01720A}" srcId="{C211495C-01F9-42B2-B807-FBA7BE04771A}" destId="{DA34F3C5-1E5D-454E-A11E-24290519C87E}" srcOrd="3" destOrd="0" parTransId="{6039C3E3-2801-4A99-94A1-E08B415AFF11}" sibTransId="{F3F2A3EA-C438-4CD8-84CA-BE90EE935D46}"/>
    <dgm:cxn modelId="{42C089FD-9550-4089-8830-C9EA3B9C0C77}" type="presOf" srcId="{C211495C-01F9-42B2-B807-FBA7BE04771A}" destId="{DF00A86A-EA9E-4D81-BFA1-B8A2EA8CFF60}" srcOrd="0" destOrd="0" presId="urn:microsoft.com/office/officeart/2005/8/layout/default"/>
    <dgm:cxn modelId="{B17F033B-2EC1-4826-BF1D-5718083C433B}" srcId="{C211495C-01F9-42B2-B807-FBA7BE04771A}" destId="{CA3BE6FC-337A-46EE-AF39-ED9A6C2BEFB1}" srcOrd="2" destOrd="0" parTransId="{8260742F-40A4-4981-A4B9-FB32938F2BB7}" sibTransId="{8C952288-D906-48C8-B532-B44EA973B19F}"/>
    <dgm:cxn modelId="{01F641EA-C4E2-41BD-92A4-AE47CCCE6BB1}" srcId="{C211495C-01F9-42B2-B807-FBA7BE04771A}" destId="{8DC550DD-ACC0-4F27-B405-7250E436EF95}" srcOrd="1" destOrd="0" parTransId="{B46E3637-1639-423B-B17E-422F5AC2FAEC}" sibTransId="{3F9EA2E7-6731-4D71-B09F-239617788445}"/>
    <dgm:cxn modelId="{528AC348-00C5-42F8-B720-7899BA46E698}" type="presOf" srcId="{39265E76-DFD6-4288-8936-E9B374CC6FA3}" destId="{78785AE3-4B94-4946-969B-040942B8DDBB}" srcOrd="0" destOrd="0" presId="urn:microsoft.com/office/officeart/2005/8/layout/default"/>
    <dgm:cxn modelId="{82A679A4-23DD-4783-8601-F1ADF90858AE}" srcId="{C211495C-01F9-42B2-B807-FBA7BE04771A}" destId="{05E480F2-8181-4AF5-8D5D-A4F81B3E5D97}" srcOrd="6" destOrd="0" parTransId="{49755D90-B4B4-4C7F-A8CE-61E555F27DD4}" sibTransId="{9DD0CC5E-3CB2-471C-AC45-3D90B2C082E3}"/>
    <dgm:cxn modelId="{8132AD82-3E4D-433F-99C3-E9A0C02C12DA}" type="presOf" srcId="{05E480F2-8181-4AF5-8D5D-A4F81B3E5D97}" destId="{26ECC21E-5EB3-43F9-90B5-36FC82BF5700}" srcOrd="0" destOrd="0" presId="urn:microsoft.com/office/officeart/2005/8/layout/default"/>
    <dgm:cxn modelId="{0EE16C3D-F6FB-41B8-8F08-854950D2347E}" type="presOf" srcId="{997A1F02-0B61-42A3-B14C-BB85C7405C1D}" destId="{A8851771-915D-449A-BAC1-3AD5B7733C79}" srcOrd="0" destOrd="0" presId="urn:microsoft.com/office/officeart/2005/8/layout/default"/>
    <dgm:cxn modelId="{292C721D-1A27-4588-BD94-B8CF2507FFA5}" type="presOf" srcId="{CA3BE6FC-337A-46EE-AF39-ED9A6C2BEFB1}" destId="{4C14EF1E-69AE-4918-BC77-2E9F2B6EC71F}" srcOrd="0" destOrd="0" presId="urn:microsoft.com/office/officeart/2005/8/layout/default"/>
    <dgm:cxn modelId="{CF675EDE-F056-4981-9D89-7E8428FD7617}" type="presOf" srcId="{DA34F3C5-1E5D-454E-A11E-24290519C87E}" destId="{083C31C2-E5D2-45AC-A599-94A3544832C1}" srcOrd="0" destOrd="0" presId="urn:microsoft.com/office/officeart/2005/8/layout/default"/>
    <dgm:cxn modelId="{26DFDE42-FCAF-4345-B557-AB625420BDF0}" srcId="{C211495C-01F9-42B2-B807-FBA7BE04771A}" destId="{39265E76-DFD6-4288-8936-E9B374CC6FA3}" srcOrd="4" destOrd="0" parTransId="{0243C54B-C760-4EC4-94E6-C1416E11848B}" sibTransId="{C59B1317-0D20-4B17-B1A1-1D197302FB3C}"/>
    <dgm:cxn modelId="{49DAAA86-128B-4EFA-89BE-9E9F26584B46}" srcId="{C211495C-01F9-42B2-B807-FBA7BE04771A}" destId="{9FD4E5B9-7C18-422B-9670-E7072FA0CE41}" srcOrd="0" destOrd="0" parTransId="{A84F550E-FA62-4CDD-9B77-9504EF12CF35}" sibTransId="{2B40E2D5-3D53-4CB9-A544-F971351B0A14}"/>
    <dgm:cxn modelId="{4739C455-47A9-4576-8354-4DBC1504FA9D}" type="presOf" srcId="{4F719CA9-3DCB-4C65-91BA-F5C420C15584}" destId="{28242345-4A23-4A04-AE87-1ACF38FCF250}" srcOrd="0" destOrd="0" presId="urn:microsoft.com/office/officeart/2005/8/layout/default"/>
    <dgm:cxn modelId="{5F80E612-7617-45D1-8CA6-ADB683B28300}" type="presOf" srcId="{8DC550DD-ACC0-4F27-B405-7250E436EF95}" destId="{58C12996-25BF-4A62-86A9-C6D5A1EE2E62}" srcOrd="0" destOrd="0" presId="urn:microsoft.com/office/officeart/2005/8/layout/default"/>
    <dgm:cxn modelId="{5E651583-7E9D-4814-8A21-73982F07160F}" srcId="{C211495C-01F9-42B2-B807-FBA7BE04771A}" destId="{997A1F02-0B61-42A3-B14C-BB85C7405C1D}" srcOrd="7" destOrd="0" parTransId="{06DFEDE2-DD5E-4DED-852C-F03E0A6210A4}" sibTransId="{46FA8B1E-C8D4-4AC3-BDB0-439C1CD860EE}"/>
    <dgm:cxn modelId="{6D083DF3-BABF-4261-A7BD-C8293E3CED62}" type="presParOf" srcId="{DF00A86A-EA9E-4D81-BFA1-B8A2EA8CFF60}" destId="{73EFCB7A-EDA2-463B-883D-4E6ACBE23F93}" srcOrd="0" destOrd="0" presId="urn:microsoft.com/office/officeart/2005/8/layout/default"/>
    <dgm:cxn modelId="{4FE7F573-E0C5-4795-A4D5-22132CA4CAF2}" type="presParOf" srcId="{DF00A86A-EA9E-4D81-BFA1-B8A2EA8CFF60}" destId="{60F04609-D810-456B-AE4E-5F8764A83BFD}" srcOrd="1" destOrd="0" presId="urn:microsoft.com/office/officeart/2005/8/layout/default"/>
    <dgm:cxn modelId="{A3C02644-D33E-4683-A082-92035D4E1ECC}" type="presParOf" srcId="{DF00A86A-EA9E-4D81-BFA1-B8A2EA8CFF60}" destId="{58C12996-25BF-4A62-86A9-C6D5A1EE2E62}" srcOrd="2" destOrd="0" presId="urn:microsoft.com/office/officeart/2005/8/layout/default"/>
    <dgm:cxn modelId="{E85396EB-C580-46D8-B445-15673E2A277E}" type="presParOf" srcId="{DF00A86A-EA9E-4D81-BFA1-B8A2EA8CFF60}" destId="{FE911E56-9D3D-47A4-808D-2A18EF9412AD}" srcOrd="3" destOrd="0" presId="urn:microsoft.com/office/officeart/2005/8/layout/default"/>
    <dgm:cxn modelId="{B83D8821-DD5F-4610-8C27-0CEE92BD061B}" type="presParOf" srcId="{DF00A86A-EA9E-4D81-BFA1-B8A2EA8CFF60}" destId="{4C14EF1E-69AE-4918-BC77-2E9F2B6EC71F}" srcOrd="4" destOrd="0" presId="urn:microsoft.com/office/officeart/2005/8/layout/default"/>
    <dgm:cxn modelId="{881D7535-7091-4F5C-AF57-900F424554D8}" type="presParOf" srcId="{DF00A86A-EA9E-4D81-BFA1-B8A2EA8CFF60}" destId="{1859A152-44A9-4E11-A7A5-53EF3761FCB3}" srcOrd="5" destOrd="0" presId="urn:microsoft.com/office/officeart/2005/8/layout/default"/>
    <dgm:cxn modelId="{F5669C91-D548-45FD-A7B8-A986D62282C7}" type="presParOf" srcId="{DF00A86A-EA9E-4D81-BFA1-B8A2EA8CFF60}" destId="{083C31C2-E5D2-45AC-A599-94A3544832C1}" srcOrd="6" destOrd="0" presId="urn:microsoft.com/office/officeart/2005/8/layout/default"/>
    <dgm:cxn modelId="{96EEDA9D-B2AA-49C9-8549-FD63364866F6}" type="presParOf" srcId="{DF00A86A-EA9E-4D81-BFA1-B8A2EA8CFF60}" destId="{970474D7-4D04-4784-A882-EAA19AA8B4EE}" srcOrd="7" destOrd="0" presId="urn:microsoft.com/office/officeart/2005/8/layout/default"/>
    <dgm:cxn modelId="{64EA5C44-2EB6-4F5C-A63D-C60A323AA3DF}" type="presParOf" srcId="{DF00A86A-EA9E-4D81-BFA1-B8A2EA8CFF60}" destId="{78785AE3-4B94-4946-969B-040942B8DDBB}" srcOrd="8" destOrd="0" presId="urn:microsoft.com/office/officeart/2005/8/layout/default"/>
    <dgm:cxn modelId="{A20C4E23-1558-4F53-B862-61795DD683D6}" type="presParOf" srcId="{DF00A86A-EA9E-4D81-BFA1-B8A2EA8CFF60}" destId="{27E57A59-2F4F-4829-992E-1082DCEF0C87}" srcOrd="9" destOrd="0" presId="urn:microsoft.com/office/officeart/2005/8/layout/default"/>
    <dgm:cxn modelId="{40270CEC-E1E7-4A0D-B961-1CA21986C148}" type="presParOf" srcId="{DF00A86A-EA9E-4D81-BFA1-B8A2EA8CFF60}" destId="{28242345-4A23-4A04-AE87-1ACF38FCF250}" srcOrd="10" destOrd="0" presId="urn:microsoft.com/office/officeart/2005/8/layout/default"/>
    <dgm:cxn modelId="{4684FEF8-3E2F-457E-9C30-2A61898D583A}" type="presParOf" srcId="{DF00A86A-EA9E-4D81-BFA1-B8A2EA8CFF60}" destId="{9476B0B8-E021-47D9-9989-71295874D6C0}" srcOrd="11" destOrd="0" presId="urn:microsoft.com/office/officeart/2005/8/layout/default"/>
    <dgm:cxn modelId="{F6E01037-E4EF-4C6B-A674-723C2D8C233D}" type="presParOf" srcId="{DF00A86A-EA9E-4D81-BFA1-B8A2EA8CFF60}" destId="{26ECC21E-5EB3-43F9-90B5-36FC82BF5700}" srcOrd="12" destOrd="0" presId="urn:microsoft.com/office/officeart/2005/8/layout/default"/>
    <dgm:cxn modelId="{323C0F18-81CF-45D2-856A-DE8B14656A6B}" type="presParOf" srcId="{DF00A86A-EA9E-4D81-BFA1-B8A2EA8CFF60}" destId="{F3831AEC-A56A-4BA1-8065-F831346ECDBE}" srcOrd="13" destOrd="0" presId="urn:microsoft.com/office/officeart/2005/8/layout/default"/>
    <dgm:cxn modelId="{FA5A8D75-0AFC-41E1-95BE-6980F4D03BA9}" type="presParOf" srcId="{DF00A86A-EA9E-4D81-BFA1-B8A2EA8CFF60}" destId="{A8851771-915D-449A-BAC1-3AD5B7733C7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C22ED48-4563-4653-959A-67EAB5ABB431}"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28FB8FC4-8029-414A-8D86-C14361C74E81}">
      <dgm:prSet custT="1"/>
      <dgm:spPr/>
      <dgm:t>
        <a:bodyPr/>
        <a:lstStyle/>
        <a:p>
          <a:r>
            <a:rPr lang="el-GR" sz="1600" b="0" i="0" dirty="0"/>
            <a:t>Βασικός στόχος είναι να καταπολεμήσει την  κλιματική αλλαγή με μια περιβαλλοντικά ολοκληρωμένη κοινωνία. Πιστεύετε ότι ο καθορισμός δεσμευτικών στόχων θα μπορούσε να συμβάλει στο να εξασφαλιστεί ότι η Ευρωπαϊκή Ένωση εκπληρώνει τους φιλόδοξους στόχους της για το κλίμα και την ενέργεια. </a:t>
          </a:r>
          <a:endParaRPr lang="en-US" sz="1600" dirty="0"/>
        </a:p>
      </dgm:t>
    </dgm:pt>
    <dgm:pt modelId="{56E2E10D-3B1E-424D-A3C5-2D95722AEE8B}" type="parTrans" cxnId="{8858121A-E7D6-43E5-89E5-ED6346A80155}">
      <dgm:prSet/>
      <dgm:spPr/>
      <dgm:t>
        <a:bodyPr/>
        <a:lstStyle/>
        <a:p>
          <a:endParaRPr lang="en-US"/>
        </a:p>
      </dgm:t>
    </dgm:pt>
    <dgm:pt modelId="{760F402F-9CB9-4E9E-924D-FC2F2F16FFC1}" type="sibTrans" cxnId="{8858121A-E7D6-43E5-89E5-ED6346A80155}">
      <dgm:prSet/>
      <dgm:spPr/>
      <dgm:t>
        <a:bodyPr/>
        <a:lstStyle/>
        <a:p>
          <a:endParaRPr lang="en-US"/>
        </a:p>
      </dgm:t>
    </dgm:pt>
    <dgm:pt modelId="{866C549A-E440-4F37-9A42-06BA2595BFB2}">
      <dgm:prSet custT="1"/>
      <dgm:spPr/>
      <dgm:t>
        <a:bodyPr/>
        <a:lstStyle/>
        <a:p>
          <a:r>
            <a:rPr lang="el-GR" sz="1400" dirty="0"/>
            <a:t>Υ</a:t>
          </a:r>
          <a:r>
            <a:rPr lang="el-GR" sz="1400" b="0" i="0" dirty="0"/>
            <a:t>ποστηρίζεται από το κόμμα ότι η υπέρβαση της μείωσης κατά 20% των εκπομπών αερίων θερμοκηπίου στην ΕΕ από τα επίπεδα του 1990 σε μείωση 30% είναι ρεαλιστική και επιπρόσθετα ότι το EU ETS είναι ένα βασικό εργαλείο για τη μείωση των εκπομπών αερίων θερμοκηπίου σε βιομηχανικό επίπεδο με αποδοτικότερο κόστος και χαιρετίζει την καθιέρωση ενός ενιαίου ανώτατου ορίου σε επίπεδο ΕΕ για τα δικαιώματα εκπομπής αντί του υφιστάμενου συστήματος εθνικών ανώτατων ορίων.</a:t>
          </a:r>
          <a:endParaRPr lang="en-US" sz="1400" dirty="0"/>
        </a:p>
      </dgm:t>
    </dgm:pt>
    <dgm:pt modelId="{FD64F875-6A99-4D32-BE85-2A2B04066BAD}" type="parTrans" cxnId="{ADA086AD-3643-4FAA-832C-D788EA97999B}">
      <dgm:prSet/>
      <dgm:spPr/>
      <dgm:t>
        <a:bodyPr/>
        <a:lstStyle/>
        <a:p>
          <a:endParaRPr lang="en-US"/>
        </a:p>
      </dgm:t>
    </dgm:pt>
    <dgm:pt modelId="{99EE69A9-F89E-47D8-A92B-8B30C6DAF6C4}" type="sibTrans" cxnId="{ADA086AD-3643-4FAA-832C-D788EA97999B}">
      <dgm:prSet/>
      <dgm:spPr/>
      <dgm:t>
        <a:bodyPr/>
        <a:lstStyle/>
        <a:p>
          <a:endParaRPr lang="en-US"/>
        </a:p>
      </dgm:t>
    </dgm:pt>
    <dgm:pt modelId="{CDC8910E-ADE6-41F9-8CE4-77C4EC6F8CC7}">
      <dgm:prSet/>
      <dgm:spPr/>
      <dgm:t>
        <a:bodyPr/>
        <a:lstStyle/>
        <a:p>
          <a:r>
            <a:rPr lang="el-GR" b="0" i="0" dirty="0"/>
            <a:t>Τέλος άλλη μια θέση του κόμματος είναι ότι η αντιμετώπιση της πρόκλησης για το κλίμα και την ενέργεια συμβάλλει στη δημιουργία θέσεων εργασίας και θα ενισχύσει την ανταγωνιστικότητα της Ευρώπης.</a:t>
          </a:r>
          <a:endParaRPr lang="en-US" dirty="0"/>
        </a:p>
      </dgm:t>
    </dgm:pt>
    <dgm:pt modelId="{8B8C47FD-AF44-41AA-B310-5E33FD46537D}" type="parTrans" cxnId="{7468A0E0-4349-4306-B907-F795D96837F8}">
      <dgm:prSet/>
      <dgm:spPr/>
      <dgm:t>
        <a:bodyPr/>
        <a:lstStyle/>
        <a:p>
          <a:endParaRPr lang="en-US"/>
        </a:p>
      </dgm:t>
    </dgm:pt>
    <dgm:pt modelId="{D018832E-A845-4030-B496-D1CAAC3EBF68}" type="sibTrans" cxnId="{7468A0E0-4349-4306-B907-F795D96837F8}">
      <dgm:prSet/>
      <dgm:spPr/>
      <dgm:t>
        <a:bodyPr/>
        <a:lstStyle/>
        <a:p>
          <a:endParaRPr lang="en-US"/>
        </a:p>
      </dgm:t>
    </dgm:pt>
    <dgm:pt modelId="{4DEA6851-4C91-4D92-8C22-C614E1DF49D5}" type="pres">
      <dgm:prSet presAssocID="{5C22ED48-4563-4653-959A-67EAB5ABB431}" presName="outerComposite" presStyleCnt="0">
        <dgm:presLayoutVars>
          <dgm:chMax val="5"/>
          <dgm:dir/>
          <dgm:resizeHandles val="exact"/>
        </dgm:presLayoutVars>
      </dgm:prSet>
      <dgm:spPr/>
      <dgm:t>
        <a:bodyPr/>
        <a:lstStyle/>
        <a:p>
          <a:endParaRPr lang="el-GR"/>
        </a:p>
      </dgm:t>
    </dgm:pt>
    <dgm:pt modelId="{7C02CDD7-E694-4EA1-93AF-D0E02E6E4555}" type="pres">
      <dgm:prSet presAssocID="{5C22ED48-4563-4653-959A-67EAB5ABB431}" presName="dummyMaxCanvas" presStyleCnt="0">
        <dgm:presLayoutVars/>
      </dgm:prSet>
      <dgm:spPr/>
    </dgm:pt>
    <dgm:pt modelId="{9A64499E-A756-4D96-A2D8-A6B08DD3EF82}" type="pres">
      <dgm:prSet presAssocID="{5C22ED48-4563-4653-959A-67EAB5ABB431}" presName="ThreeNodes_1" presStyleLbl="node1" presStyleIdx="0" presStyleCnt="3" custScaleY="157729">
        <dgm:presLayoutVars>
          <dgm:bulletEnabled val="1"/>
        </dgm:presLayoutVars>
      </dgm:prSet>
      <dgm:spPr/>
      <dgm:t>
        <a:bodyPr/>
        <a:lstStyle/>
        <a:p>
          <a:endParaRPr lang="el-GR"/>
        </a:p>
      </dgm:t>
    </dgm:pt>
    <dgm:pt modelId="{31A79F20-5660-4C3A-BA5F-C95937C35E8D}" type="pres">
      <dgm:prSet presAssocID="{5C22ED48-4563-4653-959A-67EAB5ABB431}" presName="ThreeNodes_2" presStyleLbl="node1" presStyleIdx="1" presStyleCnt="3" custScaleY="133567">
        <dgm:presLayoutVars>
          <dgm:bulletEnabled val="1"/>
        </dgm:presLayoutVars>
      </dgm:prSet>
      <dgm:spPr/>
      <dgm:t>
        <a:bodyPr/>
        <a:lstStyle/>
        <a:p>
          <a:endParaRPr lang="el-GR"/>
        </a:p>
      </dgm:t>
    </dgm:pt>
    <dgm:pt modelId="{58283268-84DF-4490-9549-6703FC4F36B9}" type="pres">
      <dgm:prSet presAssocID="{5C22ED48-4563-4653-959A-67EAB5ABB431}" presName="ThreeNodes_3" presStyleLbl="node1" presStyleIdx="2" presStyleCnt="3" custScaleY="113126">
        <dgm:presLayoutVars>
          <dgm:bulletEnabled val="1"/>
        </dgm:presLayoutVars>
      </dgm:prSet>
      <dgm:spPr/>
      <dgm:t>
        <a:bodyPr/>
        <a:lstStyle/>
        <a:p>
          <a:endParaRPr lang="el-GR"/>
        </a:p>
      </dgm:t>
    </dgm:pt>
    <dgm:pt modelId="{0BCA789F-1FCE-4969-916C-D65E54931485}" type="pres">
      <dgm:prSet presAssocID="{5C22ED48-4563-4653-959A-67EAB5ABB431}" presName="ThreeConn_1-2" presStyleLbl="fgAccFollowNode1" presStyleIdx="0" presStyleCnt="2">
        <dgm:presLayoutVars>
          <dgm:bulletEnabled val="1"/>
        </dgm:presLayoutVars>
      </dgm:prSet>
      <dgm:spPr/>
      <dgm:t>
        <a:bodyPr/>
        <a:lstStyle/>
        <a:p>
          <a:endParaRPr lang="el-GR"/>
        </a:p>
      </dgm:t>
    </dgm:pt>
    <dgm:pt modelId="{0E82F0A3-0545-4740-8F67-718D5EE40400}" type="pres">
      <dgm:prSet presAssocID="{5C22ED48-4563-4653-959A-67EAB5ABB431}" presName="ThreeConn_2-3" presStyleLbl="fgAccFollowNode1" presStyleIdx="1" presStyleCnt="2">
        <dgm:presLayoutVars>
          <dgm:bulletEnabled val="1"/>
        </dgm:presLayoutVars>
      </dgm:prSet>
      <dgm:spPr/>
      <dgm:t>
        <a:bodyPr/>
        <a:lstStyle/>
        <a:p>
          <a:endParaRPr lang="el-GR"/>
        </a:p>
      </dgm:t>
    </dgm:pt>
    <dgm:pt modelId="{41E796BA-784D-4A36-98BA-DA4AC7BC06F4}" type="pres">
      <dgm:prSet presAssocID="{5C22ED48-4563-4653-959A-67EAB5ABB431}" presName="ThreeNodes_1_text" presStyleLbl="node1" presStyleIdx="2" presStyleCnt="3">
        <dgm:presLayoutVars>
          <dgm:bulletEnabled val="1"/>
        </dgm:presLayoutVars>
      </dgm:prSet>
      <dgm:spPr/>
      <dgm:t>
        <a:bodyPr/>
        <a:lstStyle/>
        <a:p>
          <a:endParaRPr lang="el-GR"/>
        </a:p>
      </dgm:t>
    </dgm:pt>
    <dgm:pt modelId="{CE9420CD-396C-4CF2-8E6B-05B005D1A55D}" type="pres">
      <dgm:prSet presAssocID="{5C22ED48-4563-4653-959A-67EAB5ABB431}" presName="ThreeNodes_2_text" presStyleLbl="node1" presStyleIdx="2" presStyleCnt="3">
        <dgm:presLayoutVars>
          <dgm:bulletEnabled val="1"/>
        </dgm:presLayoutVars>
      </dgm:prSet>
      <dgm:spPr/>
      <dgm:t>
        <a:bodyPr/>
        <a:lstStyle/>
        <a:p>
          <a:endParaRPr lang="el-GR"/>
        </a:p>
      </dgm:t>
    </dgm:pt>
    <dgm:pt modelId="{8941236F-98DA-4BDB-B139-680BF576B4D3}" type="pres">
      <dgm:prSet presAssocID="{5C22ED48-4563-4653-959A-67EAB5ABB431}" presName="ThreeNodes_3_text" presStyleLbl="node1" presStyleIdx="2" presStyleCnt="3">
        <dgm:presLayoutVars>
          <dgm:bulletEnabled val="1"/>
        </dgm:presLayoutVars>
      </dgm:prSet>
      <dgm:spPr/>
      <dgm:t>
        <a:bodyPr/>
        <a:lstStyle/>
        <a:p>
          <a:endParaRPr lang="el-GR"/>
        </a:p>
      </dgm:t>
    </dgm:pt>
  </dgm:ptLst>
  <dgm:cxnLst>
    <dgm:cxn modelId="{FBA51595-0C90-41F5-A9BB-B49A732A8C0D}" type="presOf" srcId="{28FB8FC4-8029-414A-8D86-C14361C74E81}" destId="{9A64499E-A756-4D96-A2D8-A6B08DD3EF82}" srcOrd="0" destOrd="0" presId="urn:microsoft.com/office/officeart/2005/8/layout/vProcess5"/>
    <dgm:cxn modelId="{EA00D0BF-7D30-49A6-A363-D6660B8971CD}" type="presOf" srcId="{866C549A-E440-4F37-9A42-06BA2595BFB2}" destId="{31A79F20-5660-4C3A-BA5F-C95937C35E8D}" srcOrd="0" destOrd="0" presId="urn:microsoft.com/office/officeart/2005/8/layout/vProcess5"/>
    <dgm:cxn modelId="{27937CC6-FA64-486E-9AD0-F312C8BA95A9}" type="presOf" srcId="{5C22ED48-4563-4653-959A-67EAB5ABB431}" destId="{4DEA6851-4C91-4D92-8C22-C614E1DF49D5}" srcOrd="0" destOrd="0" presId="urn:microsoft.com/office/officeart/2005/8/layout/vProcess5"/>
    <dgm:cxn modelId="{553855D0-8A71-4377-B2C6-5ABC4231E4E2}" type="presOf" srcId="{99EE69A9-F89E-47D8-A92B-8B30C6DAF6C4}" destId="{0E82F0A3-0545-4740-8F67-718D5EE40400}" srcOrd="0" destOrd="0" presId="urn:microsoft.com/office/officeart/2005/8/layout/vProcess5"/>
    <dgm:cxn modelId="{B2DCC65E-7BCD-4DD4-973F-29F4A9B0F74D}" type="presOf" srcId="{28FB8FC4-8029-414A-8D86-C14361C74E81}" destId="{41E796BA-784D-4A36-98BA-DA4AC7BC06F4}" srcOrd="1" destOrd="0" presId="urn:microsoft.com/office/officeart/2005/8/layout/vProcess5"/>
    <dgm:cxn modelId="{F22F9355-9E35-4DB3-8490-82A7CAA0B579}" type="presOf" srcId="{CDC8910E-ADE6-41F9-8CE4-77C4EC6F8CC7}" destId="{58283268-84DF-4490-9549-6703FC4F36B9}" srcOrd="0" destOrd="0" presId="urn:microsoft.com/office/officeart/2005/8/layout/vProcess5"/>
    <dgm:cxn modelId="{ADA086AD-3643-4FAA-832C-D788EA97999B}" srcId="{5C22ED48-4563-4653-959A-67EAB5ABB431}" destId="{866C549A-E440-4F37-9A42-06BA2595BFB2}" srcOrd="1" destOrd="0" parTransId="{FD64F875-6A99-4D32-BE85-2A2B04066BAD}" sibTransId="{99EE69A9-F89E-47D8-A92B-8B30C6DAF6C4}"/>
    <dgm:cxn modelId="{8858121A-E7D6-43E5-89E5-ED6346A80155}" srcId="{5C22ED48-4563-4653-959A-67EAB5ABB431}" destId="{28FB8FC4-8029-414A-8D86-C14361C74E81}" srcOrd="0" destOrd="0" parTransId="{56E2E10D-3B1E-424D-A3C5-2D95722AEE8B}" sibTransId="{760F402F-9CB9-4E9E-924D-FC2F2F16FFC1}"/>
    <dgm:cxn modelId="{A2AF8D5C-7B6E-41C1-A737-AFD778C43B62}" type="presOf" srcId="{CDC8910E-ADE6-41F9-8CE4-77C4EC6F8CC7}" destId="{8941236F-98DA-4BDB-B139-680BF576B4D3}" srcOrd="1" destOrd="0" presId="urn:microsoft.com/office/officeart/2005/8/layout/vProcess5"/>
    <dgm:cxn modelId="{BB76DA20-8113-4708-BC23-797FF4833DB5}" type="presOf" srcId="{866C549A-E440-4F37-9A42-06BA2595BFB2}" destId="{CE9420CD-396C-4CF2-8E6B-05B005D1A55D}" srcOrd="1" destOrd="0" presId="urn:microsoft.com/office/officeart/2005/8/layout/vProcess5"/>
    <dgm:cxn modelId="{7468A0E0-4349-4306-B907-F795D96837F8}" srcId="{5C22ED48-4563-4653-959A-67EAB5ABB431}" destId="{CDC8910E-ADE6-41F9-8CE4-77C4EC6F8CC7}" srcOrd="2" destOrd="0" parTransId="{8B8C47FD-AF44-41AA-B310-5E33FD46537D}" sibTransId="{D018832E-A845-4030-B496-D1CAAC3EBF68}"/>
    <dgm:cxn modelId="{B03AE8D8-461E-4BA5-8D73-17D240317C37}" type="presOf" srcId="{760F402F-9CB9-4E9E-924D-FC2F2F16FFC1}" destId="{0BCA789F-1FCE-4969-916C-D65E54931485}" srcOrd="0" destOrd="0" presId="urn:microsoft.com/office/officeart/2005/8/layout/vProcess5"/>
    <dgm:cxn modelId="{A1C8414E-C333-4504-9792-BCA2B14C9579}" type="presParOf" srcId="{4DEA6851-4C91-4D92-8C22-C614E1DF49D5}" destId="{7C02CDD7-E694-4EA1-93AF-D0E02E6E4555}" srcOrd="0" destOrd="0" presId="urn:microsoft.com/office/officeart/2005/8/layout/vProcess5"/>
    <dgm:cxn modelId="{2F62E9C7-C86E-467F-AA66-1C427C17C8A1}" type="presParOf" srcId="{4DEA6851-4C91-4D92-8C22-C614E1DF49D5}" destId="{9A64499E-A756-4D96-A2D8-A6B08DD3EF82}" srcOrd="1" destOrd="0" presId="urn:microsoft.com/office/officeart/2005/8/layout/vProcess5"/>
    <dgm:cxn modelId="{963D6042-F620-4F9A-8144-492B8D3A8B6A}" type="presParOf" srcId="{4DEA6851-4C91-4D92-8C22-C614E1DF49D5}" destId="{31A79F20-5660-4C3A-BA5F-C95937C35E8D}" srcOrd="2" destOrd="0" presId="urn:microsoft.com/office/officeart/2005/8/layout/vProcess5"/>
    <dgm:cxn modelId="{C7639AB3-976F-4F48-9946-AB934D2DD2F5}" type="presParOf" srcId="{4DEA6851-4C91-4D92-8C22-C614E1DF49D5}" destId="{58283268-84DF-4490-9549-6703FC4F36B9}" srcOrd="3" destOrd="0" presId="urn:microsoft.com/office/officeart/2005/8/layout/vProcess5"/>
    <dgm:cxn modelId="{33B36E45-525B-4529-B372-0014B15FF176}" type="presParOf" srcId="{4DEA6851-4C91-4D92-8C22-C614E1DF49D5}" destId="{0BCA789F-1FCE-4969-916C-D65E54931485}" srcOrd="4" destOrd="0" presId="urn:microsoft.com/office/officeart/2005/8/layout/vProcess5"/>
    <dgm:cxn modelId="{52835B22-F54E-40CA-A996-05B4DE9714AE}" type="presParOf" srcId="{4DEA6851-4C91-4D92-8C22-C614E1DF49D5}" destId="{0E82F0A3-0545-4740-8F67-718D5EE40400}" srcOrd="5" destOrd="0" presId="urn:microsoft.com/office/officeart/2005/8/layout/vProcess5"/>
    <dgm:cxn modelId="{8F3BC0FD-F446-4312-95CE-F8E458571351}" type="presParOf" srcId="{4DEA6851-4C91-4D92-8C22-C614E1DF49D5}" destId="{41E796BA-784D-4A36-98BA-DA4AC7BC06F4}" srcOrd="6" destOrd="0" presId="urn:microsoft.com/office/officeart/2005/8/layout/vProcess5"/>
    <dgm:cxn modelId="{BF241E2B-15B2-4CFA-A959-978A04A1CBA6}" type="presParOf" srcId="{4DEA6851-4C91-4D92-8C22-C614E1DF49D5}" destId="{CE9420CD-396C-4CF2-8E6B-05B005D1A55D}" srcOrd="7" destOrd="0" presId="urn:microsoft.com/office/officeart/2005/8/layout/vProcess5"/>
    <dgm:cxn modelId="{0FAA4C9E-614C-4A6A-87D1-E6E31D6C12DE}" type="presParOf" srcId="{4DEA6851-4C91-4D92-8C22-C614E1DF49D5}" destId="{8941236F-98DA-4BDB-B139-680BF576B4D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E2FCE1-592F-4C43-958C-CFA39FFCF0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7F7E02D-3E6F-4728-8A62-DB7486FC8373}">
      <dgm:prSet/>
      <dgm:spPr/>
      <dgm:t>
        <a:bodyPr/>
        <a:lstStyle/>
        <a:p>
          <a:r>
            <a:rPr lang="el-GR" b="0" i="0" dirty="0"/>
            <a:t>Η προστασία του πλανήτη είναι μια βασική πράσινη αξία. Ο τρόπος που καταναλώνουμε και παράγουμε ενέργεια σήμερα αλλάζει το παγκόσμιο κλίμα μας και δηλητηριάζει τον πλανήτη για τις μελλοντικές γενιές. Έχουμε δεσμευτεί να αλλάξουμε τον τρόπο παραγωγής ενέργειας σε μια φιλική προς το περιβάλλον εναλλακτική λύση και να μεταφέρουμε την ενέργεια της Ευρώπης σε ένα βιώσιμο, φιλικό προς το κλίμα μοντέλο.</a:t>
          </a:r>
          <a:endParaRPr lang="en-US" dirty="0"/>
        </a:p>
      </dgm:t>
    </dgm:pt>
    <dgm:pt modelId="{61FAE855-08A3-47E9-9195-234628C7D952}" type="parTrans" cxnId="{82DEAADB-A7C7-4316-A4FD-EE74268B50E0}">
      <dgm:prSet/>
      <dgm:spPr/>
      <dgm:t>
        <a:bodyPr/>
        <a:lstStyle/>
        <a:p>
          <a:endParaRPr lang="en-US"/>
        </a:p>
      </dgm:t>
    </dgm:pt>
    <dgm:pt modelId="{B76EB668-BB20-4B19-894C-F1880793F382}" type="sibTrans" cxnId="{82DEAADB-A7C7-4316-A4FD-EE74268B50E0}">
      <dgm:prSet/>
      <dgm:spPr/>
      <dgm:t>
        <a:bodyPr/>
        <a:lstStyle/>
        <a:p>
          <a:endParaRPr lang="en-US"/>
        </a:p>
      </dgm:t>
    </dgm:pt>
    <dgm:pt modelId="{C9DDDB7B-020D-4754-B392-8D422CCAFAE7}">
      <dgm:prSet/>
      <dgm:spPr/>
      <dgm:t>
        <a:bodyPr/>
        <a:lstStyle/>
        <a:p>
          <a:r>
            <a:rPr lang="el-GR" b="0" i="0"/>
            <a:t>Οι Πράσινοι έχουν ήδη καταφέρει να φέρουν τις περιβαλλοντικές ανησυχίες στο προσκήνιο της ευρωπαϊκής πολιτικής συζήτησης. Τώρα, πρέπει να μεταφραστούν αυτές οι ανησυχίες σε διαρκή και ουσιαστική αλλαγή. Επιδιώκεται μια Ευρώπη που θα λαμβάνει το 20% της ενέργειας της από ανανεώσιμες πηγές έως το 2020. </a:t>
          </a:r>
          <a:endParaRPr lang="en-US"/>
        </a:p>
      </dgm:t>
    </dgm:pt>
    <dgm:pt modelId="{8E0E88FD-220A-4A71-A3C5-D8020512377D}" type="parTrans" cxnId="{D21C9EA6-5E03-4B63-80D6-F90D3B52EC86}">
      <dgm:prSet/>
      <dgm:spPr/>
      <dgm:t>
        <a:bodyPr/>
        <a:lstStyle/>
        <a:p>
          <a:endParaRPr lang="en-US"/>
        </a:p>
      </dgm:t>
    </dgm:pt>
    <dgm:pt modelId="{358B0B0F-7326-48A9-92B0-1299E8A420D6}" type="sibTrans" cxnId="{D21C9EA6-5E03-4B63-80D6-F90D3B52EC86}">
      <dgm:prSet/>
      <dgm:spPr/>
      <dgm:t>
        <a:bodyPr/>
        <a:lstStyle/>
        <a:p>
          <a:endParaRPr lang="en-US"/>
        </a:p>
      </dgm:t>
    </dgm:pt>
    <dgm:pt modelId="{3EFFFEBE-E50F-4943-8C7B-3048147955B5}">
      <dgm:prSet/>
      <dgm:spPr/>
      <dgm:t>
        <a:bodyPr/>
        <a:lstStyle/>
        <a:p>
          <a:r>
            <a:rPr lang="el-GR" b="0" i="0"/>
            <a:t>Επίσης πρέπει να ληφθούν δεσμευτικοί στόχοι για το 2030 για εκπομπές άνθρακα και για την Ευρώπη να βασιστεί πλήρως στις ανανεώσιμες πηγές ενέργειας έως το 2050. Το σχέδιο είναι κατάλληλο , έτσι ώστε να καθιστά οικονομικά επιζήμια τις εκπομπές άνθρακα. Και τέλος επιδιώκεται από το κόμμα  η Ευρώπη να είναι παγκόσμιος ηγέτης στη διεθνή διπλωματία για το κλίμα, υποστηρίζοντας ένα ισχυρό παγκόσμιο καθεστώς εκπομπών στο Παρίσι.</a:t>
          </a:r>
          <a:endParaRPr lang="el-GR"/>
        </a:p>
      </dgm:t>
    </dgm:pt>
    <dgm:pt modelId="{6F86360C-F366-48D1-975E-05F3293EEF10}" type="parTrans" cxnId="{AB7CF0E4-6F1D-4939-8583-5EA185F8485F}">
      <dgm:prSet/>
      <dgm:spPr/>
      <dgm:t>
        <a:bodyPr/>
        <a:lstStyle/>
        <a:p>
          <a:endParaRPr lang="el-GR"/>
        </a:p>
      </dgm:t>
    </dgm:pt>
    <dgm:pt modelId="{1ED3F03A-2324-463D-AF13-B561622DCDEB}" type="sibTrans" cxnId="{AB7CF0E4-6F1D-4939-8583-5EA185F8485F}">
      <dgm:prSet/>
      <dgm:spPr/>
      <dgm:t>
        <a:bodyPr/>
        <a:lstStyle/>
        <a:p>
          <a:endParaRPr lang="el-GR"/>
        </a:p>
      </dgm:t>
    </dgm:pt>
    <dgm:pt modelId="{C99415B6-49BA-49C0-9063-43FD2BDF2AA3}" type="pres">
      <dgm:prSet presAssocID="{16E2FCE1-592F-4C43-958C-CFA39FFCF031}" presName="linear" presStyleCnt="0">
        <dgm:presLayoutVars>
          <dgm:animLvl val="lvl"/>
          <dgm:resizeHandles val="exact"/>
        </dgm:presLayoutVars>
      </dgm:prSet>
      <dgm:spPr/>
      <dgm:t>
        <a:bodyPr/>
        <a:lstStyle/>
        <a:p>
          <a:endParaRPr lang="el-GR"/>
        </a:p>
      </dgm:t>
    </dgm:pt>
    <dgm:pt modelId="{D4E48675-D702-4830-AE93-50DF6F231646}" type="pres">
      <dgm:prSet presAssocID="{87F7E02D-3E6F-4728-8A62-DB7486FC8373}" presName="parentText" presStyleLbl="node1" presStyleIdx="0" presStyleCnt="3">
        <dgm:presLayoutVars>
          <dgm:chMax val="0"/>
          <dgm:bulletEnabled val="1"/>
        </dgm:presLayoutVars>
      </dgm:prSet>
      <dgm:spPr/>
      <dgm:t>
        <a:bodyPr/>
        <a:lstStyle/>
        <a:p>
          <a:endParaRPr lang="el-GR"/>
        </a:p>
      </dgm:t>
    </dgm:pt>
    <dgm:pt modelId="{79A9AE13-7986-408B-A618-B0D391A412E7}" type="pres">
      <dgm:prSet presAssocID="{B76EB668-BB20-4B19-894C-F1880793F382}" presName="spacer" presStyleCnt="0"/>
      <dgm:spPr/>
    </dgm:pt>
    <dgm:pt modelId="{93E60008-253E-4DBF-91F5-93ADE96E5452}" type="pres">
      <dgm:prSet presAssocID="{C9DDDB7B-020D-4754-B392-8D422CCAFAE7}" presName="parentText" presStyleLbl="node1" presStyleIdx="1" presStyleCnt="3">
        <dgm:presLayoutVars>
          <dgm:chMax val="0"/>
          <dgm:bulletEnabled val="1"/>
        </dgm:presLayoutVars>
      </dgm:prSet>
      <dgm:spPr/>
      <dgm:t>
        <a:bodyPr/>
        <a:lstStyle/>
        <a:p>
          <a:endParaRPr lang="el-GR"/>
        </a:p>
      </dgm:t>
    </dgm:pt>
    <dgm:pt modelId="{BD6631DF-0F90-40DC-A311-5709F13D2B16}" type="pres">
      <dgm:prSet presAssocID="{358B0B0F-7326-48A9-92B0-1299E8A420D6}" presName="spacer" presStyleCnt="0"/>
      <dgm:spPr/>
    </dgm:pt>
    <dgm:pt modelId="{D7B90F89-03AA-4F06-A632-481191CDED9E}" type="pres">
      <dgm:prSet presAssocID="{3EFFFEBE-E50F-4943-8C7B-3048147955B5}" presName="parentText" presStyleLbl="node1" presStyleIdx="2" presStyleCnt="3">
        <dgm:presLayoutVars>
          <dgm:chMax val="0"/>
          <dgm:bulletEnabled val="1"/>
        </dgm:presLayoutVars>
      </dgm:prSet>
      <dgm:spPr/>
      <dgm:t>
        <a:bodyPr/>
        <a:lstStyle/>
        <a:p>
          <a:endParaRPr lang="el-GR"/>
        </a:p>
      </dgm:t>
    </dgm:pt>
  </dgm:ptLst>
  <dgm:cxnLst>
    <dgm:cxn modelId="{8AF77660-6149-4EAF-AE90-88CB33C0A32C}" type="presOf" srcId="{3EFFFEBE-E50F-4943-8C7B-3048147955B5}" destId="{D7B90F89-03AA-4F06-A632-481191CDED9E}" srcOrd="0" destOrd="0" presId="urn:microsoft.com/office/officeart/2005/8/layout/vList2"/>
    <dgm:cxn modelId="{82DEAADB-A7C7-4316-A4FD-EE74268B50E0}" srcId="{16E2FCE1-592F-4C43-958C-CFA39FFCF031}" destId="{87F7E02D-3E6F-4728-8A62-DB7486FC8373}" srcOrd="0" destOrd="0" parTransId="{61FAE855-08A3-47E9-9195-234628C7D952}" sibTransId="{B76EB668-BB20-4B19-894C-F1880793F382}"/>
    <dgm:cxn modelId="{AB7CF0E4-6F1D-4939-8583-5EA185F8485F}" srcId="{16E2FCE1-592F-4C43-958C-CFA39FFCF031}" destId="{3EFFFEBE-E50F-4943-8C7B-3048147955B5}" srcOrd="2" destOrd="0" parTransId="{6F86360C-F366-48D1-975E-05F3293EEF10}" sibTransId="{1ED3F03A-2324-463D-AF13-B561622DCDEB}"/>
    <dgm:cxn modelId="{D21C9EA6-5E03-4B63-80D6-F90D3B52EC86}" srcId="{16E2FCE1-592F-4C43-958C-CFA39FFCF031}" destId="{C9DDDB7B-020D-4754-B392-8D422CCAFAE7}" srcOrd="1" destOrd="0" parTransId="{8E0E88FD-220A-4A71-A3C5-D8020512377D}" sibTransId="{358B0B0F-7326-48A9-92B0-1299E8A420D6}"/>
    <dgm:cxn modelId="{EAA03D89-4AD0-40F5-9989-5BC3C8DB011A}" type="presOf" srcId="{87F7E02D-3E6F-4728-8A62-DB7486FC8373}" destId="{D4E48675-D702-4830-AE93-50DF6F231646}" srcOrd="0" destOrd="0" presId="urn:microsoft.com/office/officeart/2005/8/layout/vList2"/>
    <dgm:cxn modelId="{AF9A55D0-06E9-486B-B653-B815A05F82B7}" type="presOf" srcId="{C9DDDB7B-020D-4754-B392-8D422CCAFAE7}" destId="{93E60008-253E-4DBF-91F5-93ADE96E5452}" srcOrd="0" destOrd="0" presId="urn:microsoft.com/office/officeart/2005/8/layout/vList2"/>
    <dgm:cxn modelId="{9A2F4887-7070-4E47-A349-A85E52E30D07}" type="presOf" srcId="{16E2FCE1-592F-4C43-958C-CFA39FFCF031}" destId="{C99415B6-49BA-49C0-9063-43FD2BDF2AA3}" srcOrd="0" destOrd="0" presId="urn:microsoft.com/office/officeart/2005/8/layout/vList2"/>
    <dgm:cxn modelId="{D8F6B982-8005-4D82-A262-B8CB1AA7583A}" type="presParOf" srcId="{C99415B6-49BA-49C0-9063-43FD2BDF2AA3}" destId="{D4E48675-D702-4830-AE93-50DF6F231646}" srcOrd="0" destOrd="0" presId="urn:microsoft.com/office/officeart/2005/8/layout/vList2"/>
    <dgm:cxn modelId="{7081928A-3CA5-4AC1-AF0B-02C8E6245776}" type="presParOf" srcId="{C99415B6-49BA-49C0-9063-43FD2BDF2AA3}" destId="{79A9AE13-7986-408B-A618-B0D391A412E7}" srcOrd="1" destOrd="0" presId="urn:microsoft.com/office/officeart/2005/8/layout/vList2"/>
    <dgm:cxn modelId="{990D5277-2E0C-4CC2-B3BD-FBE098887732}" type="presParOf" srcId="{C99415B6-49BA-49C0-9063-43FD2BDF2AA3}" destId="{93E60008-253E-4DBF-91F5-93ADE96E5452}" srcOrd="2" destOrd="0" presId="urn:microsoft.com/office/officeart/2005/8/layout/vList2"/>
    <dgm:cxn modelId="{9FFB548F-41DB-4589-A497-857B1EBA4388}" type="presParOf" srcId="{C99415B6-49BA-49C0-9063-43FD2BDF2AA3}" destId="{BD6631DF-0F90-40DC-A311-5709F13D2B16}" srcOrd="3" destOrd="0" presId="urn:microsoft.com/office/officeart/2005/8/layout/vList2"/>
    <dgm:cxn modelId="{EB3930D8-A158-43EE-AAC5-ADAD4FC80137}" type="presParOf" srcId="{C99415B6-49BA-49C0-9063-43FD2BDF2AA3}" destId="{D7B90F89-03AA-4F06-A632-481191CDED9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306A40-3076-40B8-B7BC-2733973296B2}"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194F950A-21BF-4DBA-9C9D-03F9DAAF8CB5}">
      <dgm:prSet/>
      <dgm:spPr/>
      <dgm:t>
        <a:bodyPr/>
        <a:lstStyle/>
        <a:p>
          <a:r>
            <a:rPr lang="el-GR"/>
            <a:t>Η  </a:t>
          </a:r>
          <a:r>
            <a:rPr lang="el-GR" i="1" u="sng"/>
            <a:t>προσωρινή</a:t>
          </a:r>
          <a:r>
            <a:rPr lang="el-GR"/>
            <a:t> </a:t>
          </a:r>
          <a:r>
            <a:rPr lang="el-GR" i="1" u="sng"/>
            <a:t>μετανάστευση</a:t>
          </a:r>
          <a:r>
            <a:rPr lang="el-GR"/>
            <a:t> μπορεί να αποτελεί αντίδραση σε μια ξαφνική καταστροφή, όπως ένας τυφώνας, ένας σεισμός, μια θύελλα π.χ τυφώνας Χαϊγιάν στις Φιλιππίνες.</a:t>
          </a:r>
          <a:endParaRPr lang="en-US"/>
        </a:p>
      </dgm:t>
    </dgm:pt>
    <dgm:pt modelId="{927268AE-3377-439B-ACFB-F986B45C790B}" type="parTrans" cxnId="{995323E5-6A85-4EF2-A749-2B03A4956ACE}">
      <dgm:prSet/>
      <dgm:spPr/>
      <dgm:t>
        <a:bodyPr/>
        <a:lstStyle/>
        <a:p>
          <a:endParaRPr lang="en-US"/>
        </a:p>
      </dgm:t>
    </dgm:pt>
    <dgm:pt modelId="{C57913F0-EC8D-4B9F-AA83-79396CB127C3}" type="sibTrans" cxnId="{995323E5-6A85-4EF2-A749-2B03A4956ACE}">
      <dgm:prSet/>
      <dgm:spPr/>
      <dgm:t>
        <a:bodyPr/>
        <a:lstStyle/>
        <a:p>
          <a:endParaRPr lang="en-US"/>
        </a:p>
      </dgm:t>
    </dgm:pt>
    <dgm:pt modelId="{03582A3A-9F43-4AD9-8C7A-C0D1811F897F}">
      <dgm:prSet/>
      <dgm:spPr/>
      <dgm:t>
        <a:bodyPr/>
        <a:lstStyle/>
        <a:p>
          <a:r>
            <a:rPr lang="el-GR" dirty="0"/>
            <a:t>Η </a:t>
          </a:r>
          <a:r>
            <a:rPr lang="el-GR" i="1" u="sng" dirty="0"/>
            <a:t>μόνιμη μετανάστευση , </a:t>
          </a:r>
          <a:r>
            <a:rPr lang="el-GR" i="1" u="none" dirty="0"/>
            <a:t>στην περίπτωση αύτη   </a:t>
          </a:r>
          <a:r>
            <a:rPr lang="el-GR" dirty="0"/>
            <a:t>η</a:t>
          </a:r>
          <a:r>
            <a:rPr lang="el-GR" i="1" u="sng" dirty="0"/>
            <a:t> </a:t>
          </a:r>
          <a:r>
            <a:rPr lang="el-GR" dirty="0"/>
            <a:t>καταστροφή  είναι αργή όπως πλημμύρες, ξηρασίες, ερημοποίηση της γης έχουν  μακροπρόθεσμες  επιπτώσεις στο περιβάλλον και ο πληθυσμός μπορεί να μετακινηθεί μόνιμα .</a:t>
          </a:r>
          <a:endParaRPr lang="en-US" dirty="0"/>
        </a:p>
      </dgm:t>
    </dgm:pt>
    <dgm:pt modelId="{3D77CF28-6044-4176-A179-22CE093E467A}" type="parTrans" cxnId="{8B403FFB-6EAF-40D0-A718-97E13FD6E333}">
      <dgm:prSet/>
      <dgm:spPr/>
      <dgm:t>
        <a:bodyPr/>
        <a:lstStyle/>
        <a:p>
          <a:endParaRPr lang="en-US"/>
        </a:p>
      </dgm:t>
    </dgm:pt>
    <dgm:pt modelId="{7D2E2914-2B2A-45B9-9C40-0B218A01FAD5}" type="sibTrans" cxnId="{8B403FFB-6EAF-40D0-A718-97E13FD6E333}">
      <dgm:prSet/>
      <dgm:spPr/>
      <dgm:t>
        <a:bodyPr/>
        <a:lstStyle/>
        <a:p>
          <a:endParaRPr lang="en-US"/>
        </a:p>
      </dgm:t>
    </dgm:pt>
    <dgm:pt modelId="{1D73093C-B08D-4234-A0BB-4BD48EDDB4EF}">
      <dgm:prSet/>
      <dgm:spPr/>
      <dgm:t>
        <a:bodyPr/>
        <a:lstStyle/>
        <a:p>
          <a:r>
            <a:rPr lang="el-GR" i="1" u="sng" dirty="0"/>
            <a:t>Μετακίνηση</a:t>
          </a:r>
          <a:r>
            <a:rPr lang="el-GR" dirty="0"/>
            <a:t> </a:t>
          </a:r>
          <a:r>
            <a:rPr lang="el-GR" i="1" u="sng" dirty="0"/>
            <a:t>εκτός</a:t>
          </a:r>
          <a:r>
            <a:rPr lang="el-GR" dirty="0"/>
            <a:t> </a:t>
          </a:r>
          <a:r>
            <a:rPr lang="el-GR" i="1" u="sng" dirty="0"/>
            <a:t>συνόρων</a:t>
          </a:r>
          <a:r>
            <a:rPr lang="el-GR" dirty="0"/>
            <a:t>, προκύπτει από τον  συνδυασμό συγκρούσεων και ξηρασίας και υποχρεώνονται οι πληθυσμοί να μετακινούνται.</a:t>
          </a:r>
          <a:endParaRPr lang="en-US" dirty="0"/>
        </a:p>
      </dgm:t>
    </dgm:pt>
    <dgm:pt modelId="{93BC6ECC-8E0E-4CA1-BDB2-02805EFA2849}" type="parTrans" cxnId="{49E14141-4CBF-4787-BC15-6DE91C018A02}">
      <dgm:prSet/>
      <dgm:spPr/>
      <dgm:t>
        <a:bodyPr/>
        <a:lstStyle/>
        <a:p>
          <a:endParaRPr lang="en-US"/>
        </a:p>
      </dgm:t>
    </dgm:pt>
    <dgm:pt modelId="{B97BB687-D1C8-4198-A332-DA6729714E32}" type="sibTrans" cxnId="{49E14141-4CBF-4787-BC15-6DE91C018A02}">
      <dgm:prSet/>
      <dgm:spPr/>
      <dgm:t>
        <a:bodyPr/>
        <a:lstStyle/>
        <a:p>
          <a:endParaRPr lang="en-US"/>
        </a:p>
      </dgm:t>
    </dgm:pt>
    <dgm:pt modelId="{3BD0BA7C-C705-4A62-A250-BE591EB0B809}">
      <dgm:prSet/>
      <dgm:spPr/>
      <dgm:t>
        <a:bodyPr/>
        <a:lstStyle/>
        <a:p>
          <a:r>
            <a:rPr lang="el-GR" i="1" u="sng" dirty="0"/>
            <a:t>Μετεγκατάσταση</a:t>
          </a:r>
          <a:r>
            <a:rPr lang="el-GR" dirty="0"/>
            <a:t>  </a:t>
          </a:r>
          <a:r>
            <a:rPr lang="el-GR" i="1" u="sng" dirty="0"/>
            <a:t>κοινοτήτων </a:t>
          </a:r>
          <a:r>
            <a:rPr lang="el-GR" i="1" dirty="0"/>
            <a:t>  συμβαίνει </a:t>
          </a:r>
          <a:r>
            <a:rPr lang="el-GR" dirty="0"/>
            <a:t>εξαιτίας της ανόδου της στάθμης της θάλασσας σε νησιά του Ειρηνικού και του Ινδικού.</a:t>
          </a:r>
          <a:endParaRPr lang="en-US" dirty="0"/>
        </a:p>
      </dgm:t>
    </dgm:pt>
    <dgm:pt modelId="{7434226A-386E-492B-B4E0-9E58EF3F1093}" type="parTrans" cxnId="{B2178CA9-4A53-4663-BA7C-B84C50AD58A8}">
      <dgm:prSet/>
      <dgm:spPr/>
      <dgm:t>
        <a:bodyPr/>
        <a:lstStyle/>
        <a:p>
          <a:endParaRPr lang="en-US"/>
        </a:p>
      </dgm:t>
    </dgm:pt>
    <dgm:pt modelId="{77FF2842-7004-41B8-A4A2-3DDF0D5DAF3F}" type="sibTrans" cxnId="{B2178CA9-4A53-4663-BA7C-B84C50AD58A8}">
      <dgm:prSet/>
      <dgm:spPr/>
      <dgm:t>
        <a:bodyPr/>
        <a:lstStyle/>
        <a:p>
          <a:endParaRPr lang="en-US"/>
        </a:p>
      </dgm:t>
    </dgm:pt>
    <dgm:pt modelId="{A424FDF4-1C31-40FC-A041-B67058D68CF7}">
      <dgm:prSet/>
      <dgm:spPr/>
      <dgm:t>
        <a:bodyPr/>
        <a:lstStyle/>
        <a:p>
          <a:r>
            <a:rPr lang="el-GR" i="1" u="sng"/>
            <a:t>Κυκλική μετανάστευση </a:t>
          </a:r>
          <a:r>
            <a:rPr lang="el-GR"/>
            <a:t>   εξαιτίας της ξηρασίας στο τόπο τους άνθρωποι μεταναστεύουν για εύρεση εργασίας σε άλλες χώρες για διάστημα λίγων μηνών και στη συνέχεια επανέρχονται στη χώρα τους. </a:t>
          </a:r>
          <a:endParaRPr lang="en-US"/>
        </a:p>
      </dgm:t>
    </dgm:pt>
    <dgm:pt modelId="{B6DD1FAA-AE02-4E30-8A92-69DA3AB80D9A}" type="parTrans" cxnId="{858B82F7-4D2E-4C46-8DFD-FD02EC0701EC}">
      <dgm:prSet/>
      <dgm:spPr/>
      <dgm:t>
        <a:bodyPr/>
        <a:lstStyle/>
        <a:p>
          <a:endParaRPr lang="en-US"/>
        </a:p>
      </dgm:t>
    </dgm:pt>
    <dgm:pt modelId="{2BF1C950-98D9-4FA6-9011-5FBFF6B569B9}" type="sibTrans" cxnId="{858B82F7-4D2E-4C46-8DFD-FD02EC0701EC}">
      <dgm:prSet/>
      <dgm:spPr/>
      <dgm:t>
        <a:bodyPr/>
        <a:lstStyle/>
        <a:p>
          <a:endParaRPr lang="en-US"/>
        </a:p>
      </dgm:t>
    </dgm:pt>
    <dgm:pt modelId="{CD94559A-1DF2-45C1-B782-D7B178CEF5B7}" type="pres">
      <dgm:prSet presAssocID="{4F306A40-3076-40B8-B7BC-2733973296B2}" presName="linear" presStyleCnt="0">
        <dgm:presLayoutVars>
          <dgm:animLvl val="lvl"/>
          <dgm:resizeHandles val="exact"/>
        </dgm:presLayoutVars>
      </dgm:prSet>
      <dgm:spPr/>
      <dgm:t>
        <a:bodyPr/>
        <a:lstStyle/>
        <a:p>
          <a:endParaRPr lang="el-GR"/>
        </a:p>
      </dgm:t>
    </dgm:pt>
    <dgm:pt modelId="{00C5A556-8DFB-49D4-91A9-2663DEBEF452}" type="pres">
      <dgm:prSet presAssocID="{194F950A-21BF-4DBA-9C9D-03F9DAAF8CB5}" presName="parentText" presStyleLbl="node1" presStyleIdx="0" presStyleCnt="5">
        <dgm:presLayoutVars>
          <dgm:chMax val="0"/>
          <dgm:bulletEnabled val="1"/>
        </dgm:presLayoutVars>
      </dgm:prSet>
      <dgm:spPr/>
      <dgm:t>
        <a:bodyPr/>
        <a:lstStyle/>
        <a:p>
          <a:endParaRPr lang="el-GR"/>
        </a:p>
      </dgm:t>
    </dgm:pt>
    <dgm:pt modelId="{6BF3BC51-BB74-4051-A804-E46D4177B88D}" type="pres">
      <dgm:prSet presAssocID="{C57913F0-EC8D-4B9F-AA83-79396CB127C3}" presName="spacer" presStyleCnt="0"/>
      <dgm:spPr/>
    </dgm:pt>
    <dgm:pt modelId="{5B4AB3D2-D2CD-4FD1-A7B1-BD27B00A0FA1}" type="pres">
      <dgm:prSet presAssocID="{03582A3A-9F43-4AD9-8C7A-C0D1811F897F}" presName="parentText" presStyleLbl="node1" presStyleIdx="1" presStyleCnt="5">
        <dgm:presLayoutVars>
          <dgm:chMax val="0"/>
          <dgm:bulletEnabled val="1"/>
        </dgm:presLayoutVars>
      </dgm:prSet>
      <dgm:spPr/>
      <dgm:t>
        <a:bodyPr/>
        <a:lstStyle/>
        <a:p>
          <a:endParaRPr lang="el-GR"/>
        </a:p>
      </dgm:t>
    </dgm:pt>
    <dgm:pt modelId="{256362FB-92A4-40E6-A1FB-8AB33F483C47}" type="pres">
      <dgm:prSet presAssocID="{7D2E2914-2B2A-45B9-9C40-0B218A01FAD5}" presName="spacer" presStyleCnt="0"/>
      <dgm:spPr/>
    </dgm:pt>
    <dgm:pt modelId="{28F4A45E-6F08-4CF8-A516-98D846C36CCA}" type="pres">
      <dgm:prSet presAssocID="{1D73093C-B08D-4234-A0BB-4BD48EDDB4EF}" presName="parentText" presStyleLbl="node1" presStyleIdx="2" presStyleCnt="5">
        <dgm:presLayoutVars>
          <dgm:chMax val="0"/>
          <dgm:bulletEnabled val="1"/>
        </dgm:presLayoutVars>
      </dgm:prSet>
      <dgm:spPr/>
      <dgm:t>
        <a:bodyPr/>
        <a:lstStyle/>
        <a:p>
          <a:endParaRPr lang="el-GR"/>
        </a:p>
      </dgm:t>
    </dgm:pt>
    <dgm:pt modelId="{E04D831E-A766-49C1-B6A3-E3481119A69E}" type="pres">
      <dgm:prSet presAssocID="{B97BB687-D1C8-4198-A332-DA6729714E32}" presName="spacer" presStyleCnt="0"/>
      <dgm:spPr/>
    </dgm:pt>
    <dgm:pt modelId="{8215BD11-53C0-4295-A1B0-089596687BBF}" type="pres">
      <dgm:prSet presAssocID="{3BD0BA7C-C705-4A62-A250-BE591EB0B809}" presName="parentText" presStyleLbl="node1" presStyleIdx="3" presStyleCnt="5">
        <dgm:presLayoutVars>
          <dgm:chMax val="0"/>
          <dgm:bulletEnabled val="1"/>
        </dgm:presLayoutVars>
      </dgm:prSet>
      <dgm:spPr/>
      <dgm:t>
        <a:bodyPr/>
        <a:lstStyle/>
        <a:p>
          <a:endParaRPr lang="el-GR"/>
        </a:p>
      </dgm:t>
    </dgm:pt>
    <dgm:pt modelId="{29F8D511-B94D-4D92-92B6-9F8EF3DB6110}" type="pres">
      <dgm:prSet presAssocID="{77FF2842-7004-41B8-A4A2-3DDF0D5DAF3F}" presName="spacer" presStyleCnt="0"/>
      <dgm:spPr/>
    </dgm:pt>
    <dgm:pt modelId="{F1C49331-A264-4C39-8905-DAB32499DB63}" type="pres">
      <dgm:prSet presAssocID="{A424FDF4-1C31-40FC-A041-B67058D68CF7}" presName="parentText" presStyleLbl="node1" presStyleIdx="4" presStyleCnt="5">
        <dgm:presLayoutVars>
          <dgm:chMax val="0"/>
          <dgm:bulletEnabled val="1"/>
        </dgm:presLayoutVars>
      </dgm:prSet>
      <dgm:spPr/>
      <dgm:t>
        <a:bodyPr/>
        <a:lstStyle/>
        <a:p>
          <a:endParaRPr lang="el-GR"/>
        </a:p>
      </dgm:t>
    </dgm:pt>
  </dgm:ptLst>
  <dgm:cxnLst>
    <dgm:cxn modelId="{8B403FFB-6EAF-40D0-A718-97E13FD6E333}" srcId="{4F306A40-3076-40B8-B7BC-2733973296B2}" destId="{03582A3A-9F43-4AD9-8C7A-C0D1811F897F}" srcOrd="1" destOrd="0" parTransId="{3D77CF28-6044-4176-A179-22CE093E467A}" sibTransId="{7D2E2914-2B2A-45B9-9C40-0B218A01FAD5}"/>
    <dgm:cxn modelId="{99792A39-77EC-4214-974D-7BE03F49BABB}" type="presOf" srcId="{194F950A-21BF-4DBA-9C9D-03F9DAAF8CB5}" destId="{00C5A556-8DFB-49D4-91A9-2663DEBEF452}" srcOrd="0" destOrd="0" presId="urn:microsoft.com/office/officeart/2005/8/layout/vList2"/>
    <dgm:cxn modelId="{B2178CA9-4A53-4663-BA7C-B84C50AD58A8}" srcId="{4F306A40-3076-40B8-B7BC-2733973296B2}" destId="{3BD0BA7C-C705-4A62-A250-BE591EB0B809}" srcOrd="3" destOrd="0" parTransId="{7434226A-386E-492B-B4E0-9E58EF3F1093}" sibTransId="{77FF2842-7004-41B8-A4A2-3DDF0D5DAF3F}"/>
    <dgm:cxn modelId="{83D9D49A-B407-43C3-B407-8AF88A856ECB}" type="presOf" srcId="{03582A3A-9F43-4AD9-8C7A-C0D1811F897F}" destId="{5B4AB3D2-D2CD-4FD1-A7B1-BD27B00A0FA1}" srcOrd="0" destOrd="0" presId="urn:microsoft.com/office/officeart/2005/8/layout/vList2"/>
    <dgm:cxn modelId="{21BA5696-147F-44A5-8974-54C717608C93}" type="presOf" srcId="{4F306A40-3076-40B8-B7BC-2733973296B2}" destId="{CD94559A-1DF2-45C1-B782-D7B178CEF5B7}" srcOrd="0" destOrd="0" presId="urn:microsoft.com/office/officeart/2005/8/layout/vList2"/>
    <dgm:cxn modelId="{5C20C6D8-BD81-4A82-8F70-27FFFBD82D10}" type="presOf" srcId="{1D73093C-B08D-4234-A0BB-4BD48EDDB4EF}" destId="{28F4A45E-6F08-4CF8-A516-98D846C36CCA}" srcOrd="0" destOrd="0" presId="urn:microsoft.com/office/officeart/2005/8/layout/vList2"/>
    <dgm:cxn modelId="{3C42D26D-4363-44D1-BB81-EE56198D6996}" type="presOf" srcId="{3BD0BA7C-C705-4A62-A250-BE591EB0B809}" destId="{8215BD11-53C0-4295-A1B0-089596687BBF}" srcOrd="0" destOrd="0" presId="urn:microsoft.com/office/officeart/2005/8/layout/vList2"/>
    <dgm:cxn modelId="{49E14141-4CBF-4787-BC15-6DE91C018A02}" srcId="{4F306A40-3076-40B8-B7BC-2733973296B2}" destId="{1D73093C-B08D-4234-A0BB-4BD48EDDB4EF}" srcOrd="2" destOrd="0" parTransId="{93BC6ECC-8E0E-4CA1-BDB2-02805EFA2849}" sibTransId="{B97BB687-D1C8-4198-A332-DA6729714E32}"/>
    <dgm:cxn modelId="{DD97318A-CE3A-4596-92E6-32658DAF6752}" type="presOf" srcId="{A424FDF4-1C31-40FC-A041-B67058D68CF7}" destId="{F1C49331-A264-4C39-8905-DAB32499DB63}" srcOrd="0" destOrd="0" presId="urn:microsoft.com/office/officeart/2005/8/layout/vList2"/>
    <dgm:cxn modelId="{858B82F7-4D2E-4C46-8DFD-FD02EC0701EC}" srcId="{4F306A40-3076-40B8-B7BC-2733973296B2}" destId="{A424FDF4-1C31-40FC-A041-B67058D68CF7}" srcOrd="4" destOrd="0" parTransId="{B6DD1FAA-AE02-4E30-8A92-69DA3AB80D9A}" sibTransId="{2BF1C950-98D9-4FA6-9011-5FBFF6B569B9}"/>
    <dgm:cxn modelId="{995323E5-6A85-4EF2-A749-2B03A4956ACE}" srcId="{4F306A40-3076-40B8-B7BC-2733973296B2}" destId="{194F950A-21BF-4DBA-9C9D-03F9DAAF8CB5}" srcOrd="0" destOrd="0" parTransId="{927268AE-3377-439B-ACFB-F986B45C790B}" sibTransId="{C57913F0-EC8D-4B9F-AA83-79396CB127C3}"/>
    <dgm:cxn modelId="{62A6F91B-7997-4241-B492-7CD61739B707}" type="presParOf" srcId="{CD94559A-1DF2-45C1-B782-D7B178CEF5B7}" destId="{00C5A556-8DFB-49D4-91A9-2663DEBEF452}" srcOrd="0" destOrd="0" presId="urn:microsoft.com/office/officeart/2005/8/layout/vList2"/>
    <dgm:cxn modelId="{E25BF2CB-4E6F-4DC3-970E-8DCAC950619D}" type="presParOf" srcId="{CD94559A-1DF2-45C1-B782-D7B178CEF5B7}" destId="{6BF3BC51-BB74-4051-A804-E46D4177B88D}" srcOrd="1" destOrd="0" presId="urn:microsoft.com/office/officeart/2005/8/layout/vList2"/>
    <dgm:cxn modelId="{378F9CE9-8FA2-4C10-9AB7-130D3194EBE7}" type="presParOf" srcId="{CD94559A-1DF2-45C1-B782-D7B178CEF5B7}" destId="{5B4AB3D2-D2CD-4FD1-A7B1-BD27B00A0FA1}" srcOrd="2" destOrd="0" presId="urn:microsoft.com/office/officeart/2005/8/layout/vList2"/>
    <dgm:cxn modelId="{C47EBB49-0A26-44A2-86BC-F30FDEA7A70B}" type="presParOf" srcId="{CD94559A-1DF2-45C1-B782-D7B178CEF5B7}" destId="{256362FB-92A4-40E6-A1FB-8AB33F483C47}" srcOrd="3" destOrd="0" presId="urn:microsoft.com/office/officeart/2005/8/layout/vList2"/>
    <dgm:cxn modelId="{CD8E48CC-787D-4D31-BD34-B4FB8BC1C629}" type="presParOf" srcId="{CD94559A-1DF2-45C1-B782-D7B178CEF5B7}" destId="{28F4A45E-6F08-4CF8-A516-98D846C36CCA}" srcOrd="4" destOrd="0" presId="urn:microsoft.com/office/officeart/2005/8/layout/vList2"/>
    <dgm:cxn modelId="{88591CB5-8F71-4841-A14B-3D29BAC20348}" type="presParOf" srcId="{CD94559A-1DF2-45C1-B782-D7B178CEF5B7}" destId="{E04D831E-A766-49C1-B6A3-E3481119A69E}" srcOrd="5" destOrd="0" presId="urn:microsoft.com/office/officeart/2005/8/layout/vList2"/>
    <dgm:cxn modelId="{E6980B71-65BE-4C9A-96C1-0FFA6E0AE4BC}" type="presParOf" srcId="{CD94559A-1DF2-45C1-B782-D7B178CEF5B7}" destId="{8215BD11-53C0-4295-A1B0-089596687BBF}" srcOrd="6" destOrd="0" presId="urn:microsoft.com/office/officeart/2005/8/layout/vList2"/>
    <dgm:cxn modelId="{923917BA-CE13-46E9-8257-9FE14820380D}" type="presParOf" srcId="{CD94559A-1DF2-45C1-B782-D7B178CEF5B7}" destId="{29F8D511-B94D-4D92-92B6-9F8EF3DB6110}" srcOrd="7" destOrd="0" presId="urn:microsoft.com/office/officeart/2005/8/layout/vList2"/>
    <dgm:cxn modelId="{82F9CA95-EF81-4263-8BE1-A3D6B08A82D7}" type="presParOf" srcId="{CD94559A-1DF2-45C1-B782-D7B178CEF5B7}" destId="{F1C49331-A264-4C39-8905-DAB32499DB6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6CDF1-DF72-4271-A4D0-1EC5A1E503EC}" type="doc">
      <dgm:prSet loTypeId="urn:microsoft.com/office/officeart/2016/7/layout/RepeatingBendingProcessNew" loCatId="process" qsTypeId="urn:microsoft.com/office/officeart/2005/8/quickstyle/simple5" qsCatId="simple" csTypeId="urn:microsoft.com/office/officeart/2005/8/colors/accent0_3" csCatId="mainScheme" phldr="1"/>
      <dgm:spPr/>
      <dgm:t>
        <a:bodyPr/>
        <a:lstStyle/>
        <a:p>
          <a:endParaRPr lang="en-US"/>
        </a:p>
      </dgm:t>
    </dgm:pt>
    <dgm:pt modelId="{5EA0F00E-03A0-46B3-BD05-C83992BA15D0}">
      <dgm:prSet/>
      <dgm:spPr/>
      <dgm:t>
        <a:bodyPr/>
        <a:lstStyle/>
        <a:p>
          <a:r>
            <a:rPr lang="el-GR" dirty="0"/>
            <a:t>Η χρήση όρων όπως ''μετανάστης'', ''πρόσφυγας'', ''εκτοπισμένο άτομο'' μπορεί να οδηγήσει σε πολύ διαφορετικές νομικές συνέπειες και στην αναγνώριση διαφορετικών τύπων δικαιωμάτων.</a:t>
          </a:r>
          <a:endParaRPr lang="en-US" dirty="0"/>
        </a:p>
      </dgm:t>
    </dgm:pt>
    <dgm:pt modelId="{9738986A-E6AD-48B6-A33A-2CBB923F8A46}" type="parTrans" cxnId="{4D74406B-20F7-4B04-BF24-5800A128629F}">
      <dgm:prSet/>
      <dgm:spPr/>
      <dgm:t>
        <a:bodyPr/>
        <a:lstStyle/>
        <a:p>
          <a:endParaRPr lang="en-US"/>
        </a:p>
      </dgm:t>
    </dgm:pt>
    <dgm:pt modelId="{361D3318-7FB7-4C65-A11A-92230CF5CF5F}" type="sibTrans" cxnId="{4D74406B-20F7-4B04-BF24-5800A128629F}">
      <dgm:prSet/>
      <dgm:spPr/>
      <dgm:t>
        <a:bodyPr/>
        <a:lstStyle/>
        <a:p>
          <a:endParaRPr lang="en-US"/>
        </a:p>
      </dgm:t>
    </dgm:pt>
    <dgm:pt modelId="{E300CFBD-0D51-43FE-9F4B-A9250C40EF71}">
      <dgm:prSet/>
      <dgm:spPr/>
      <dgm:t>
        <a:bodyPr/>
        <a:lstStyle/>
        <a:p>
          <a:r>
            <a:rPr lang="el-GR"/>
            <a:t>Διεθνείς Οργανισμοί επέκριναν τη χρήση του όρου ''πρόσφυγας'' στην περίπτωση περιβαλλοντικών μετακινήσεων.</a:t>
          </a:r>
          <a:endParaRPr lang="en-US"/>
        </a:p>
      </dgm:t>
    </dgm:pt>
    <dgm:pt modelId="{0EF5E9C2-292C-4165-BB9A-89E9E8366232}" type="parTrans" cxnId="{8FF94F59-B2F4-44D6-A88E-571E697A4C5A}">
      <dgm:prSet/>
      <dgm:spPr/>
      <dgm:t>
        <a:bodyPr/>
        <a:lstStyle/>
        <a:p>
          <a:endParaRPr lang="en-US"/>
        </a:p>
      </dgm:t>
    </dgm:pt>
    <dgm:pt modelId="{9BA8308B-EAE0-4E7F-BCA8-D0B693CE291D}" type="sibTrans" cxnId="{8FF94F59-B2F4-44D6-A88E-571E697A4C5A}">
      <dgm:prSet/>
      <dgm:spPr/>
      <dgm:t>
        <a:bodyPr/>
        <a:lstStyle/>
        <a:p>
          <a:endParaRPr lang="en-US"/>
        </a:p>
      </dgm:t>
    </dgm:pt>
    <dgm:pt modelId="{36573C82-2080-4229-8B14-3954A9E1AB8B}">
      <dgm:prSet/>
      <dgm:spPr/>
      <dgm:t>
        <a:bodyPr/>
        <a:lstStyle/>
        <a:p>
          <a:r>
            <a:rPr lang="el-GR"/>
            <a:t>Η Σύμβαση της Γενεύης του 1951 προβλέπει την αναγνώριση του καθεστώτος πρόσφυγα για όποιον/α βρίσκεται εκτός της χώρας του λόγω διώξεων ή φόβου δίωξης.</a:t>
          </a:r>
          <a:endParaRPr lang="en-US"/>
        </a:p>
      </dgm:t>
    </dgm:pt>
    <dgm:pt modelId="{F1ED46B8-2194-4CE2-83EF-421FF96EE992}" type="parTrans" cxnId="{4E44B04B-3F97-4CF8-B6A7-6DDFCC94E167}">
      <dgm:prSet/>
      <dgm:spPr/>
      <dgm:t>
        <a:bodyPr/>
        <a:lstStyle/>
        <a:p>
          <a:endParaRPr lang="en-US"/>
        </a:p>
      </dgm:t>
    </dgm:pt>
    <dgm:pt modelId="{D7D4B041-C42C-47A4-9516-5DE92F1DC3EC}" type="sibTrans" cxnId="{4E44B04B-3F97-4CF8-B6A7-6DDFCC94E167}">
      <dgm:prSet/>
      <dgm:spPr/>
      <dgm:t>
        <a:bodyPr/>
        <a:lstStyle/>
        <a:p>
          <a:endParaRPr lang="en-US"/>
        </a:p>
      </dgm:t>
    </dgm:pt>
    <dgm:pt modelId="{616C034D-D79E-4041-BC64-0E5EF08341B4}">
      <dgm:prSet/>
      <dgm:spPr/>
      <dgm:t>
        <a:bodyPr/>
        <a:lstStyle/>
        <a:p>
          <a:r>
            <a:rPr lang="el-GR" dirty="0"/>
            <a:t>Οι πολίτες των χωρών που ως αποτέλεσμα της ανόδου της στάθμης της θάλασσας, τα εδάφη των χωρών  τους μπορεί να εξαφανιστούν είναι δυνατόν να θεωρηθούν </a:t>
          </a:r>
          <a:r>
            <a:rPr lang="el-GR" dirty="0" err="1"/>
            <a:t>ανιθαγενείς</a:t>
          </a:r>
          <a:r>
            <a:rPr lang="el-GR" dirty="0"/>
            <a:t> και να βρουν προστασία στη Σύμβαση για το καθεστώς των </a:t>
          </a:r>
          <a:r>
            <a:rPr lang="el-GR" dirty="0" err="1"/>
            <a:t>Ανιθαγενών</a:t>
          </a:r>
          <a:r>
            <a:rPr lang="el-GR" dirty="0"/>
            <a:t>.</a:t>
          </a:r>
          <a:endParaRPr lang="en-US" dirty="0"/>
        </a:p>
      </dgm:t>
    </dgm:pt>
    <dgm:pt modelId="{02476670-BDFB-4E02-9020-AAF5AC20D7C4}" type="parTrans" cxnId="{090D1577-87F9-4290-80DD-5833793EB3FB}">
      <dgm:prSet/>
      <dgm:spPr/>
      <dgm:t>
        <a:bodyPr/>
        <a:lstStyle/>
        <a:p>
          <a:endParaRPr lang="en-US"/>
        </a:p>
      </dgm:t>
    </dgm:pt>
    <dgm:pt modelId="{9D7EB8A9-CAF6-492D-B7CD-39B2E4110850}" type="sibTrans" cxnId="{090D1577-87F9-4290-80DD-5833793EB3FB}">
      <dgm:prSet/>
      <dgm:spPr/>
      <dgm:t>
        <a:bodyPr/>
        <a:lstStyle/>
        <a:p>
          <a:endParaRPr lang="en-US"/>
        </a:p>
      </dgm:t>
    </dgm:pt>
    <dgm:pt modelId="{42ECE6DB-8A8D-4F88-8223-660D6DF657B3}">
      <dgm:prSet/>
      <dgm:spPr/>
      <dgm:t>
        <a:bodyPr/>
        <a:lstStyle/>
        <a:p>
          <a:r>
            <a:rPr lang="el-GR"/>
            <a:t>Οι δε μελέτες που προωθούνται από το Ευρωπαϊκό Κοινοβούλιο  και την Ευρωπαϊκή Επιτροπή αναφέρονται σε μετακινήσεις που προκαλούνται από περιβαλλοντικούς όρους</a:t>
          </a:r>
          <a:endParaRPr lang="en-US"/>
        </a:p>
      </dgm:t>
    </dgm:pt>
    <dgm:pt modelId="{29553B93-7B93-434C-9B25-A362FC80935B}" type="parTrans" cxnId="{EE979732-47D7-4BB4-ADF5-B9D4636A8A9A}">
      <dgm:prSet/>
      <dgm:spPr/>
      <dgm:t>
        <a:bodyPr/>
        <a:lstStyle/>
        <a:p>
          <a:endParaRPr lang="en-US"/>
        </a:p>
      </dgm:t>
    </dgm:pt>
    <dgm:pt modelId="{0C4395E7-8A32-411E-98E1-5CFC111C5F29}" type="sibTrans" cxnId="{EE979732-47D7-4BB4-ADF5-B9D4636A8A9A}">
      <dgm:prSet/>
      <dgm:spPr/>
      <dgm:t>
        <a:bodyPr/>
        <a:lstStyle/>
        <a:p>
          <a:endParaRPr lang="en-US"/>
        </a:p>
      </dgm:t>
    </dgm:pt>
    <dgm:pt modelId="{9C02156F-9F65-457F-AA25-BA0021D043DE}" type="pres">
      <dgm:prSet presAssocID="{36C6CDF1-DF72-4271-A4D0-1EC5A1E503EC}" presName="Name0" presStyleCnt="0">
        <dgm:presLayoutVars>
          <dgm:dir/>
          <dgm:resizeHandles val="exact"/>
        </dgm:presLayoutVars>
      </dgm:prSet>
      <dgm:spPr/>
      <dgm:t>
        <a:bodyPr/>
        <a:lstStyle/>
        <a:p>
          <a:endParaRPr lang="el-GR"/>
        </a:p>
      </dgm:t>
    </dgm:pt>
    <dgm:pt modelId="{3F351A51-2BCB-4C1A-8E9C-7EADA0724476}" type="pres">
      <dgm:prSet presAssocID="{5EA0F00E-03A0-46B3-BD05-C83992BA15D0}" presName="node" presStyleLbl="node1" presStyleIdx="0" presStyleCnt="5">
        <dgm:presLayoutVars>
          <dgm:bulletEnabled val="1"/>
        </dgm:presLayoutVars>
      </dgm:prSet>
      <dgm:spPr/>
      <dgm:t>
        <a:bodyPr/>
        <a:lstStyle/>
        <a:p>
          <a:endParaRPr lang="el-GR"/>
        </a:p>
      </dgm:t>
    </dgm:pt>
    <dgm:pt modelId="{33B761D0-D61F-42BB-9E4E-03FFC91F58BF}" type="pres">
      <dgm:prSet presAssocID="{361D3318-7FB7-4C65-A11A-92230CF5CF5F}" presName="sibTrans" presStyleLbl="sibTrans1D1" presStyleIdx="0" presStyleCnt="4"/>
      <dgm:spPr/>
      <dgm:t>
        <a:bodyPr/>
        <a:lstStyle/>
        <a:p>
          <a:endParaRPr lang="el-GR"/>
        </a:p>
      </dgm:t>
    </dgm:pt>
    <dgm:pt modelId="{5F470605-9544-4467-B7A2-3062523C8716}" type="pres">
      <dgm:prSet presAssocID="{361D3318-7FB7-4C65-A11A-92230CF5CF5F}" presName="connectorText" presStyleLbl="sibTrans1D1" presStyleIdx="0" presStyleCnt="4"/>
      <dgm:spPr/>
      <dgm:t>
        <a:bodyPr/>
        <a:lstStyle/>
        <a:p>
          <a:endParaRPr lang="el-GR"/>
        </a:p>
      </dgm:t>
    </dgm:pt>
    <dgm:pt modelId="{C6F103EA-C689-4A46-ABBC-753B2666FFF3}" type="pres">
      <dgm:prSet presAssocID="{E300CFBD-0D51-43FE-9F4B-A9250C40EF71}" presName="node" presStyleLbl="node1" presStyleIdx="1" presStyleCnt="5">
        <dgm:presLayoutVars>
          <dgm:bulletEnabled val="1"/>
        </dgm:presLayoutVars>
      </dgm:prSet>
      <dgm:spPr/>
      <dgm:t>
        <a:bodyPr/>
        <a:lstStyle/>
        <a:p>
          <a:endParaRPr lang="el-GR"/>
        </a:p>
      </dgm:t>
    </dgm:pt>
    <dgm:pt modelId="{37AADAFD-9918-4931-8A6E-B592A2522021}" type="pres">
      <dgm:prSet presAssocID="{9BA8308B-EAE0-4E7F-BCA8-D0B693CE291D}" presName="sibTrans" presStyleLbl="sibTrans1D1" presStyleIdx="1" presStyleCnt="4"/>
      <dgm:spPr/>
      <dgm:t>
        <a:bodyPr/>
        <a:lstStyle/>
        <a:p>
          <a:endParaRPr lang="el-GR"/>
        </a:p>
      </dgm:t>
    </dgm:pt>
    <dgm:pt modelId="{39C7D76A-F9C4-4F7B-9C6A-395308F85216}" type="pres">
      <dgm:prSet presAssocID="{9BA8308B-EAE0-4E7F-BCA8-D0B693CE291D}" presName="connectorText" presStyleLbl="sibTrans1D1" presStyleIdx="1" presStyleCnt="4"/>
      <dgm:spPr/>
      <dgm:t>
        <a:bodyPr/>
        <a:lstStyle/>
        <a:p>
          <a:endParaRPr lang="el-GR"/>
        </a:p>
      </dgm:t>
    </dgm:pt>
    <dgm:pt modelId="{68723EDC-805D-4F0A-8BBA-3554D0AF2A93}" type="pres">
      <dgm:prSet presAssocID="{36573C82-2080-4229-8B14-3954A9E1AB8B}" presName="node" presStyleLbl="node1" presStyleIdx="2" presStyleCnt="5">
        <dgm:presLayoutVars>
          <dgm:bulletEnabled val="1"/>
        </dgm:presLayoutVars>
      </dgm:prSet>
      <dgm:spPr/>
      <dgm:t>
        <a:bodyPr/>
        <a:lstStyle/>
        <a:p>
          <a:endParaRPr lang="el-GR"/>
        </a:p>
      </dgm:t>
    </dgm:pt>
    <dgm:pt modelId="{2B3507B4-20D6-4FF3-BADA-A0E4C56E5955}" type="pres">
      <dgm:prSet presAssocID="{D7D4B041-C42C-47A4-9516-5DE92F1DC3EC}" presName="sibTrans" presStyleLbl="sibTrans1D1" presStyleIdx="2" presStyleCnt="4"/>
      <dgm:spPr/>
      <dgm:t>
        <a:bodyPr/>
        <a:lstStyle/>
        <a:p>
          <a:endParaRPr lang="el-GR"/>
        </a:p>
      </dgm:t>
    </dgm:pt>
    <dgm:pt modelId="{34C6C2AC-3804-4DA4-9D7E-8EAE1F0EBF42}" type="pres">
      <dgm:prSet presAssocID="{D7D4B041-C42C-47A4-9516-5DE92F1DC3EC}" presName="connectorText" presStyleLbl="sibTrans1D1" presStyleIdx="2" presStyleCnt="4"/>
      <dgm:spPr/>
      <dgm:t>
        <a:bodyPr/>
        <a:lstStyle/>
        <a:p>
          <a:endParaRPr lang="el-GR"/>
        </a:p>
      </dgm:t>
    </dgm:pt>
    <dgm:pt modelId="{AB9207F2-7637-42A9-9836-43C47CDDBD14}" type="pres">
      <dgm:prSet presAssocID="{616C034D-D79E-4041-BC64-0E5EF08341B4}" presName="node" presStyleLbl="node1" presStyleIdx="3" presStyleCnt="5">
        <dgm:presLayoutVars>
          <dgm:bulletEnabled val="1"/>
        </dgm:presLayoutVars>
      </dgm:prSet>
      <dgm:spPr/>
      <dgm:t>
        <a:bodyPr/>
        <a:lstStyle/>
        <a:p>
          <a:endParaRPr lang="el-GR"/>
        </a:p>
      </dgm:t>
    </dgm:pt>
    <dgm:pt modelId="{17E2C212-17C4-44C8-B0DB-4DF390426496}" type="pres">
      <dgm:prSet presAssocID="{9D7EB8A9-CAF6-492D-B7CD-39B2E4110850}" presName="sibTrans" presStyleLbl="sibTrans1D1" presStyleIdx="3" presStyleCnt="4"/>
      <dgm:spPr/>
      <dgm:t>
        <a:bodyPr/>
        <a:lstStyle/>
        <a:p>
          <a:endParaRPr lang="el-GR"/>
        </a:p>
      </dgm:t>
    </dgm:pt>
    <dgm:pt modelId="{A28E581A-077C-4819-9C08-D8463EF6C286}" type="pres">
      <dgm:prSet presAssocID="{9D7EB8A9-CAF6-492D-B7CD-39B2E4110850}" presName="connectorText" presStyleLbl="sibTrans1D1" presStyleIdx="3" presStyleCnt="4"/>
      <dgm:spPr/>
      <dgm:t>
        <a:bodyPr/>
        <a:lstStyle/>
        <a:p>
          <a:endParaRPr lang="el-GR"/>
        </a:p>
      </dgm:t>
    </dgm:pt>
    <dgm:pt modelId="{1A6A8186-7EE7-4DCC-BE1B-16CC6F66ACD5}" type="pres">
      <dgm:prSet presAssocID="{42ECE6DB-8A8D-4F88-8223-660D6DF657B3}" presName="node" presStyleLbl="node1" presStyleIdx="4" presStyleCnt="5">
        <dgm:presLayoutVars>
          <dgm:bulletEnabled val="1"/>
        </dgm:presLayoutVars>
      </dgm:prSet>
      <dgm:spPr/>
      <dgm:t>
        <a:bodyPr/>
        <a:lstStyle/>
        <a:p>
          <a:endParaRPr lang="el-GR"/>
        </a:p>
      </dgm:t>
    </dgm:pt>
  </dgm:ptLst>
  <dgm:cxnLst>
    <dgm:cxn modelId="{977AE033-2AC4-428F-B1E7-54A49B043F0E}" type="presOf" srcId="{D7D4B041-C42C-47A4-9516-5DE92F1DC3EC}" destId="{2B3507B4-20D6-4FF3-BADA-A0E4C56E5955}" srcOrd="0" destOrd="0" presId="urn:microsoft.com/office/officeart/2016/7/layout/RepeatingBendingProcessNew"/>
    <dgm:cxn modelId="{83679278-5072-4005-9712-D2C5BA1F267B}" type="presOf" srcId="{361D3318-7FB7-4C65-A11A-92230CF5CF5F}" destId="{33B761D0-D61F-42BB-9E4E-03FFC91F58BF}" srcOrd="0" destOrd="0" presId="urn:microsoft.com/office/officeart/2016/7/layout/RepeatingBendingProcessNew"/>
    <dgm:cxn modelId="{31E8B58C-D02B-434B-8E69-172A4621E11D}" type="presOf" srcId="{D7D4B041-C42C-47A4-9516-5DE92F1DC3EC}" destId="{34C6C2AC-3804-4DA4-9D7E-8EAE1F0EBF42}" srcOrd="1" destOrd="0" presId="urn:microsoft.com/office/officeart/2016/7/layout/RepeatingBendingProcessNew"/>
    <dgm:cxn modelId="{8C6B04F0-2E89-4FBC-95C8-BA4857AD4D20}" type="presOf" srcId="{9BA8308B-EAE0-4E7F-BCA8-D0B693CE291D}" destId="{39C7D76A-F9C4-4F7B-9C6A-395308F85216}" srcOrd="1" destOrd="0" presId="urn:microsoft.com/office/officeart/2016/7/layout/RepeatingBendingProcessNew"/>
    <dgm:cxn modelId="{6B7A9829-F30E-4B7F-81EC-64F4DB2F203E}" type="presOf" srcId="{9BA8308B-EAE0-4E7F-BCA8-D0B693CE291D}" destId="{37AADAFD-9918-4931-8A6E-B592A2522021}" srcOrd="0" destOrd="0" presId="urn:microsoft.com/office/officeart/2016/7/layout/RepeatingBendingProcessNew"/>
    <dgm:cxn modelId="{090D1577-87F9-4290-80DD-5833793EB3FB}" srcId="{36C6CDF1-DF72-4271-A4D0-1EC5A1E503EC}" destId="{616C034D-D79E-4041-BC64-0E5EF08341B4}" srcOrd="3" destOrd="0" parTransId="{02476670-BDFB-4E02-9020-AAF5AC20D7C4}" sibTransId="{9D7EB8A9-CAF6-492D-B7CD-39B2E4110850}"/>
    <dgm:cxn modelId="{7129BA34-0FB0-425A-A323-CC6E2FC8312B}" type="presOf" srcId="{36573C82-2080-4229-8B14-3954A9E1AB8B}" destId="{68723EDC-805D-4F0A-8BBA-3554D0AF2A93}" srcOrd="0" destOrd="0" presId="urn:microsoft.com/office/officeart/2016/7/layout/RepeatingBendingProcessNew"/>
    <dgm:cxn modelId="{59EAF5EE-8138-4EF9-A409-61F433AEACBF}" type="presOf" srcId="{616C034D-D79E-4041-BC64-0E5EF08341B4}" destId="{AB9207F2-7637-42A9-9836-43C47CDDBD14}" srcOrd="0" destOrd="0" presId="urn:microsoft.com/office/officeart/2016/7/layout/RepeatingBendingProcessNew"/>
    <dgm:cxn modelId="{4E44B04B-3F97-4CF8-B6A7-6DDFCC94E167}" srcId="{36C6CDF1-DF72-4271-A4D0-1EC5A1E503EC}" destId="{36573C82-2080-4229-8B14-3954A9E1AB8B}" srcOrd="2" destOrd="0" parTransId="{F1ED46B8-2194-4CE2-83EF-421FF96EE992}" sibTransId="{D7D4B041-C42C-47A4-9516-5DE92F1DC3EC}"/>
    <dgm:cxn modelId="{48008FF3-A358-4647-8F89-49E531B1ED35}" type="presOf" srcId="{361D3318-7FB7-4C65-A11A-92230CF5CF5F}" destId="{5F470605-9544-4467-B7A2-3062523C8716}" srcOrd="1" destOrd="0" presId="urn:microsoft.com/office/officeart/2016/7/layout/RepeatingBendingProcessNew"/>
    <dgm:cxn modelId="{5415A989-3E3A-4A3A-A76E-72A5423FB9B1}" type="presOf" srcId="{E300CFBD-0D51-43FE-9F4B-A9250C40EF71}" destId="{C6F103EA-C689-4A46-ABBC-753B2666FFF3}" srcOrd="0" destOrd="0" presId="urn:microsoft.com/office/officeart/2016/7/layout/RepeatingBendingProcessNew"/>
    <dgm:cxn modelId="{1373EE19-AC30-44FE-BE0A-CEE4BDC3175D}" type="presOf" srcId="{36C6CDF1-DF72-4271-A4D0-1EC5A1E503EC}" destId="{9C02156F-9F65-457F-AA25-BA0021D043DE}" srcOrd="0" destOrd="0" presId="urn:microsoft.com/office/officeart/2016/7/layout/RepeatingBendingProcessNew"/>
    <dgm:cxn modelId="{4D883985-1AEA-4BA0-9F0A-592149355837}" type="presOf" srcId="{5EA0F00E-03A0-46B3-BD05-C83992BA15D0}" destId="{3F351A51-2BCB-4C1A-8E9C-7EADA0724476}" srcOrd="0" destOrd="0" presId="urn:microsoft.com/office/officeart/2016/7/layout/RepeatingBendingProcessNew"/>
    <dgm:cxn modelId="{93912D76-6DF0-46E8-82E8-7E72B6D8AEB0}" type="presOf" srcId="{9D7EB8A9-CAF6-492D-B7CD-39B2E4110850}" destId="{17E2C212-17C4-44C8-B0DB-4DF390426496}" srcOrd="0" destOrd="0" presId="urn:microsoft.com/office/officeart/2016/7/layout/RepeatingBendingProcessNew"/>
    <dgm:cxn modelId="{0C7E1F23-B301-470A-9DFD-E00F53987F8F}" type="presOf" srcId="{42ECE6DB-8A8D-4F88-8223-660D6DF657B3}" destId="{1A6A8186-7EE7-4DCC-BE1B-16CC6F66ACD5}" srcOrd="0" destOrd="0" presId="urn:microsoft.com/office/officeart/2016/7/layout/RepeatingBendingProcessNew"/>
    <dgm:cxn modelId="{D47F2A14-9EA9-4EA3-A0F6-434248412DAE}" type="presOf" srcId="{9D7EB8A9-CAF6-492D-B7CD-39B2E4110850}" destId="{A28E581A-077C-4819-9C08-D8463EF6C286}" srcOrd="1" destOrd="0" presId="urn:microsoft.com/office/officeart/2016/7/layout/RepeatingBendingProcessNew"/>
    <dgm:cxn modelId="{EE979732-47D7-4BB4-ADF5-B9D4636A8A9A}" srcId="{36C6CDF1-DF72-4271-A4D0-1EC5A1E503EC}" destId="{42ECE6DB-8A8D-4F88-8223-660D6DF657B3}" srcOrd="4" destOrd="0" parTransId="{29553B93-7B93-434C-9B25-A362FC80935B}" sibTransId="{0C4395E7-8A32-411E-98E1-5CFC111C5F29}"/>
    <dgm:cxn modelId="{8FF94F59-B2F4-44D6-A88E-571E697A4C5A}" srcId="{36C6CDF1-DF72-4271-A4D0-1EC5A1E503EC}" destId="{E300CFBD-0D51-43FE-9F4B-A9250C40EF71}" srcOrd="1" destOrd="0" parTransId="{0EF5E9C2-292C-4165-BB9A-89E9E8366232}" sibTransId="{9BA8308B-EAE0-4E7F-BCA8-D0B693CE291D}"/>
    <dgm:cxn modelId="{4D74406B-20F7-4B04-BF24-5800A128629F}" srcId="{36C6CDF1-DF72-4271-A4D0-1EC5A1E503EC}" destId="{5EA0F00E-03A0-46B3-BD05-C83992BA15D0}" srcOrd="0" destOrd="0" parTransId="{9738986A-E6AD-48B6-A33A-2CBB923F8A46}" sibTransId="{361D3318-7FB7-4C65-A11A-92230CF5CF5F}"/>
    <dgm:cxn modelId="{0DFA434A-FFAF-4DAD-B7B7-D8369667F686}" type="presParOf" srcId="{9C02156F-9F65-457F-AA25-BA0021D043DE}" destId="{3F351A51-2BCB-4C1A-8E9C-7EADA0724476}" srcOrd="0" destOrd="0" presId="urn:microsoft.com/office/officeart/2016/7/layout/RepeatingBendingProcessNew"/>
    <dgm:cxn modelId="{6B5F4FDA-71DA-432A-BCF0-4A3288CBA24A}" type="presParOf" srcId="{9C02156F-9F65-457F-AA25-BA0021D043DE}" destId="{33B761D0-D61F-42BB-9E4E-03FFC91F58BF}" srcOrd="1" destOrd="0" presId="urn:microsoft.com/office/officeart/2016/7/layout/RepeatingBendingProcessNew"/>
    <dgm:cxn modelId="{8C343554-48EE-483F-BCD4-CBE5D9FDDDAB}" type="presParOf" srcId="{33B761D0-D61F-42BB-9E4E-03FFC91F58BF}" destId="{5F470605-9544-4467-B7A2-3062523C8716}" srcOrd="0" destOrd="0" presId="urn:microsoft.com/office/officeart/2016/7/layout/RepeatingBendingProcessNew"/>
    <dgm:cxn modelId="{AC9B24A5-B92B-4145-ADC3-6336525292B9}" type="presParOf" srcId="{9C02156F-9F65-457F-AA25-BA0021D043DE}" destId="{C6F103EA-C689-4A46-ABBC-753B2666FFF3}" srcOrd="2" destOrd="0" presId="urn:microsoft.com/office/officeart/2016/7/layout/RepeatingBendingProcessNew"/>
    <dgm:cxn modelId="{33A143C8-5873-40D4-9FC6-8BE6D4BCFF48}" type="presParOf" srcId="{9C02156F-9F65-457F-AA25-BA0021D043DE}" destId="{37AADAFD-9918-4931-8A6E-B592A2522021}" srcOrd="3" destOrd="0" presId="urn:microsoft.com/office/officeart/2016/7/layout/RepeatingBendingProcessNew"/>
    <dgm:cxn modelId="{BEABD0B2-3B87-466D-99FE-1E6CEA689C15}" type="presParOf" srcId="{37AADAFD-9918-4931-8A6E-B592A2522021}" destId="{39C7D76A-F9C4-4F7B-9C6A-395308F85216}" srcOrd="0" destOrd="0" presId="urn:microsoft.com/office/officeart/2016/7/layout/RepeatingBendingProcessNew"/>
    <dgm:cxn modelId="{F83EB3AC-1EE6-4FEF-8D64-0EEDC559136E}" type="presParOf" srcId="{9C02156F-9F65-457F-AA25-BA0021D043DE}" destId="{68723EDC-805D-4F0A-8BBA-3554D0AF2A93}" srcOrd="4" destOrd="0" presId="urn:microsoft.com/office/officeart/2016/7/layout/RepeatingBendingProcessNew"/>
    <dgm:cxn modelId="{0EBA38BB-F593-4DBE-975A-2DB8088BC90E}" type="presParOf" srcId="{9C02156F-9F65-457F-AA25-BA0021D043DE}" destId="{2B3507B4-20D6-4FF3-BADA-A0E4C56E5955}" srcOrd="5" destOrd="0" presId="urn:microsoft.com/office/officeart/2016/7/layout/RepeatingBendingProcessNew"/>
    <dgm:cxn modelId="{720945F8-0E9F-4ADC-9FE8-074BFE393BC3}" type="presParOf" srcId="{2B3507B4-20D6-4FF3-BADA-A0E4C56E5955}" destId="{34C6C2AC-3804-4DA4-9D7E-8EAE1F0EBF42}" srcOrd="0" destOrd="0" presId="urn:microsoft.com/office/officeart/2016/7/layout/RepeatingBendingProcessNew"/>
    <dgm:cxn modelId="{C7DB9373-1E42-4F81-932C-D7651F73D0EF}" type="presParOf" srcId="{9C02156F-9F65-457F-AA25-BA0021D043DE}" destId="{AB9207F2-7637-42A9-9836-43C47CDDBD14}" srcOrd="6" destOrd="0" presId="urn:microsoft.com/office/officeart/2016/7/layout/RepeatingBendingProcessNew"/>
    <dgm:cxn modelId="{A23C296F-B62C-4601-8BF5-59FC09AC684C}" type="presParOf" srcId="{9C02156F-9F65-457F-AA25-BA0021D043DE}" destId="{17E2C212-17C4-44C8-B0DB-4DF390426496}" srcOrd="7" destOrd="0" presId="urn:microsoft.com/office/officeart/2016/7/layout/RepeatingBendingProcessNew"/>
    <dgm:cxn modelId="{4962282F-E263-4BFC-82B7-FE03C13BAA88}" type="presParOf" srcId="{17E2C212-17C4-44C8-B0DB-4DF390426496}" destId="{A28E581A-077C-4819-9C08-D8463EF6C286}" srcOrd="0" destOrd="0" presId="urn:microsoft.com/office/officeart/2016/7/layout/RepeatingBendingProcessNew"/>
    <dgm:cxn modelId="{386CCE12-E8D0-4E88-B45C-46B1D3C7E380}" type="presParOf" srcId="{9C02156F-9F65-457F-AA25-BA0021D043DE}" destId="{1A6A8186-7EE7-4DCC-BE1B-16CC6F66ACD5}"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52BE75-BF1B-4B3D-A64B-13145335E28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886E0F8-70DF-41AD-B154-50A9329BFDBF}">
      <dgm:prSet/>
      <dgm:spPr/>
      <dgm:t>
        <a:bodyPr/>
        <a:lstStyle/>
        <a:p>
          <a:r>
            <a:rPr lang="el-GR" b="1"/>
            <a:t>Οι πρόσφυγες είναι άτομα τα οποία διαφεύγουν από ένοπλες συρράξεις ή διώξεις.</a:t>
          </a:r>
          <a:r>
            <a:rPr lang="el-GR"/>
            <a:t> </a:t>
          </a:r>
          <a:r>
            <a:rPr lang="el-GR" b="1"/>
            <a:t>Η κατάσταση στην οποία βρίσκονται είναι συχνά τόσο επικίνδυνη και δύσκολη που αναγκάζονται να διασχίσουν εθνικά σύνορα για να αναζητήσουν ασφάλεια σε γειτονικές χώρες.</a:t>
          </a:r>
          <a:r>
            <a:rPr lang="el-GR"/>
            <a:t> </a:t>
          </a:r>
          <a:r>
            <a:rPr lang="el-GR" b="1"/>
            <a:t>Αναγνωρίζονται συνεπώς σε διεθνές επίπεδο ως ‘πρόσφυγες’ και έχουν πρόσβαση στην παροχή βοήθειας από τα κράτη, την Ύπατη Αρμοστεία του ΟΗΕ για τους Πρόσφυγες και άλλους οργανισμούς.</a:t>
          </a:r>
          <a:r>
            <a:rPr lang="el-GR"/>
            <a:t> </a:t>
          </a:r>
          <a:r>
            <a:rPr lang="el-GR" b="1"/>
            <a:t>Αναγνωρίζονται ως πρόσφυγες ακριβώς επειδή είναι πολύ επικίνδυνο για αυτούς να επιστρέψουν στην πατρίδα τους και χρειάζεται να αναζητήσουν καταφύγιο κάπου αλλού.</a:t>
          </a:r>
          <a:r>
            <a:rPr lang="el-GR"/>
            <a:t> </a:t>
          </a:r>
          <a:r>
            <a:rPr lang="el-GR" b="1"/>
            <a:t>Πρόκειται για ανθρώπους στους οποίους η άρνηση ασύλου έχει πιθανότατα θανάσιμες συνέπειες.</a:t>
          </a:r>
          <a:endParaRPr lang="en-US"/>
        </a:p>
      </dgm:t>
    </dgm:pt>
    <dgm:pt modelId="{58CAB338-4E11-4052-8BDD-FAFC50D55B35}" type="parTrans" cxnId="{27656B69-F52E-40AA-9BE5-15B30EF53AD0}">
      <dgm:prSet/>
      <dgm:spPr/>
      <dgm:t>
        <a:bodyPr/>
        <a:lstStyle/>
        <a:p>
          <a:endParaRPr lang="en-US"/>
        </a:p>
      </dgm:t>
    </dgm:pt>
    <dgm:pt modelId="{34CDEC45-AABF-49EC-A691-11B43652802E}" type="sibTrans" cxnId="{27656B69-F52E-40AA-9BE5-15B30EF53AD0}">
      <dgm:prSet/>
      <dgm:spPr/>
      <dgm:t>
        <a:bodyPr/>
        <a:lstStyle/>
        <a:p>
          <a:endParaRPr lang="en-US"/>
        </a:p>
      </dgm:t>
    </dgm:pt>
    <dgm:pt modelId="{9667CB98-4AE2-4C46-8009-572D8E66825B}">
      <dgm:prSet/>
      <dgm:spPr/>
      <dgm:t>
        <a:bodyPr/>
        <a:lstStyle/>
        <a:p>
          <a:r>
            <a:rPr lang="el-GR" b="1"/>
            <a:t>Οι μετανάστες επιλέγουν να μετακινηθούν, όχι εξαιτίας κάποιας άμεσης απειλής δίωξης ή θανάτου, αλλά κυρίως για να βελτιώσουν τη ζωή τους αναζητώντας καλύτερες εργασιακές συνθήκες ή, σε κάποιες περιπτώσεις, για να ενωθούν με μέλη της οικογένειάς τους που βρίσκονται ήδη στο εξωτερικό, όπως επίσης για εκπαιδευτικούς ή άλλους λόγους.</a:t>
          </a:r>
          <a:r>
            <a:rPr lang="el-GR"/>
            <a:t> </a:t>
          </a:r>
          <a:r>
            <a:rPr lang="el-GR" b="1"/>
            <a:t>Σε αντίθεση με τους πρόσφυγες που δεν μπορούν να επιστρέψουν στη χώρα καταγωγής τους με ασφάλεια, οι μετανάστες δεν αντιμετωπίζουν αντίστοιχο εμπόδιο στην επιστροφή τους.</a:t>
          </a:r>
          <a:r>
            <a:rPr lang="el-GR"/>
            <a:t> </a:t>
          </a:r>
          <a:r>
            <a:rPr lang="el-GR" b="1"/>
            <a:t>Εάν επιλέξουν να επιστρέψουν, θα συνεχίσουν να απολαμβάνουν την προστασία της κυβέρνησής τους.</a:t>
          </a:r>
          <a:r>
            <a:rPr lang="el-GR"/>
            <a:t/>
          </a:r>
          <a:br>
            <a:rPr lang="el-GR"/>
          </a:br>
          <a:endParaRPr lang="en-US"/>
        </a:p>
      </dgm:t>
    </dgm:pt>
    <dgm:pt modelId="{97C401B7-E54F-460C-A2E0-5D91DBEC19C4}" type="parTrans" cxnId="{2970E2FB-A1D5-43FD-8D3E-78E9018072D1}">
      <dgm:prSet/>
      <dgm:spPr/>
      <dgm:t>
        <a:bodyPr/>
        <a:lstStyle/>
        <a:p>
          <a:endParaRPr lang="en-US"/>
        </a:p>
      </dgm:t>
    </dgm:pt>
    <dgm:pt modelId="{CDA2D0DC-32E1-4AA8-8797-07EA59B1422C}" type="sibTrans" cxnId="{2970E2FB-A1D5-43FD-8D3E-78E9018072D1}">
      <dgm:prSet/>
      <dgm:spPr/>
      <dgm:t>
        <a:bodyPr/>
        <a:lstStyle/>
        <a:p>
          <a:endParaRPr lang="en-US"/>
        </a:p>
      </dgm:t>
    </dgm:pt>
    <dgm:pt modelId="{C6C949BD-8192-4356-8D96-234CC602B9E3}" type="pres">
      <dgm:prSet presAssocID="{E352BE75-BF1B-4B3D-A64B-13145335E287}" presName="linear" presStyleCnt="0">
        <dgm:presLayoutVars>
          <dgm:animLvl val="lvl"/>
          <dgm:resizeHandles val="exact"/>
        </dgm:presLayoutVars>
      </dgm:prSet>
      <dgm:spPr/>
      <dgm:t>
        <a:bodyPr/>
        <a:lstStyle/>
        <a:p>
          <a:endParaRPr lang="el-GR"/>
        </a:p>
      </dgm:t>
    </dgm:pt>
    <dgm:pt modelId="{79357B2D-EF1B-4EFD-8B56-85B181E897C5}" type="pres">
      <dgm:prSet presAssocID="{7886E0F8-70DF-41AD-B154-50A9329BFDBF}" presName="parentText" presStyleLbl="node1" presStyleIdx="0" presStyleCnt="2">
        <dgm:presLayoutVars>
          <dgm:chMax val="0"/>
          <dgm:bulletEnabled val="1"/>
        </dgm:presLayoutVars>
      </dgm:prSet>
      <dgm:spPr/>
      <dgm:t>
        <a:bodyPr/>
        <a:lstStyle/>
        <a:p>
          <a:endParaRPr lang="el-GR"/>
        </a:p>
      </dgm:t>
    </dgm:pt>
    <dgm:pt modelId="{E63A0887-BC9C-4FB1-9408-95E8F01551D4}" type="pres">
      <dgm:prSet presAssocID="{34CDEC45-AABF-49EC-A691-11B43652802E}" presName="spacer" presStyleCnt="0"/>
      <dgm:spPr/>
    </dgm:pt>
    <dgm:pt modelId="{CC7B288E-9D66-473C-888B-A31F3A480147}" type="pres">
      <dgm:prSet presAssocID="{9667CB98-4AE2-4C46-8009-572D8E66825B}" presName="parentText" presStyleLbl="node1" presStyleIdx="1" presStyleCnt="2">
        <dgm:presLayoutVars>
          <dgm:chMax val="0"/>
          <dgm:bulletEnabled val="1"/>
        </dgm:presLayoutVars>
      </dgm:prSet>
      <dgm:spPr/>
      <dgm:t>
        <a:bodyPr/>
        <a:lstStyle/>
        <a:p>
          <a:endParaRPr lang="el-GR"/>
        </a:p>
      </dgm:t>
    </dgm:pt>
  </dgm:ptLst>
  <dgm:cxnLst>
    <dgm:cxn modelId="{E568B942-7DD5-41CA-A31C-D3F5B1B500FC}" type="presOf" srcId="{9667CB98-4AE2-4C46-8009-572D8E66825B}" destId="{CC7B288E-9D66-473C-888B-A31F3A480147}" srcOrd="0" destOrd="0" presId="urn:microsoft.com/office/officeart/2005/8/layout/vList2"/>
    <dgm:cxn modelId="{65F4CA4D-B695-4F48-9A95-F833EF71D75E}" type="presOf" srcId="{E352BE75-BF1B-4B3D-A64B-13145335E287}" destId="{C6C949BD-8192-4356-8D96-234CC602B9E3}" srcOrd="0" destOrd="0" presId="urn:microsoft.com/office/officeart/2005/8/layout/vList2"/>
    <dgm:cxn modelId="{27656B69-F52E-40AA-9BE5-15B30EF53AD0}" srcId="{E352BE75-BF1B-4B3D-A64B-13145335E287}" destId="{7886E0F8-70DF-41AD-B154-50A9329BFDBF}" srcOrd="0" destOrd="0" parTransId="{58CAB338-4E11-4052-8BDD-FAFC50D55B35}" sibTransId="{34CDEC45-AABF-49EC-A691-11B43652802E}"/>
    <dgm:cxn modelId="{9F9FFED6-1403-4BDD-A1A9-8903F3E74A8E}" type="presOf" srcId="{7886E0F8-70DF-41AD-B154-50A9329BFDBF}" destId="{79357B2D-EF1B-4EFD-8B56-85B181E897C5}" srcOrd="0" destOrd="0" presId="urn:microsoft.com/office/officeart/2005/8/layout/vList2"/>
    <dgm:cxn modelId="{2970E2FB-A1D5-43FD-8D3E-78E9018072D1}" srcId="{E352BE75-BF1B-4B3D-A64B-13145335E287}" destId="{9667CB98-4AE2-4C46-8009-572D8E66825B}" srcOrd="1" destOrd="0" parTransId="{97C401B7-E54F-460C-A2E0-5D91DBEC19C4}" sibTransId="{CDA2D0DC-32E1-4AA8-8797-07EA59B1422C}"/>
    <dgm:cxn modelId="{B1AC61D6-3F01-4F0E-ABDC-3BE830B58105}" type="presParOf" srcId="{C6C949BD-8192-4356-8D96-234CC602B9E3}" destId="{79357B2D-EF1B-4EFD-8B56-85B181E897C5}" srcOrd="0" destOrd="0" presId="urn:microsoft.com/office/officeart/2005/8/layout/vList2"/>
    <dgm:cxn modelId="{8CC76915-F02B-4DD5-A1EE-91A134C009F4}" type="presParOf" srcId="{C6C949BD-8192-4356-8D96-234CC602B9E3}" destId="{E63A0887-BC9C-4FB1-9408-95E8F01551D4}" srcOrd="1" destOrd="0" presId="urn:microsoft.com/office/officeart/2005/8/layout/vList2"/>
    <dgm:cxn modelId="{99496A35-F15D-4017-AE3A-94E5520E702D}" type="presParOf" srcId="{C6C949BD-8192-4356-8D96-234CC602B9E3}" destId="{CC7B288E-9D66-473C-888B-A31F3A48014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09172A-CCDF-47AF-B9F3-6F10D0E36FC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F57340B-8365-4EEB-82A1-B120869F60FA}">
      <dgm:prSet/>
      <dgm:spPr/>
      <dgm:t>
        <a:bodyPr/>
        <a:lstStyle/>
        <a:p>
          <a:r>
            <a:rPr lang="el-GR" dirty="0"/>
            <a:t>Πρέπει οι κλιματικοί μετανάστες να διαφοροποιούνται από την πιο ευρεία κατηγορία των περιβαλλοντικών μεταναστών;</a:t>
          </a:r>
          <a:endParaRPr lang="en-US" dirty="0"/>
        </a:p>
      </dgm:t>
    </dgm:pt>
    <dgm:pt modelId="{4E8A110E-F451-456C-908C-E6EB59BA8B59}" type="parTrans" cxnId="{C9308FEA-3784-4ABD-95FC-939AFB375409}">
      <dgm:prSet/>
      <dgm:spPr/>
      <dgm:t>
        <a:bodyPr/>
        <a:lstStyle/>
        <a:p>
          <a:endParaRPr lang="en-US"/>
        </a:p>
      </dgm:t>
    </dgm:pt>
    <dgm:pt modelId="{A23535B6-934B-48A6-8D55-A45CE466BB1A}" type="sibTrans" cxnId="{C9308FEA-3784-4ABD-95FC-939AFB375409}">
      <dgm:prSet/>
      <dgm:spPr/>
      <dgm:t>
        <a:bodyPr/>
        <a:lstStyle/>
        <a:p>
          <a:endParaRPr lang="en-US"/>
        </a:p>
      </dgm:t>
    </dgm:pt>
    <dgm:pt modelId="{5DB5F089-D2AF-40EC-95CF-6E8FD26B65E8}">
      <dgm:prSet/>
      <dgm:spPr/>
      <dgm:t>
        <a:bodyPr/>
        <a:lstStyle/>
        <a:p>
          <a:r>
            <a:rPr lang="el-GR"/>
            <a:t>Πρέπει τα άτομα που είναι προσωρινά ή εσωτερικά εκτοπισμένα να συγκαταλέγονται σε αυτή την κατηγορία ή μόνο όταν έχουν εκτοπιστεί σε μια άλλη χώρα από αυτή που ήταν η πατρίδα τους;</a:t>
          </a:r>
          <a:endParaRPr lang="en-US"/>
        </a:p>
      </dgm:t>
    </dgm:pt>
    <dgm:pt modelId="{A5DCC959-708B-4C52-B841-C989D6F0E045}" type="parTrans" cxnId="{5E18299D-DE4C-4ACB-A651-B3A261891A3B}">
      <dgm:prSet/>
      <dgm:spPr/>
      <dgm:t>
        <a:bodyPr/>
        <a:lstStyle/>
        <a:p>
          <a:endParaRPr lang="en-US"/>
        </a:p>
      </dgm:t>
    </dgm:pt>
    <dgm:pt modelId="{A958F8DD-43E6-428C-AE07-D80023D9134D}" type="sibTrans" cxnId="{5E18299D-DE4C-4ACB-A651-B3A261891A3B}">
      <dgm:prSet/>
      <dgm:spPr/>
      <dgm:t>
        <a:bodyPr/>
        <a:lstStyle/>
        <a:p>
          <a:endParaRPr lang="en-US"/>
        </a:p>
      </dgm:t>
    </dgm:pt>
    <dgm:pt modelId="{B46E80C4-6EA6-4F45-B638-AF490CF422CD}" type="pres">
      <dgm:prSet presAssocID="{3B09172A-CCDF-47AF-B9F3-6F10D0E36FCC}" presName="linear" presStyleCnt="0">
        <dgm:presLayoutVars>
          <dgm:animLvl val="lvl"/>
          <dgm:resizeHandles val="exact"/>
        </dgm:presLayoutVars>
      </dgm:prSet>
      <dgm:spPr/>
      <dgm:t>
        <a:bodyPr/>
        <a:lstStyle/>
        <a:p>
          <a:endParaRPr lang="el-GR"/>
        </a:p>
      </dgm:t>
    </dgm:pt>
    <dgm:pt modelId="{96CAE8D7-47F0-4718-980B-AB4A8DAE4BC4}" type="pres">
      <dgm:prSet presAssocID="{4F57340B-8365-4EEB-82A1-B120869F60FA}" presName="parentText" presStyleLbl="node1" presStyleIdx="0" presStyleCnt="2">
        <dgm:presLayoutVars>
          <dgm:chMax val="0"/>
          <dgm:bulletEnabled val="1"/>
        </dgm:presLayoutVars>
      </dgm:prSet>
      <dgm:spPr/>
      <dgm:t>
        <a:bodyPr/>
        <a:lstStyle/>
        <a:p>
          <a:endParaRPr lang="el-GR"/>
        </a:p>
      </dgm:t>
    </dgm:pt>
    <dgm:pt modelId="{A3677DF6-AAB2-441C-9499-79F675B36C42}" type="pres">
      <dgm:prSet presAssocID="{A23535B6-934B-48A6-8D55-A45CE466BB1A}" presName="spacer" presStyleCnt="0"/>
      <dgm:spPr/>
    </dgm:pt>
    <dgm:pt modelId="{C8B3322F-F9D1-461F-95D0-00FA7614A304}" type="pres">
      <dgm:prSet presAssocID="{5DB5F089-D2AF-40EC-95CF-6E8FD26B65E8}" presName="parentText" presStyleLbl="node1" presStyleIdx="1" presStyleCnt="2">
        <dgm:presLayoutVars>
          <dgm:chMax val="0"/>
          <dgm:bulletEnabled val="1"/>
        </dgm:presLayoutVars>
      </dgm:prSet>
      <dgm:spPr/>
      <dgm:t>
        <a:bodyPr/>
        <a:lstStyle/>
        <a:p>
          <a:endParaRPr lang="el-GR"/>
        </a:p>
      </dgm:t>
    </dgm:pt>
  </dgm:ptLst>
  <dgm:cxnLst>
    <dgm:cxn modelId="{5E18299D-DE4C-4ACB-A651-B3A261891A3B}" srcId="{3B09172A-CCDF-47AF-B9F3-6F10D0E36FCC}" destId="{5DB5F089-D2AF-40EC-95CF-6E8FD26B65E8}" srcOrd="1" destOrd="0" parTransId="{A5DCC959-708B-4C52-B841-C989D6F0E045}" sibTransId="{A958F8DD-43E6-428C-AE07-D80023D9134D}"/>
    <dgm:cxn modelId="{4E02340E-D5DF-460D-B82D-78370B1D3333}" type="presOf" srcId="{5DB5F089-D2AF-40EC-95CF-6E8FD26B65E8}" destId="{C8B3322F-F9D1-461F-95D0-00FA7614A304}" srcOrd="0" destOrd="0" presId="urn:microsoft.com/office/officeart/2005/8/layout/vList2"/>
    <dgm:cxn modelId="{C9308FEA-3784-4ABD-95FC-939AFB375409}" srcId="{3B09172A-CCDF-47AF-B9F3-6F10D0E36FCC}" destId="{4F57340B-8365-4EEB-82A1-B120869F60FA}" srcOrd="0" destOrd="0" parTransId="{4E8A110E-F451-456C-908C-E6EB59BA8B59}" sibTransId="{A23535B6-934B-48A6-8D55-A45CE466BB1A}"/>
    <dgm:cxn modelId="{2F740B90-C92C-4953-A75A-6384490B18BD}" type="presOf" srcId="{4F57340B-8365-4EEB-82A1-B120869F60FA}" destId="{96CAE8D7-47F0-4718-980B-AB4A8DAE4BC4}" srcOrd="0" destOrd="0" presId="urn:microsoft.com/office/officeart/2005/8/layout/vList2"/>
    <dgm:cxn modelId="{3C8DB3C1-99CB-4546-9851-F9938F5232E5}" type="presOf" srcId="{3B09172A-CCDF-47AF-B9F3-6F10D0E36FCC}" destId="{B46E80C4-6EA6-4F45-B638-AF490CF422CD}" srcOrd="0" destOrd="0" presId="urn:microsoft.com/office/officeart/2005/8/layout/vList2"/>
    <dgm:cxn modelId="{2E6FC155-C93B-485F-9E1C-78A2A75880D2}" type="presParOf" srcId="{B46E80C4-6EA6-4F45-B638-AF490CF422CD}" destId="{96CAE8D7-47F0-4718-980B-AB4A8DAE4BC4}" srcOrd="0" destOrd="0" presId="urn:microsoft.com/office/officeart/2005/8/layout/vList2"/>
    <dgm:cxn modelId="{B18267E4-B465-4C9D-82B0-4D5D6C31D117}" type="presParOf" srcId="{B46E80C4-6EA6-4F45-B638-AF490CF422CD}" destId="{A3677DF6-AAB2-441C-9499-79F675B36C42}" srcOrd="1" destOrd="0" presId="urn:microsoft.com/office/officeart/2005/8/layout/vList2"/>
    <dgm:cxn modelId="{2DEF02B8-324C-42B4-BC58-A15AF94F21FE}" type="presParOf" srcId="{B46E80C4-6EA6-4F45-B638-AF490CF422CD}" destId="{C8B3322F-F9D1-461F-95D0-00FA7614A30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AC53BB-E2ED-47E9-9EF9-16229AA2E4D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328E228-C4DE-44BF-9087-13B5A51E2673}">
      <dgm:prSet/>
      <dgm:spPr/>
      <dgm:t>
        <a:bodyPr/>
        <a:lstStyle/>
        <a:p>
          <a:r>
            <a:rPr lang="el-GR"/>
            <a:t>Η Σύμβαση της Γενεύης(1951)   για τους πρόσφυγες αποκλείει τα θύματα των φυσικών καταστροφών από τον ορισμό του πρόσφυγα που είναι γνωστό στο διεθνές δίκαιο.</a:t>
          </a:r>
          <a:endParaRPr lang="en-US"/>
        </a:p>
      </dgm:t>
    </dgm:pt>
    <dgm:pt modelId="{E7FF8B5F-F80E-4F7A-B8EE-5B66817D75B9}" type="parTrans" cxnId="{061221B5-18CD-4E8D-84A8-80FB52091C0C}">
      <dgm:prSet/>
      <dgm:spPr/>
      <dgm:t>
        <a:bodyPr/>
        <a:lstStyle/>
        <a:p>
          <a:endParaRPr lang="en-US"/>
        </a:p>
      </dgm:t>
    </dgm:pt>
    <dgm:pt modelId="{012C2507-DAA0-4D33-BBE6-102FA772F8CD}" type="sibTrans" cxnId="{061221B5-18CD-4E8D-84A8-80FB52091C0C}">
      <dgm:prSet/>
      <dgm:spPr/>
      <dgm:t>
        <a:bodyPr/>
        <a:lstStyle/>
        <a:p>
          <a:endParaRPr lang="en-US"/>
        </a:p>
      </dgm:t>
    </dgm:pt>
    <dgm:pt modelId="{52955E85-1E2F-4D2A-BF0C-4E949FFA54D0}">
      <dgm:prSet/>
      <dgm:spPr/>
      <dgm:t>
        <a:bodyPr/>
        <a:lstStyle/>
        <a:p>
          <a:r>
            <a:rPr lang="el-GR"/>
            <a:t>Η Φινλανδία και η Σουηδία έχουν θεσπίσει εσωτερικές νομικές διατάξεις χορήγησης επικουρικής προστασίας σε όποιον ''λόγω περιβαλλοντικής καταστοφής δεν μπορεί να επιστρέψει στη χώρα καταγωγής του''.</a:t>
          </a:r>
          <a:endParaRPr lang="en-US"/>
        </a:p>
      </dgm:t>
    </dgm:pt>
    <dgm:pt modelId="{900886F0-AF88-4FFF-AA1D-3086E6C7FB93}" type="parTrans" cxnId="{58D20206-8BA2-4001-9FD0-DE4F8D49AECE}">
      <dgm:prSet/>
      <dgm:spPr/>
      <dgm:t>
        <a:bodyPr/>
        <a:lstStyle/>
        <a:p>
          <a:endParaRPr lang="en-US"/>
        </a:p>
      </dgm:t>
    </dgm:pt>
    <dgm:pt modelId="{3A703B74-E48C-489F-9062-DA27391B8A9E}" type="sibTrans" cxnId="{58D20206-8BA2-4001-9FD0-DE4F8D49AECE}">
      <dgm:prSet/>
      <dgm:spPr/>
      <dgm:t>
        <a:bodyPr/>
        <a:lstStyle/>
        <a:p>
          <a:endParaRPr lang="en-US"/>
        </a:p>
      </dgm:t>
    </dgm:pt>
    <dgm:pt modelId="{3DA17281-0280-4608-826A-6590674020E8}">
      <dgm:prSet/>
      <dgm:spPr/>
      <dgm:t>
        <a:bodyPr/>
        <a:lstStyle/>
        <a:p>
          <a:r>
            <a:rPr lang="el-GR"/>
            <a:t>Κλιματικοί μετανάστες που διώκονται από την κυβέρνησή τους, για παράδειγμα μέσω μιας εχθρικής πολιτικής προς τιςεσωτερικές εκτοπίσεις, θα μπορούσαν να αναγνωρίζονται ως πρόσφυγες.</a:t>
          </a:r>
          <a:endParaRPr lang="en-US"/>
        </a:p>
      </dgm:t>
    </dgm:pt>
    <dgm:pt modelId="{368BCCF9-DF9E-48EE-A810-5A9C7D162DA6}" type="parTrans" cxnId="{4CD2948E-687C-4FE7-BFC0-4652222C0CF8}">
      <dgm:prSet/>
      <dgm:spPr/>
      <dgm:t>
        <a:bodyPr/>
        <a:lstStyle/>
        <a:p>
          <a:endParaRPr lang="en-US"/>
        </a:p>
      </dgm:t>
    </dgm:pt>
    <dgm:pt modelId="{9B361A49-6692-4740-B241-ED4A9592A69E}" type="sibTrans" cxnId="{4CD2948E-687C-4FE7-BFC0-4652222C0CF8}">
      <dgm:prSet/>
      <dgm:spPr/>
      <dgm:t>
        <a:bodyPr/>
        <a:lstStyle/>
        <a:p>
          <a:endParaRPr lang="en-US"/>
        </a:p>
      </dgm:t>
    </dgm:pt>
    <dgm:pt modelId="{015CAFBD-72F4-49A5-A0F1-FC83CC35BA40}">
      <dgm:prSet/>
      <dgm:spPr/>
      <dgm:t>
        <a:bodyPr/>
        <a:lstStyle/>
        <a:p>
          <a:r>
            <a:rPr lang="el-GR"/>
            <a:t>Η Σύμβαση σχετικά με το καθεστώς  των απάτριδων, απαγορεύει την απέλαση των απάτριδων που διαμένουν νόμιμα στο έδαφος μιας τρίτης χώρας εκτός από την εθνική ασφάλεια ή τη δημόσια τάξη.</a:t>
          </a:r>
          <a:endParaRPr lang="en-US"/>
        </a:p>
      </dgm:t>
    </dgm:pt>
    <dgm:pt modelId="{3748D8BF-5A1A-43F1-8C83-8C7FDE2885FF}" type="parTrans" cxnId="{74445748-2A0A-411F-B08F-CD0840C9D0F9}">
      <dgm:prSet/>
      <dgm:spPr/>
      <dgm:t>
        <a:bodyPr/>
        <a:lstStyle/>
        <a:p>
          <a:endParaRPr lang="en-US"/>
        </a:p>
      </dgm:t>
    </dgm:pt>
    <dgm:pt modelId="{1E56551C-BE54-47B3-9AF2-02D49F2B807B}" type="sibTrans" cxnId="{74445748-2A0A-411F-B08F-CD0840C9D0F9}">
      <dgm:prSet/>
      <dgm:spPr/>
      <dgm:t>
        <a:bodyPr/>
        <a:lstStyle/>
        <a:p>
          <a:endParaRPr lang="en-US"/>
        </a:p>
      </dgm:t>
    </dgm:pt>
    <dgm:pt modelId="{E17E7B58-A343-4337-BD85-E32915678456}">
      <dgm:prSet/>
      <dgm:spPr/>
      <dgm:t>
        <a:bodyPr/>
        <a:lstStyle/>
        <a:p>
          <a:r>
            <a:rPr lang="el-GR"/>
            <a:t>Οι άνθρωποι που εκτοπίζονται εντός των συνόρων της χώρας τους χαρακτηρίζονται εσωτερικά εκτοπισμένοι και αντιμετωπίζονται σύμφωνα με τις κατευθυντήριες αρχές του ΟΗΕ για τους εσωτερικά εκτοπισμένους.</a:t>
          </a:r>
          <a:endParaRPr lang="en-US"/>
        </a:p>
      </dgm:t>
    </dgm:pt>
    <dgm:pt modelId="{B6277A0D-D155-42B0-B8CE-1966AF9A27D6}" type="parTrans" cxnId="{CEB998D2-B30B-47EA-87DB-7276681E0782}">
      <dgm:prSet/>
      <dgm:spPr/>
      <dgm:t>
        <a:bodyPr/>
        <a:lstStyle/>
        <a:p>
          <a:endParaRPr lang="en-US"/>
        </a:p>
      </dgm:t>
    </dgm:pt>
    <dgm:pt modelId="{93EE0A8A-DE9F-453B-ABCC-968CC9F1D19C}" type="sibTrans" cxnId="{CEB998D2-B30B-47EA-87DB-7276681E0782}">
      <dgm:prSet/>
      <dgm:spPr/>
      <dgm:t>
        <a:bodyPr/>
        <a:lstStyle/>
        <a:p>
          <a:endParaRPr lang="en-US"/>
        </a:p>
      </dgm:t>
    </dgm:pt>
    <dgm:pt modelId="{DCA198A9-F574-4520-A590-0E8D82CC4F50}" type="pres">
      <dgm:prSet presAssocID="{E8AC53BB-E2ED-47E9-9EF9-16229AA2E4DB}" presName="linear" presStyleCnt="0">
        <dgm:presLayoutVars>
          <dgm:animLvl val="lvl"/>
          <dgm:resizeHandles val="exact"/>
        </dgm:presLayoutVars>
      </dgm:prSet>
      <dgm:spPr/>
      <dgm:t>
        <a:bodyPr/>
        <a:lstStyle/>
        <a:p>
          <a:endParaRPr lang="el-GR"/>
        </a:p>
      </dgm:t>
    </dgm:pt>
    <dgm:pt modelId="{B9643FB1-FD53-4D5B-8BA6-6BC3A1807BF6}" type="pres">
      <dgm:prSet presAssocID="{8328E228-C4DE-44BF-9087-13B5A51E2673}" presName="parentText" presStyleLbl="node1" presStyleIdx="0" presStyleCnt="5">
        <dgm:presLayoutVars>
          <dgm:chMax val="0"/>
          <dgm:bulletEnabled val="1"/>
        </dgm:presLayoutVars>
      </dgm:prSet>
      <dgm:spPr/>
      <dgm:t>
        <a:bodyPr/>
        <a:lstStyle/>
        <a:p>
          <a:endParaRPr lang="el-GR"/>
        </a:p>
      </dgm:t>
    </dgm:pt>
    <dgm:pt modelId="{412859B5-D5F3-4A08-8FA4-8807E7773EF1}" type="pres">
      <dgm:prSet presAssocID="{012C2507-DAA0-4D33-BBE6-102FA772F8CD}" presName="spacer" presStyleCnt="0"/>
      <dgm:spPr/>
    </dgm:pt>
    <dgm:pt modelId="{798F11C5-2BF0-4EA7-9CD6-7D1293CDFA9F}" type="pres">
      <dgm:prSet presAssocID="{52955E85-1E2F-4D2A-BF0C-4E949FFA54D0}" presName="parentText" presStyleLbl="node1" presStyleIdx="1" presStyleCnt="5">
        <dgm:presLayoutVars>
          <dgm:chMax val="0"/>
          <dgm:bulletEnabled val="1"/>
        </dgm:presLayoutVars>
      </dgm:prSet>
      <dgm:spPr/>
      <dgm:t>
        <a:bodyPr/>
        <a:lstStyle/>
        <a:p>
          <a:endParaRPr lang="el-GR"/>
        </a:p>
      </dgm:t>
    </dgm:pt>
    <dgm:pt modelId="{53ACA851-B68B-4EB5-A109-BA248D13D715}" type="pres">
      <dgm:prSet presAssocID="{3A703B74-E48C-489F-9062-DA27391B8A9E}" presName="spacer" presStyleCnt="0"/>
      <dgm:spPr/>
    </dgm:pt>
    <dgm:pt modelId="{6B008C79-F59B-495A-AE3E-80604BC0D757}" type="pres">
      <dgm:prSet presAssocID="{3DA17281-0280-4608-826A-6590674020E8}" presName="parentText" presStyleLbl="node1" presStyleIdx="2" presStyleCnt="5">
        <dgm:presLayoutVars>
          <dgm:chMax val="0"/>
          <dgm:bulletEnabled val="1"/>
        </dgm:presLayoutVars>
      </dgm:prSet>
      <dgm:spPr/>
      <dgm:t>
        <a:bodyPr/>
        <a:lstStyle/>
        <a:p>
          <a:endParaRPr lang="el-GR"/>
        </a:p>
      </dgm:t>
    </dgm:pt>
    <dgm:pt modelId="{401BC268-648A-4CE3-A2A3-9C1338ED6320}" type="pres">
      <dgm:prSet presAssocID="{9B361A49-6692-4740-B241-ED4A9592A69E}" presName="spacer" presStyleCnt="0"/>
      <dgm:spPr/>
    </dgm:pt>
    <dgm:pt modelId="{6A18DC76-73E6-474A-A410-022FA268789F}" type="pres">
      <dgm:prSet presAssocID="{015CAFBD-72F4-49A5-A0F1-FC83CC35BA40}" presName="parentText" presStyleLbl="node1" presStyleIdx="3" presStyleCnt="5">
        <dgm:presLayoutVars>
          <dgm:chMax val="0"/>
          <dgm:bulletEnabled val="1"/>
        </dgm:presLayoutVars>
      </dgm:prSet>
      <dgm:spPr/>
      <dgm:t>
        <a:bodyPr/>
        <a:lstStyle/>
        <a:p>
          <a:endParaRPr lang="el-GR"/>
        </a:p>
      </dgm:t>
    </dgm:pt>
    <dgm:pt modelId="{BDDF95E9-91B9-41A0-80AE-A68F092FFEC3}" type="pres">
      <dgm:prSet presAssocID="{1E56551C-BE54-47B3-9AF2-02D49F2B807B}" presName="spacer" presStyleCnt="0"/>
      <dgm:spPr/>
    </dgm:pt>
    <dgm:pt modelId="{42283038-E78D-4E3E-A72F-927CF021E0DC}" type="pres">
      <dgm:prSet presAssocID="{E17E7B58-A343-4337-BD85-E32915678456}" presName="parentText" presStyleLbl="node1" presStyleIdx="4" presStyleCnt="5">
        <dgm:presLayoutVars>
          <dgm:chMax val="0"/>
          <dgm:bulletEnabled val="1"/>
        </dgm:presLayoutVars>
      </dgm:prSet>
      <dgm:spPr/>
      <dgm:t>
        <a:bodyPr/>
        <a:lstStyle/>
        <a:p>
          <a:endParaRPr lang="el-GR"/>
        </a:p>
      </dgm:t>
    </dgm:pt>
  </dgm:ptLst>
  <dgm:cxnLst>
    <dgm:cxn modelId="{74445748-2A0A-411F-B08F-CD0840C9D0F9}" srcId="{E8AC53BB-E2ED-47E9-9EF9-16229AA2E4DB}" destId="{015CAFBD-72F4-49A5-A0F1-FC83CC35BA40}" srcOrd="3" destOrd="0" parTransId="{3748D8BF-5A1A-43F1-8C83-8C7FDE2885FF}" sibTransId="{1E56551C-BE54-47B3-9AF2-02D49F2B807B}"/>
    <dgm:cxn modelId="{061221B5-18CD-4E8D-84A8-80FB52091C0C}" srcId="{E8AC53BB-E2ED-47E9-9EF9-16229AA2E4DB}" destId="{8328E228-C4DE-44BF-9087-13B5A51E2673}" srcOrd="0" destOrd="0" parTransId="{E7FF8B5F-F80E-4F7A-B8EE-5B66817D75B9}" sibTransId="{012C2507-DAA0-4D33-BBE6-102FA772F8CD}"/>
    <dgm:cxn modelId="{FA3EAEBB-974A-43BB-9A97-0C10CF24B23D}" type="presOf" srcId="{52955E85-1E2F-4D2A-BF0C-4E949FFA54D0}" destId="{798F11C5-2BF0-4EA7-9CD6-7D1293CDFA9F}" srcOrd="0" destOrd="0" presId="urn:microsoft.com/office/officeart/2005/8/layout/vList2"/>
    <dgm:cxn modelId="{20901C56-1AE1-490B-9153-0F1CF6E4DBDE}" type="presOf" srcId="{E17E7B58-A343-4337-BD85-E32915678456}" destId="{42283038-E78D-4E3E-A72F-927CF021E0DC}" srcOrd="0" destOrd="0" presId="urn:microsoft.com/office/officeart/2005/8/layout/vList2"/>
    <dgm:cxn modelId="{0F394EF1-9358-446C-A04A-113928D72A69}" type="presOf" srcId="{3DA17281-0280-4608-826A-6590674020E8}" destId="{6B008C79-F59B-495A-AE3E-80604BC0D757}" srcOrd="0" destOrd="0" presId="urn:microsoft.com/office/officeart/2005/8/layout/vList2"/>
    <dgm:cxn modelId="{03AE3393-18C3-4494-BAA4-0DD0F0AB67E2}" type="presOf" srcId="{E8AC53BB-E2ED-47E9-9EF9-16229AA2E4DB}" destId="{DCA198A9-F574-4520-A590-0E8D82CC4F50}" srcOrd="0" destOrd="0" presId="urn:microsoft.com/office/officeart/2005/8/layout/vList2"/>
    <dgm:cxn modelId="{CEB998D2-B30B-47EA-87DB-7276681E0782}" srcId="{E8AC53BB-E2ED-47E9-9EF9-16229AA2E4DB}" destId="{E17E7B58-A343-4337-BD85-E32915678456}" srcOrd="4" destOrd="0" parTransId="{B6277A0D-D155-42B0-B8CE-1966AF9A27D6}" sibTransId="{93EE0A8A-DE9F-453B-ABCC-968CC9F1D19C}"/>
    <dgm:cxn modelId="{58D20206-8BA2-4001-9FD0-DE4F8D49AECE}" srcId="{E8AC53BB-E2ED-47E9-9EF9-16229AA2E4DB}" destId="{52955E85-1E2F-4D2A-BF0C-4E949FFA54D0}" srcOrd="1" destOrd="0" parTransId="{900886F0-AF88-4FFF-AA1D-3086E6C7FB93}" sibTransId="{3A703B74-E48C-489F-9062-DA27391B8A9E}"/>
    <dgm:cxn modelId="{21F20BD0-0837-4265-92FD-6563A34A7386}" type="presOf" srcId="{8328E228-C4DE-44BF-9087-13B5A51E2673}" destId="{B9643FB1-FD53-4D5B-8BA6-6BC3A1807BF6}" srcOrd="0" destOrd="0" presId="urn:microsoft.com/office/officeart/2005/8/layout/vList2"/>
    <dgm:cxn modelId="{4CD2948E-687C-4FE7-BFC0-4652222C0CF8}" srcId="{E8AC53BB-E2ED-47E9-9EF9-16229AA2E4DB}" destId="{3DA17281-0280-4608-826A-6590674020E8}" srcOrd="2" destOrd="0" parTransId="{368BCCF9-DF9E-48EE-A810-5A9C7D162DA6}" sibTransId="{9B361A49-6692-4740-B241-ED4A9592A69E}"/>
    <dgm:cxn modelId="{34683771-9667-4DD7-B0D5-D0C4A59283C1}" type="presOf" srcId="{015CAFBD-72F4-49A5-A0F1-FC83CC35BA40}" destId="{6A18DC76-73E6-474A-A410-022FA268789F}" srcOrd="0" destOrd="0" presId="urn:microsoft.com/office/officeart/2005/8/layout/vList2"/>
    <dgm:cxn modelId="{0B836840-5578-4A66-B2E8-E59677BD3C44}" type="presParOf" srcId="{DCA198A9-F574-4520-A590-0E8D82CC4F50}" destId="{B9643FB1-FD53-4D5B-8BA6-6BC3A1807BF6}" srcOrd="0" destOrd="0" presId="urn:microsoft.com/office/officeart/2005/8/layout/vList2"/>
    <dgm:cxn modelId="{75BC7090-1F90-47E2-A9B8-DE06761E2216}" type="presParOf" srcId="{DCA198A9-F574-4520-A590-0E8D82CC4F50}" destId="{412859B5-D5F3-4A08-8FA4-8807E7773EF1}" srcOrd="1" destOrd="0" presId="urn:microsoft.com/office/officeart/2005/8/layout/vList2"/>
    <dgm:cxn modelId="{B8351653-CB4A-4798-B17D-0E6F8D294AFD}" type="presParOf" srcId="{DCA198A9-F574-4520-A590-0E8D82CC4F50}" destId="{798F11C5-2BF0-4EA7-9CD6-7D1293CDFA9F}" srcOrd="2" destOrd="0" presId="urn:microsoft.com/office/officeart/2005/8/layout/vList2"/>
    <dgm:cxn modelId="{E95245C5-8B3F-452B-989A-24FBB633A4F4}" type="presParOf" srcId="{DCA198A9-F574-4520-A590-0E8D82CC4F50}" destId="{53ACA851-B68B-4EB5-A109-BA248D13D715}" srcOrd="3" destOrd="0" presId="urn:microsoft.com/office/officeart/2005/8/layout/vList2"/>
    <dgm:cxn modelId="{618DFE9E-4DCF-435C-8391-710B51A38930}" type="presParOf" srcId="{DCA198A9-F574-4520-A590-0E8D82CC4F50}" destId="{6B008C79-F59B-495A-AE3E-80604BC0D757}" srcOrd="4" destOrd="0" presId="urn:microsoft.com/office/officeart/2005/8/layout/vList2"/>
    <dgm:cxn modelId="{676B28BE-3E41-4196-B198-2D3E9EB95E4F}" type="presParOf" srcId="{DCA198A9-F574-4520-A590-0E8D82CC4F50}" destId="{401BC268-648A-4CE3-A2A3-9C1338ED6320}" srcOrd="5" destOrd="0" presId="urn:microsoft.com/office/officeart/2005/8/layout/vList2"/>
    <dgm:cxn modelId="{626D61E0-ECA6-47C4-B34D-AAEDD4CBF364}" type="presParOf" srcId="{DCA198A9-F574-4520-A590-0E8D82CC4F50}" destId="{6A18DC76-73E6-474A-A410-022FA268789F}" srcOrd="6" destOrd="0" presId="urn:microsoft.com/office/officeart/2005/8/layout/vList2"/>
    <dgm:cxn modelId="{CF9ADEC8-DB90-4BF4-9DC4-AB8DD845EFFA}" type="presParOf" srcId="{DCA198A9-F574-4520-A590-0E8D82CC4F50}" destId="{BDDF95E9-91B9-41A0-80AE-A68F092FFEC3}" srcOrd="7" destOrd="0" presId="urn:microsoft.com/office/officeart/2005/8/layout/vList2"/>
    <dgm:cxn modelId="{2E047049-9688-4C5D-A536-1FD468361083}" type="presParOf" srcId="{DCA198A9-F574-4520-A590-0E8D82CC4F50}" destId="{42283038-E78D-4E3E-A72F-927CF021E0D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EA93EB-DA0F-4963-A15B-F2538D22ABDB}" type="doc">
      <dgm:prSet loTypeId="urn:microsoft.com/office/officeart/2005/8/layout/vList2" loCatId="list" qsTypeId="urn:microsoft.com/office/officeart/2005/8/quickstyle/simple2" qsCatId="simple" csTypeId="urn:microsoft.com/office/officeart/2005/8/colors/accent6_2" csCatId="accent6"/>
      <dgm:spPr/>
      <dgm:t>
        <a:bodyPr/>
        <a:lstStyle/>
        <a:p>
          <a:endParaRPr lang="en-US"/>
        </a:p>
      </dgm:t>
    </dgm:pt>
    <dgm:pt modelId="{C0D8E29E-9704-42AF-A411-7DC0ABF4B99B}">
      <dgm:prSet/>
      <dgm:spPr/>
      <dgm:t>
        <a:bodyPr/>
        <a:lstStyle/>
        <a:p>
          <a:r>
            <a:rPr lang="el-GR" dirty="0"/>
            <a:t>Ανάγκη για τη σύνταξη ενός διεθνούς νομικού εργαλείου δικαίου για την κλιματική μετανάστευση.</a:t>
          </a:r>
          <a:endParaRPr lang="en-US" dirty="0"/>
        </a:p>
      </dgm:t>
    </dgm:pt>
    <dgm:pt modelId="{1472C4C3-F67F-4131-82D5-7E45BD7DB494}" type="parTrans" cxnId="{CBBDD9D0-991C-4DCB-A0C4-139867CF7F9B}">
      <dgm:prSet/>
      <dgm:spPr/>
      <dgm:t>
        <a:bodyPr/>
        <a:lstStyle/>
        <a:p>
          <a:endParaRPr lang="en-US"/>
        </a:p>
      </dgm:t>
    </dgm:pt>
    <dgm:pt modelId="{00EBAE29-5A21-475E-80D5-8E4DC71A1FDE}" type="sibTrans" cxnId="{CBBDD9D0-991C-4DCB-A0C4-139867CF7F9B}">
      <dgm:prSet/>
      <dgm:spPr/>
      <dgm:t>
        <a:bodyPr/>
        <a:lstStyle/>
        <a:p>
          <a:endParaRPr lang="en-US"/>
        </a:p>
      </dgm:t>
    </dgm:pt>
    <dgm:pt modelId="{9D984C23-A6DC-45AB-900F-0903F963EDE6}">
      <dgm:prSet/>
      <dgm:spPr/>
      <dgm:t>
        <a:bodyPr/>
        <a:lstStyle/>
        <a:p>
          <a:r>
            <a:rPr lang="el-GR"/>
            <a:t>Ανάγκη δημιουργίας ενός διεθνούς οργανισμού  που θα οργάνωνε ευρεία χρηματοδότηση για την προστασία των πληθυσμών που μετακινούνται.</a:t>
          </a:r>
          <a:endParaRPr lang="en-US"/>
        </a:p>
      </dgm:t>
    </dgm:pt>
    <dgm:pt modelId="{72FC260E-C921-4E74-B281-02D6E298DE01}" type="parTrans" cxnId="{145D3329-1FE4-4C60-9572-97147F08E123}">
      <dgm:prSet/>
      <dgm:spPr/>
      <dgm:t>
        <a:bodyPr/>
        <a:lstStyle/>
        <a:p>
          <a:endParaRPr lang="en-US"/>
        </a:p>
      </dgm:t>
    </dgm:pt>
    <dgm:pt modelId="{78DDE07F-C3ED-4799-95CC-FF11133D0D6E}" type="sibTrans" cxnId="{145D3329-1FE4-4C60-9572-97147F08E123}">
      <dgm:prSet/>
      <dgm:spPr/>
      <dgm:t>
        <a:bodyPr/>
        <a:lstStyle/>
        <a:p>
          <a:endParaRPr lang="en-US"/>
        </a:p>
      </dgm:t>
    </dgm:pt>
    <dgm:pt modelId="{9AD7D153-5B36-460F-A81A-0B3B4309F9CF}">
      <dgm:prSet/>
      <dgm:spPr/>
      <dgm:t>
        <a:bodyPr/>
        <a:lstStyle/>
        <a:p>
          <a:r>
            <a:rPr lang="el-GR" dirty="0"/>
            <a:t>Πολλοί που εξαναγκάζονται να μετακινηθούν εκτός συνόρων για λόγους που οφείλονται στις κλιματικές αλλαγές ή τις φυσικές καταστροφές, βρίσκονται σε νομικό κενό καθώς δεν υπάρχει σχετικό πλαίσιο προστασίας.</a:t>
          </a:r>
          <a:endParaRPr lang="en-US" dirty="0"/>
        </a:p>
      </dgm:t>
    </dgm:pt>
    <dgm:pt modelId="{5DA83614-16AD-4C03-8A79-E42397D82539}" type="parTrans" cxnId="{F951E1CF-3D3A-4A66-B6A2-A4D770257F4D}">
      <dgm:prSet/>
      <dgm:spPr/>
      <dgm:t>
        <a:bodyPr/>
        <a:lstStyle/>
        <a:p>
          <a:endParaRPr lang="en-US"/>
        </a:p>
      </dgm:t>
    </dgm:pt>
    <dgm:pt modelId="{81B18790-4B5D-4ABE-9172-A8EA8DA64D7C}" type="sibTrans" cxnId="{F951E1CF-3D3A-4A66-B6A2-A4D770257F4D}">
      <dgm:prSet/>
      <dgm:spPr/>
      <dgm:t>
        <a:bodyPr/>
        <a:lstStyle/>
        <a:p>
          <a:endParaRPr lang="en-US"/>
        </a:p>
      </dgm:t>
    </dgm:pt>
    <dgm:pt modelId="{A1496208-9272-4446-A528-12169129A7FE}" type="pres">
      <dgm:prSet presAssocID="{2EEA93EB-DA0F-4963-A15B-F2538D22ABDB}" presName="linear" presStyleCnt="0">
        <dgm:presLayoutVars>
          <dgm:animLvl val="lvl"/>
          <dgm:resizeHandles val="exact"/>
        </dgm:presLayoutVars>
      </dgm:prSet>
      <dgm:spPr/>
      <dgm:t>
        <a:bodyPr/>
        <a:lstStyle/>
        <a:p>
          <a:endParaRPr lang="el-GR"/>
        </a:p>
      </dgm:t>
    </dgm:pt>
    <dgm:pt modelId="{1FAFDA62-C579-43E5-8467-75E95EDB7D2A}" type="pres">
      <dgm:prSet presAssocID="{C0D8E29E-9704-42AF-A411-7DC0ABF4B99B}" presName="parentText" presStyleLbl="node1" presStyleIdx="0" presStyleCnt="3">
        <dgm:presLayoutVars>
          <dgm:chMax val="0"/>
          <dgm:bulletEnabled val="1"/>
        </dgm:presLayoutVars>
      </dgm:prSet>
      <dgm:spPr/>
      <dgm:t>
        <a:bodyPr/>
        <a:lstStyle/>
        <a:p>
          <a:endParaRPr lang="el-GR"/>
        </a:p>
      </dgm:t>
    </dgm:pt>
    <dgm:pt modelId="{94EB113A-24F6-43BF-9A10-4B6014F77E39}" type="pres">
      <dgm:prSet presAssocID="{00EBAE29-5A21-475E-80D5-8E4DC71A1FDE}" presName="spacer" presStyleCnt="0"/>
      <dgm:spPr/>
    </dgm:pt>
    <dgm:pt modelId="{4DA4B6AC-6F38-42AB-AFF0-9568AE8F842D}" type="pres">
      <dgm:prSet presAssocID="{9D984C23-A6DC-45AB-900F-0903F963EDE6}" presName="parentText" presStyleLbl="node1" presStyleIdx="1" presStyleCnt="3">
        <dgm:presLayoutVars>
          <dgm:chMax val="0"/>
          <dgm:bulletEnabled val="1"/>
        </dgm:presLayoutVars>
      </dgm:prSet>
      <dgm:spPr/>
      <dgm:t>
        <a:bodyPr/>
        <a:lstStyle/>
        <a:p>
          <a:endParaRPr lang="el-GR"/>
        </a:p>
      </dgm:t>
    </dgm:pt>
    <dgm:pt modelId="{28F458A5-6C02-40F7-8201-8F7984AE14AC}" type="pres">
      <dgm:prSet presAssocID="{78DDE07F-C3ED-4799-95CC-FF11133D0D6E}" presName="spacer" presStyleCnt="0"/>
      <dgm:spPr/>
    </dgm:pt>
    <dgm:pt modelId="{A962A598-8D8B-492F-AD6F-C37ADA6D333B}" type="pres">
      <dgm:prSet presAssocID="{9AD7D153-5B36-460F-A81A-0B3B4309F9CF}" presName="parentText" presStyleLbl="node1" presStyleIdx="2" presStyleCnt="3">
        <dgm:presLayoutVars>
          <dgm:chMax val="0"/>
          <dgm:bulletEnabled val="1"/>
        </dgm:presLayoutVars>
      </dgm:prSet>
      <dgm:spPr/>
      <dgm:t>
        <a:bodyPr/>
        <a:lstStyle/>
        <a:p>
          <a:endParaRPr lang="el-GR"/>
        </a:p>
      </dgm:t>
    </dgm:pt>
  </dgm:ptLst>
  <dgm:cxnLst>
    <dgm:cxn modelId="{3720047A-B16F-4A9E-A22A-7AC6909FD83C}" type="presOf" srcId="{9D984C23-A6DC-45AB-900F-0903F963EDE6}" destId="{4DA4B6AC-6F38-42AB-AFF0-9568AE8F842D}" srcOrd="0" destOrd="0" presId="urn:microsoft.com/office/officeart/2005/8/layout/vList2"/>
    <dgm:cxn modelId="{AE0A65AF-7882-42A1-9B10-22F9D9461BDB}" type="presOf" srcId="{9AD7D153-5B36-460F-A81A-0B3B4309F9CF}" destId="{A962A598-8D8B-492F-AD6F-C37ADA6D333B}" srcOrd="0" destOrd="0" presId="urn:microsoft.com/office/officeart/2005/8/layout/vList2"/>
    <dgm:cxn modelId="{145D3329-1FE4-4C60-9572-97147F08E123}" srcId="{2EEA93EB-DA0F-4963-A15B-F2538D22ABDB}" destId="{9D984C23-A6DC-45AB-900F-0903F963EDE6}" srcOrd="1" destOrd="0" parTransId="{72FC260E-C921-4E74-B281-02D6E298DE01}" sibTransId="{78DDE07F-C3ED-4799-95CC-FF11133D0D6E}"/>
    <dgm:cxn modelId="{8961E744-684D-4AD3-924E-CDE418451F08}" type="presOf" srcId="{C0D8E29E-9704-42AF-A411-7DC0ABF4B99B}" destId="{1FAFDA62-C579-43E5-8467-75E95EDB7D2A}" srcOrd="0" destOrd="0" presId="urn:microsoft.com/office/officeart/2005/8/layout/vList2"/>
    <dgm:cxn modelId="{CBBDD9D0-991C-4DCB-A0C4-139867CF7F9B}" srcId="{2EEA93EB-DA0F-4963-A15B-F2538D22ABDB}" destId="{C0D8E29E-9704-42AF-A411-7DC0ABF4B99B}" srcOrd="0" destOrd="0" parTransId="{1472C4C3-F67F-4131-82D5-7E45BD7DB494}" sibTransId="{00EBAE29-5A21-475E-80D5-8E4DC71A1FDE}"/>
    <dgm:cxn modelId="{CF36A20F-755B-4402-9B69-11FE8510EEC6}" type="presOf" srcId="{2EEA93EB-DA0F-4963-A15B-F2538D22ABDB}" destId="{A1496208-9272-4446-A528-12169129A7FE}" srcOrd="0" destOrd="0" presId="urn:microsoft.com/office/officeart/2005/8/layout/vList2"/>
    <dgm:cxn modelId="{F951E1CF-3D3A-4A66-B6A2-A4D770257F4D}" srcId="{2EEA93EB-DA0F-4963-A15B-F2538D22ABDB}" destId="{9AD7D153-5B36-460F-A81A-0B3B4309F9CF}" srcOrd="2" destOrd="0" parTransId="{5DA83614-16AD-4C03-8A79-E42397D82539}" sibTransId="{81B18790-4B5D-4ABE-9172-A8EA8DA64D7C}"/>
    <dgm:cxn modelId="{BD7CFE66-AA2C-4186-B380-47BF02E222C5}" type="presParOf" srcId="{A1496208-9272-4446-A528-12169129A7FE}" destId="{1FAFDA62-C579-43E5-8467-75E95EDB7D2A}" srcOrd="0" destOrd="0" presId="urn:microsoft.com/office/officeart/2005/8/layout/vList2"/>
    <dgm:cxn modelId="{E51BDA26-1F1E-4312-961C-332FC7048611}" type="presParOf" srcId="{A1496208-9272-4446-A528-12169129A7FE}" destId="{94EB113A-24F6-43BF-9A10-4B6014F77E39}" srcOrd="1" destOrd="0" presId="urn:microsoft.com/office/officeart/2005/8/layout/vList2"/>
    <dgm:cxn modelId="{B0D24D63-32D1-49C6-858E-625B71065FB9}" type="presParOf" srcId="{A1496208-9272-4446-A528-12169129A7FE}" destId="{4DA4B6AC-6F38-42AB-AFF0-9568AE8F842D}" srcOrd="2" destOrd="0" presId="urn:microsoft.com/office/officeart/2005/8/layout/vList2"/>
    <dgm:cxn modelId="{7B13E75D-CE0C-420C-9FC0-962A486457E6}" type="presParOf" srcId="{A1496208-9272-4446-A528-12169129A7FE}" destId="{28F458A5-6C02-40F7-8201-8F7984AE14AC}" srcOrd="3" destOrd="0" presId="urn:microsoft.com/office/officeart/2005/8/layout/vList2"/>
    <dgm:cxn modelId="{C2842DF4-3130-4150-A43D-83D0294509D8}" type="presParOf" srcId="{A1496208-9272-4446-A528-12169129A7FE}" destId="{A962A598-8D8B-492F-AD6F-C37ADA6D333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255782-0406-431E-B731-DB977029EE7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8C75B62-81EE-4B65-8C9B-C1919C9A43DC}">
      <dgm:prSet/>
      <dgm:spPr/>
      <dgm:t>
        <a:bodyPr/>
        <a:lstStyle/>
        <a:p>
          <a:r>
            <a:rPr lang="el-GR" dirty="0"/>
            <a:t>Η Σύμβαση των Ηνωμένων Εθνών για την Κλιματική Αλλαγή (UNFCCC), στην παγκόσμια διάσκεψη του Ρίο αποτελεί τον πυρήνα της προσπάθειας της διεθνούς κοινότητας να καταπολεμήσει και να αντιμετωπίσει το φαινόμενο της κλιματικής αλλαγής</a:t>
          </a:r>
          <a:endParaRPr lang="en-US" dirty="0"/>
        </a:p>
      </dgm:t>
    </dgm:pt>
    <dgm:pt modelId="{003D0DF7-BBE8-4BBD-AEB8-0493E44AE2FA}" type="parTrans" cxnId="{9F1849C9-4C54-4B38-9AC8-C122A53D661A}">
      <dgm:prSet/>
      <dgm:spPr/>
      <dgm:t>
        <a:bodyPr/>
        <a:lstStyle/>
        <a:p>
          <a:endParaRPr lang="en-US"/>
        </a:p>
      </dgm:t>
    </dgm:pt>
    <dgm:pt modelId="{10E3C7F1-923C-4ADB-90EB-E3B5EBEBC6BF}" type="sibTrans" cxnId="{9F1849C9-4C54-4B38-9AC8-C122A53D661A}">
      <dgm:prSet/>
      <dgm:spPr/>
      <dgm:t>
        <a:bodyPr/>
        <a:lstStyle/>
        <a:p>
          <a:endParaRPr lang="en-US"/>
        </a:p>
      </dgm:t>
    </dgm:pt>
    <dgm:pt modelId="{A0C56F58-BC71-45A8-A9F8-9A5AD16D255D}">
      <dgm:prSet/>
      <dgm:spPr/>
      <dgm:t>
        <a:bodyPr/>
        <a:lstStyle/>
        <a:p>
          <a:r>
            <a:rPr lang="el-GR" dirty="0"/>
            <a:t>Σύμφωνα με την «</a:t>
          </a:r>
          <a:r>
            <a:rPr lang="el-GR" dirty="0" err="1"/>
            <a:t>Agenda</a:t>
          </a:r>
          <a:r>
            <a:rPr lang="el-GR" dirty="0"/>
            <a:t> 21», του 1992, η οποία προήλθε από την Οικουμενική Διακήρυξη του Ρίο για το Περιβάλλον και την Ανάπτυξη, αναφέρεται ότι «Για τους κατοίκους των οποίων ο επικίνδυνα προσαρμοσμένος τρόπος ζωής </a:t>
          </a:r>
          <a:r>
            <a:rPr lang="el-GR"/>
            <a:t>τους, απειλείται </a:t>
          </a:r>
          <a:r>
            <a:rPr lang="el-GR" dirty="0"/>
            <a:t>ή εξαλείφεται , η επανεγκατάστασή και προσαρμογή σε νέους τρόπους ζωής πρέπει να υποστηρίζεται. ». (τμήμα 2, παράγραφος 12: «</a:t>
          </a:r>
          <a:r>
            <a:rPr lang="el-GR" dirty="0" err="1"/>
            <a:t>Combating</a:t>
          </a:r>
          <a:r>
            <a:rPr lang="el-GR" dirty="0"/>
            <a:t> </a:t>
          </a:r>
          <a:r>
            <a:rPr lang="el-GR" dirty="0" err="1"/>
            <a:t>desertification</a:t>
          </a:r>
          <a:r>
            <a:rPr lang="el-GR" dirty="0"/>
            <a:t> and </a:t>
          </a:r>
          <a:r>
            <a:rPr lang="el-GR" dirty="0" err="1"/>
            <a:t>drought</a:t>
          </a:r>
          <a:r>
            <a:rPr lang="el-GR" dirty="0"/>
            <a:t>»)</a:t>
          </a:r>
          <a:endParaRPr lang="en-US" dirty="0"/>
        </a:p>
      </dgm:t>
    </dgm:pt>
    <dgm:pt modelId="{F2B95565-E4CA-4128-B497-AAF70877229D}" type="parTrans" cxnId="{011CA3C9-A3E1-4E98-A125-2280DB5E9223}">
      <dgm:prSet/>
      <dgm:spPr/>
      <dgm:t>
        <a:bodyPr/>
        <a:lstStyle/>
        <a:p>
          <a:endParaRPr lang="en-US"/>
        </a:p>
      </dgm:t>
    </dgm:pt>
    <dgm:pt modelId="{E117667C-2BF6-48E5-AD5D-8B7DE80AFB88}" type="sibTrans" cxnId="{011CA3C9-A3E1-4E98-A125-2280DB5E9223}">
      <dgm:prSet/>
      <dgm:spPr/>
      <dgm:t>
        <a:bodyPr/>
        <a:lstStyle/>
        <a:p>
          <a:endParaRPr lang="en-US"/>
        </a:p>
      </dgm:t>
    </dgm:pt>
    <dgm:pt modelId="{17EE0522-F7E1-4372-8AE9-97B8810D10E1}">
      <dgm:prSet/>
      <dgm:spPr/>
      <dgm:t>
        <a:bodyPr/>
        <a:lstStyle/>
        <a:p>
          <a:r>
            <a:rPr lang="el-GR" dirty="0"/>
            <a:t>Σε αυτήν την αναφορά παρατηρούμε ότι τονίζεται το θέμα των μεταναστεύσεων και των περιβαλλοντικών προσφύγων, όπου είναι αποτέλεσμα των κλιματικών αλλαγών. Όμως δεν γίνεται καμιά συγκεκριμένη αναφορά ούτε στο είδος αυτής της εκτόπισης, αν είναι δηλαδή </a:t>
          </a:r>
          <a:r>
            <a:rPr lang="el-GR" dirty="0" err="1"/>
            <a:t>ενδοσυνοριακή</a:t>
          </a:r>
          <a:r>
            <a:rPr lang="el-GR" dirty="0"/>
            <a:t> ή </a:t>
          </a:r>
          <a:r>
            <a:rPr lang="el-GR" dirty="0" err="1"/>
            <a:t>διασυνορική</a:t>
          </a:r>
          <a:r>
            <a:rPr lang="el-GR" dirty="0"/>
            <a:t>, ούτε στην φύση αυτών των «κατοίκων.</a:t>
          </a:r>
          <a:endParaRPr lang="en-US" dirty="0"/>
        </a:p>
      </dgm:t>
    </dgm:pt>
    <dgm:pt modelId="{F8DAF395-DA6F-4BEE-9D2E-FEE4BBE5065E}" type="parTrans" cxnId="{EC9D15AC-BCAF-459B-B3A3-FE5547673223}">
      <dgm:prSet/>
      <dgm:spPr/>
      <dgm:t>
        <a:bodyPr/>
        <a:lstStyle/>
        <a:p>
          <a:endParaRPr lang="en-US"/>
        </a:p>
      </dgm:t>
    </dgm:pt>
    <dgm:pt modelId="{1AEF1BEF-0875-4C38-BDC6-69B8676F405F}" type="sibTrans" cxnId="{EC9D15AC-BCAF-459B-B3A3-FE5547673223}">
      <dgm:prSet/>
      <dgm:spPr/>
      <dgm:t>
        <a:bodyPr/>
        <a:lstStyle/>
        <a:p>
          <a:endParaRPr lang="en-US"/>
        </a:p>
      </dgm:t>
    </dgm:pt>
    <dgm:pt modelId="{4298026F-F427-426B-83D2-23EB39DB8298}" type="pres">
      <dgm:prSet presAssocID="{F0255782-0406-431E-B731-DB977029EE72}" presName="linear" presStyleCnt="0">
        <dgm:presLayoutVars>
          <dgm:animLvl val="lvl"/>
          <dgm:resizeHandles val="exact"/>
        </dgm:presLayoutVars>
      </dgm:prSet>
      <dgm:spPr/>
      <dgm:t>
        <a:bodyPr/>
        <a:lstStyle/>
        <a:p>
          <a:endParaRPr lang="el-GR"/>
        </a:p>
      </dgm:t>
    </dgm:pt>
    <dgm:pt modelId="{A378CBF2-ECAC-4DE5-86D6-D90DCBBA5095}" type="pres">
      <dgm:prSet presAssocID="{68C75B62-81EE-4B65-8C9B-C1919C9A43DC}" presName="parentText" presStyleLbl="node1" presStyleIdx="0" presStyleCnt="3">
        <dgm:presLayoutVars>
          <dgm:chMax val="0"/>
          <dgm:bulletEnabled val="1"/>
        </dgm:presLayoutVars>
      </dgm:prSet>
      <dgm:spPr/>
      <dgm:t>
        <a:bodyPr/>
        <a:lstStyle/>
        <a:p>
          <a:endParaRPr lang="el-GR"/>
        </a:p>
      </dgm:t>
    </dgm:pt>
    <dgm:pt modelId="{561FAB75-34B2-4F54-99EC-4714891C3126}" type="pres">
      <dgm:prSet presAssocID="{10E3C7F1-923C-4ADB-90EB-E3B5EBEBC6BF}" presName="spacer" presStyleCnt="0"/>
      <dgm:spPr/>
    </dgm:pt>
    <dgm:pt modelId="{FA02FA56-53C9-4388-9E4D-2A82E044BFED}" type="pres">
      <dgm:prSet presAssocID="{A0C56F58-BC71-45A8-A9F8-9A5AD16D255D}" presName="parentText" presStyleLbl="node1" presStyleIdx="1" presStyleCnt="3">
        <dgm:presLayoutVars>
          <dgm:chMax val="0"/>
          <dgm:bulletEnabled val="1"/>
        </dgm:presLayoutVars>
      </dgm:prSet>
      <dgm:spPr/>
      <dgm:t>
        <a:bodyPr/>
        <a:lstStyle/>
        <a:p>
          <a:endParaRPr lang="el-GR"/>
        </a:p>
      </dgm:t>
    </dgm:pt>
    <dgm:pt modelId="{79ED8DF8-66CA-46D1-86F4-FDC42A56CA03}" type="pres">
      <dgm:prSet presAssocID="{E117667C-2BF6-48E5-AD5D-8B7DE80AFB88}" presName="spacer" presStyleCnt="0"/>
      <dgm:spPr/>
    </dgm:pt>
    <dgm:pt modelId="{30B84B8B-C294-48DB-AD02-8352118BE3E1}" type="pres">
      <dgm:prSet presAssocID="{17EE0522-F7E1-4372-8AE9-97B8810D10E1}" presName="parentText" presStyleLbl="node1" presStyleIdx="2" presStyleCnt="3">
        <dgm:presLayoutVars>
          <dgm:chMax val="0"/>
          <dgm:bulletEnabled val="1"/>
        </dgm:presLayoutVars>
      </dgm:prSet>
      <dgm:spPr/>
      <dgm:t>
        <a:bodyPr/>
        <a:lstStyle/>
        <a:p>
          <a:endParaRPr lang="el-GR"/>
        </a:p>
      </dgm:t>
    </dgm:pt>
  </dgm:ptLst>
  <dgm:cxnLst>
    <dgm:cxn modelId="{EC9D15AC-BCAF-459B-B3A3-FE5547673223}" srcId="{F0255782-0406-431E-B731-DB977029EE72}" destId="{17EE0522-F7E1-4372-8AE9-97B8810D10E1}" srcOrd="2" destOrd="0" parTransId="{F8DAF395-DA6F-4BEE-9D2E-FEE4BBE5065E}" sibTransId="{1AEF1BEF-0875-4C38-BDC6-69B8676F405F}"/>
    <dgm:cxn modelId="{8C66FB99-26F3-4A08-8A6A-F2F22D8AC4BF}" type="presOf" srcId="{17EE0522-F7E1-4372-8AE9-97B8810D10E1}" destId="{30B84B8B-C294-48DB-AD02-8352118BE3E1}" srcOrd="0" destOrd="0" presId="urn:microsoft.com/office/officeart/2005/8/layout/vList2"/>
    <dgm:cxn modelId="{011CA3C9-A3E1-4E98-A125-2280DB5E9223}" srcId="{F0255782-0406-431E-B731-DB977029EE72}" destId="{A0C56F58-BC71-45A8-A9F8-9A5AD16D255D}" srcOrd="1" destOrd="0" parTransId="{F2B95565-E4CA-4128-B497-AAF70877229D}" sibTransId="{E117667C-2BF6-48E5-AD5D-8B7DE80AFB88}"/>
    <dgm:cxn modelId="{9F1849C9-4C54-4B38-9AC8-C122A53D661A}" srcId="{F0255782-0406-431E-B731-DB977029EE72}" destId="{68C75B62-81EE-4B65-8C9B-C1919C9A43DC}" srcOrd="0" destOrd="0" parTransId="{003D0DF7-BBE8-4BBD-AEB8-0493E44AE2FA}" sibTransId="{10E3C7F1-923C-4ADB-90EB-E3B5EBEBC6BF}"/>
    <dgm:cxn modelId="{C18EA5A3-787B-4D5E-9CBD-C19622A33BBD}" type="presOf" srcId="{F0255782-0406-431E-B731-DB977029EE72}" destId="{4298026F-F427-426B-83D2-23EB39DB8298}" srcOrd="0" destOrd="0" presId="urn:microsoft.com/office/officeart/2005/8/layout/vList2"/>
    <dgm:cxn modelId="{4466B042-1E54-430D-8DB9-EC823CFE5067}" type="presOf" srcId="{68C75B62-81EE-4B65-8C9B-C1919C9A43DC}" destId="{A378CBF2-ECAC-4DE5-86D6-D90DCBBA5095}" srcOrd="0" destOrd="0" presId="urn:microsoft.com/office/officeart/2005/8/layout/vList2"/>
    <dgm:cxn modelId="{AE22938C-CA69-434D-B58E-CEC36D9A6E33}" type="presOf" srcId="{A0C56F58-BC71-45A8-A9F8-9A5AD16D255D}" destId="{FA02FA56-53C9-4388-9E4D-2A82E044BFED}" srcOrd="0" destOrd="0" presId="urn:microsoft.com/office/officeart/2005/8/layout/vList2"/>
    <dgm:cxn modelId="{949F1FA7-3DFD-400F-B891-EE41AF239F94}" type="presParOf" srcId="{4298026F-F427-426B-83D2-23EB39DB8298}" destId="{A378CBF2-ECAC-4DE5-86D6-D90DCBBA5095}" srcOrd="0" destOrd="0" presId="urn:microsoft.com/office/officeart/2005/8/layout/vList2"/>
    <dgm:cxn modelId="{D4A4F70C-3BC3-4419-B9F6-7F8D28F00C98}" type="presParOf" srcId="{4298026F-F427-426B-83D2-23EB39DB8298}" destId="{561FAB75-34B2-4F54-99EC-4714891C3126}" srcOrd="1" destOrd="0" presId="urn:microsoft.com/office/officeart/2005/8/layout/vList2"/>
    <dgm:cxn modelId="{702980AE-DFC3-4541-9B3C-4174DF0EB238}" type="presParOf" srcId="{4298026F-F427-426B-83D2-23EB39DB8298}" destId="{FA02FA56-53C9-4388-9E4D-2A82E044BFED}" srcOrd="2" destOrd="0" presId="urn:microsoft.com/office/officeart/2005/8/layout/vList2"/>
    <dgm:cxn modelId="{F2EBC11D-5C27-41B0-9F77-ABBC817C4323}" type="presParOf" srcId="{4298026F-F427-426B-83D2-23EB39DB8298}" destId="{79ED8DF8-66CA-46D1-86F4-FDC42A56CA03}" srcOrd="3" destOrd="0" presId="urn:microsoft.com/office/officeart/2005/8/layout/vList2"/>
    <dgm:cxn modelId="{A0B9F870-D169-45FD-9869-BD5122FB08F2}" type="presParOf" srcId="{4298026F-F427-426B-83D2-23EB39DB8298}" destId="{30B84B8B-C294-48DB-AD02-8352118BE3E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7CB9F-4CDC-4B48-91F3-0C8D432A2512}">
      <dsp:nvSpPr>
        <dsp:cNvPr id="0" name=""/>
        <dsp:cNvSpPr/>
      </dsp:nvSpPr>
      <dsp:spPr>
        <a:xfrm>
          <a:off x="1432" y="334262"/>
          <a:ext cx="3053797" cy="421835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t>Η κλιματική αλλαγή, που όλοι μας βιώνουμε, δεν είναι ένα σενάριο, αλλά ένα δύσκολο παρόν. Τα ακραία καιρικά φαινόμενα είναι πλέον γεγονός και είναι συχνότερα και εντονότερα, όπως οι ξηρασίες και οι καύσωνες, οι καταιγίδες, οι πλημμύρες, οι καταστροφικότατες και σε μεγάλη έκταση πυρκαγιές και το λιώσιμο των πάγων. </a:t>
          </a:r>
          <a:endParaRPr lang="en-US" sz="1400" kern="1200" dirty="0"/>
        </a:p>
      </dsp:txBody>
      <dsp:txXfrm>
        <a:off x="90875" y="423705"/>
        <a:ext cx="2874911" cy="4039470"/>
      </dsp:txXfrm>
    </dsp:sp>
    <dsp:sp modelId="{7B91EFDF-0FC3-49B8-8D65-64E515B79981}">
      <dsp:nvSpPr>
        <dsp:cNvPr id="0" name=""/>
        <dsp:cNvSpPr/>
      </dsp:nvSpPr>
      <dsp:spPr>
        <a:xfrm>
          <a:off x="3360609" y="2064770"/>
          <a:ext cx="647405" cy="75734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60609" y="2216238"/>
        <a:ext cx="453184" cy="454405"/>
      </dsp:txXfrm>
    </dsp:sp>
    <dsp:sp modelId="{81ED8178-A5BD-48D7-8D0E-4050E8D2FA16}">
      <dsp:nvSpPr>
        <dsp:cNvPr id="0" name=""/>
        <dsp:cNvSpPr/>
      </dsp:nvSpPr>
      <dsp:spPr>
        <a:xfrm>
          <a:off x="4276749" y="334262"/>
          <a:ext cx="3053797" cy="4218356"/>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a:t>Η κλιματική αυτή αλλαγή οφείλεται αποκλειστικά στις ανθρώπινες ενέργειες, που ως αποτέλεσμα έχουν την συσσώρευση τεράστιων ποσοτήτων αερίων του θερμοκηπίου. Υπεύθυνες για την παρούσα κατάσταση είναι οι επιχειρήσεις για την παραγωγή προϊόντων και υπηρεσιών που επιβαρύνουν το περιβάλλον, σε όλα τα στάδια της διαδικασίας: εξόρυξη, μεταφορά και επεξεργασία των πρώτων υλών, παραγωγή και τέλος διάθεση στα δίκτυα, με κλείσιμο του κύκλου με την τελική χρήση και την κατανάλωση. Όλος αυτός ο κύκλος έχει ως αποτέλεσμα την κατανάλωση ενέργειας και άρα την εξαγωγή αερίων-ρύπων του θερμοκηπίου, τα απόβλητα και τα απορρίμματα. </a:t>
          </a:r>
          <a:endParaRPr lang="en-US" sz="1400" kern="1200" dirty="0"/>
        </a:p>
      </dsp:txBody>
      <dsp:txXfrm>
        <a:off x="4366192" y="423705"/>
        <a:ext cx="2874911" cy="40394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68CE3-2D36-4BA7-9EEE-657674017F71}">
      <dsp:nvSpPr>
        <dsp:cNvPr id="0" name=""/>
        <dsp:cNvSpPr/>
      </dsp:nvSpPr>
      <dsp:spPr>
        <a:xfrm>
          <a:off x="0" y="164804"/>
          <a:ext cx="6620505" cy="5499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l-GR" sz="1000" kern="1200" dirty="0"/>
            <a:t>Η Διάσκεψη του ΟΗΕ, για την κλιματική αλλαγή, η οποία πραγματοποιήθηκε στο Παρίσι, τον Νοέμβριο του 2015, έθεσε νέες βάσεις στην αντιμετώπιση του κλίματος και δέσμευσε τα κράτη μέλη με τις αποφάσεις της. Τα κυριότερα σημεία της νέας αυτής συμφωνίας είναι τα εξής: </a:t>
          </a:r>
          <a:endParaRPr lang="en-US" sz="1000" kern="1200" dirty="0"/>
        </a:p>
      </dsp:txBody>
      <dsp:txXfrm>
        <a:off x="26844" y="191648"/>
        <a:ext cx="6566817" cy="496212"/>
      </dsp:txXfrm>
    </dsp:sp>
    <dsp:sp modelId="{D5B51757-3B91-4295-907C-7E482C81D0A5}">
      <dsp:nvSpPr>
        <dsp:cNvPr id="0" name=""/>
        <dsp:cNvSpPr/>
      </dsp:nvSpPr>
      <dsp:spPr>
        <a:xfrm>
          <a:off x="0" y="743504"/>
          <a:ext cx="6620505" cy="549900"/>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l-GR" sz="1000" b="1" kern="1200" dirty="0"/>
            <a:t>μακροπρόθεσμος στόχος</a:t>
          </a:r>
          <a:r>
            <a:rPr lang="el-GR" sz="1000" kern="1200" dirty="0"/>
            <a:t>: οι κυβερνήσεις συμφώνησαν να συγκρατηθεί η αύξηση της μέσης θερμοκρασίας του πλανήτη αρκετά κάτω από 2 °C , σε σχέση με τα προβιομηχανικά επίπεδα και να συνεχιστούν οι προσπάθειες για τον περιορισμό της σε 1,5 °C</a:t>
          </a:r>
          <a:endParaRPr lang="en-US" sz="1000" kern="1200" dirty="0"/>
        </a:p>
      </dsp:txBody>
      <dsp:txXfrm>
        <a:off x="26844" y="770348"/>
        <a:ext cx="6566817" cy="496212"/>
      </dsp:txXfrm>
    </dsp:sp>
    <dsp:sp modelId="{12E82881-3781-414A-948A-618828A6193B}">
      <dsp:nvSpPr>
        <dsp:cNvPr id="0" name=""/>
        <dsp:cNvSpPr/>
      </dsp:nvSpPr>
      <dsp:spPr>
        <a:xfrm>
          <a:off x="0" y="1322205"/>
          <a:ext cx="6620505" cy="549900"/>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l-GR" sz="1000" b="1" kern="1200"/>
            <a:t>συνεισφορές</a:t>
          </a:r>
          <a:r>
            <a:rPr lang="el-GR" sz="1000" kern="1200"/>
            <a:t>: πριν και κατά τη διάσκεψη του Παρισιού οι χώρες υπέβαλαν ολοκληρωμένα εθνικά σχέδια δράσης για το κλίμα με στόχο τη μείωση των εκπομπών τους</a:t>
          </a:r>
          <a:endParaRPr lang="en-US" sz="1000" kern="1200"/>
        </a:p>
      </dsp:txBody>
      <dsp:txXfrm>
        <a:off x="26844" y="1349049"/>
        <a:ext cx="6566817" cy="496212"/>
      </dsp:txXfrm>
    </dsp:sp>
    <dsp:sp modelId="{D1F8F2CA-E768-4A12-AD28-E85687D90BDD}">
      <dsp:nvSpPr>
        <dsp:cNvPr id="0" name=""/>
        <dsp:cNvSpPr/>
      </dsp:nvSpPr>
      <dsp:spPr>
        <a:xfrm>
          <a:off x="0" y="1900905"/>
          <a:ext cx="6620505" cy="549900"/>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l-GR" sz="1000" b="1" kern="1200"/>
            <a:t>φιλοδοξία</a:t>
          </a:r>
          <a:r>
            <a:rPr lang="el-GR" sz="1000" kern="1200"/>
            <a:t>: οι κυβερνήσεις συμφώνησαν να κοινοποιούν κάθε 5 χρόνια τις συνεισφορές τους με σκοπό τον καθορισμό πιο φιλόδοξων στόχων</a:t>
          </a:r>
          <a:endParaRPr lang="en-US" sz="1000" kern="1200"/>
        </a:p>
      </dsp:txBody>
      <dsp:txXfrm>
        <a:off x="26844" y="1927749"/>
        <a:ext cx="6566817" cy="496212"/>
      </dsp:txXfrm>
    </dsp:sp>
    <dsp:sp modelId="{1924CFD0-C9DB-4572-9A70-7D46031CBFF8}">
      <dsp:nvSpPr>
        <dsp:cNvPr id="0" name=""/>
        <dsp:cNvSpPr/>
      </dsp:nvSpPr>
      <dsp:spPr>
        <a:xfrm>
          <a:off x="0" y="2479605"/>
          <a:ext cx="6620505" cy="549900"/>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l-GR" sz="1000" b="1" kern="1200"/>
            <a:t>διαφάνεια:</a:t>
          </a:r>
          <a:r>
            <a:rPr lang="el-GR" sz="1000" kern="1200"/>
            <a:t> δέχθηκαν επίσης να κοινοποιούν μεταξύ τους και να ενημερώνουν το κοινό σχετικά με την πρόοδο υλοποίησης των στόχων, με σκοπό την εξασφάλιση διαφάνειας και εποπτείας </a:t>
          </a:r>
          <a:endParaRPr lang="en-US" sz="1000" kern="1200"/>
        </a:p>
      </dsp:txBody>
      <dsp:txXfrm>
        <a:off x="26844" y="2506449"/>
        <a:ext cx="6566817" cy="496212"/>
      </dsp:txXfrm>
    </dsp:sp>
    <dsp:sp modelId="{B12693ED-5784-407F-A700-0BDAF27CE172}">
      <dsp:nvSpPr>
        <dsp:cNvPr id="0" name=""/>
        <dsp:cNvSpPr/>
      </dsp:nvSpPr>
      <dsp:spPr>
        <a:xfrm>
          <a:off x="0" y="3058305"/>
          <a:ext cx="6620505" cy="5499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l-GR" sz="1000" b="1" kern="1200"/>
            <a:t>αλληλεγγύη</a:t>
          </a:r>
          <a:r>
            <a:rPr lang="el-GR" sz="1000" kern="1200"/>
            <a:t>: η Ε.Ε. και οι άλλες ανεπτυγμένες χώρες θα εξακολουθήσουν να παρέχουν χρηματοδότηση για το κλίμα ώστε να βοηθήσουν τις αναπτυσσόμενες χώρες να μειώσουν τις εκπομπές και να θωρακιστούν έναντι των επιπτώσεων της κλιματικής αλλαγής</a:t>
          </a:r>
          <a:endParaRPr lang="en-US" sz="1000" kern="1200"/>
        </a:p>
      </dsp:txBody>
      <dsp:txXfrm>
        <a:off x="26844" y="3085149"/>
        <a:ext cx="6566817" cy="4962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C0771-3C59-4BBA-B6D6-30DDA519B6BC}">
      <dsp:nvSpPr>
        <dsp:cNvPr id="0" name=""/>
        <dsp:cNvSpPr/>
      </dsp:nvSpPr>
      <dsp:spPr>
        <a:xfrm>
          <a:off x="0" y="15144"/>
          <a:ext cx="6367912" cy="31430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l-GR" sz="3100" b="0" i="0" kern="1200" dirty="0"/>
            <a:t>Η ΕΕ διαδραματίζει κεντρικό ρόλο στις </a:t>
          </a:r>
          <a:r>
            <a:rPr lang="el-GR" sz="3100" kern="1200" dirty="0"/>
            <a:t>διαπραγματεύσεις των Ηνωμένων Εθνών για το κλίμα</a:t>
          </a:r>
          <a:r>
            <a:rPr lang="el-GR" sz="3100" b="0" i="0" kern="1200" dirty="0"/>
            <a:t>.</a:t>
          </a:r>
          <a:endParaRPr lang="en-US" sz="3100" kern="1200" dirty="0"/>
        </a:p>
      </dsp:txBody>
      <dsp:txXfrm>
        <a:off x="153430" y="168574"/>
        <a:ext cx="6061052" cy="2836162"/>
      </dsp:txXfrm>
    </dsp:sp>
    <dsp:sp modelId="{6CF0B2DB-18B1-4AC5-B1BB-B107B4A9369A}">
      <dsp:nvSpPr>
        <dsp:cNvPr id="0" name=""/>
        <dsp:cNvSpPr/>
      </dsp:nvSpPr>
      <dsp:spPr>
        <a:xfrm>
          <a:off x="0" y="3247446"/>
          <a:ext cx="6367912" cy="314302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l-GR" sz="3100" b="0" i="0" kern="1200"/>
            <a:t>Με τη συμφωνία του Παρισίου, η ΕΕ δεσμεύτηκε να μειώσει μέχρι το 2030 τις εκπομπές αερίων θερμοκηπίου κατά τουλάχιστον 40% σε σχέση με τα επίπεδα του 1990.</a:t>
          </a:r>
          <a:endParaRPr lang="en-US" sz="3100" kern="1200"/>
        </a:p>
      </dsp:txBody>
      <dsp:txXfrm>
        <a:off x="153430" y="3400876"/>
        <a:ext cx="6061052" cy="28361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5DA81-28F1-4CAF-986F-6D0AED6E7328}">
      <dsp:nvSpPr>
        <dsp:cNvPr id="0" name=""/>
        <dsp:cNvSpPr/>
      </dsp:nvSpPr>
      <dsp:spPr>
        <a:xfrm>
          <a:off x="0" y="110509"/>
          <a:ext cx="6367912" cy="1197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kern="1200"/>
            <a:t>Σ</a:t>
          </a:r>
          <a:r>
            <a:rPr lang="el-GR" sz="1700" b="0" i="0" kern="1200"/>
            <a:t>χέδιο της ΕΕ </a:t>
          </a:r>
          <a:r>
            <a:rPr lang="el-GR" sz="1700" kern="1200"/>
            <a:t>είναι η </a:t>
          </a:r>
          <a:r>
            <a:rPr lang="el-GR" sz="1700" b="0" i="0" kern="1200"/>
            <a:t>οικοδόμηση μιας πιο πράσινης και βιώσιμης Ευρώπης, καλύπτοντας ένα ευρύ φάσμα τομέων και περιλαμβάνοντας στόχους όπως:</a:t>
          </a:r>
          <a:endParaRPr lang="en-US" sz="1700" kern="1200"/>
        </a:p>
      </dsp:txBody>
      <dsp:txXfrm>
        <a:off x="58469" y="168978"/>
        <a:ext cx="6250974" cy="1080812"/>
      </dsp:txXfrm>
    </dsp:sp>
    <dsp:sp modelId="{5EA284DB-0CF1-40CB-AE4D-757C0C82E600}">
      <dsp:nvSpPr>
        <dsp:cNvPr id="0" name=""/>
        <dsp:cNvSpPr/>
      </dsp:nvSpPr>
      <dsp:spPr>
        <a:xfrm>
          <a:off x="0" y="1357220"/>
          <a:ext cx="6367912" cy="1197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0" i="0" kern="1200" dirty="0"/>
            <a:t>Προστασία της βιοποικιλότητας</a:t>
          </a:r>
          <a:endParaRPr lang="en-US" sz="1700" kern="1200" dirty="0"/>
        </a:p>
      </dsp:txBody>
      <dsp:txXfrm>
        <a:off x="58469" y="1415689"/>
        <a:ext cx="6250974" cy="1080812"/>
      </dsp:txXfrm>
    </dsp:sp>
    <dsp:sp modelId="{6CD56019-1A27-4A07-B162-22454E1DEFB6}">
      <dsp:nvSpPr>
        <dsp:cNvPr id="0" name=""/>
        <dsp:cNvSpPr/>
      </dsp:nvSpPr>
      <dsp:spPr>
        <a:xfrm>
          <a:off x="0" y="2603931"/>
          <a:ext cx="6367912" cy="1197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0" i="0" kern="1200" dirty="0"/>
            <a:t>Εξασφάλιση της εύρυθμης λειτουργίας του συστήματος τροφίμων</a:t>
          </a:r>
          <a:endParaRPr lang="en-US" sz="1700" kern="1200" dirty="0"/>
        </a:p>
      </dsp:txBody>
      <dsp:txXfrm>
        <a:off x="58469" y="2662400"/>
        <a:ext cx="6250974" cy="1080812"/>
      </dsp:txXfrm>
    </dsp:sp>
    <dsp:sp modelId="{D5A9A765-3351-4062-9471-CADE62719029}">
      <dsp:nvSpPr>
        <dsp:cNvPr id="0" name=""/>
        <dsp:cNvSpPr/>
      </dsp:nvSpPr>
      <dsp:spPr>
        <a:xfrm>
          <a:off x="0" y="3850641"/>
          <a:ext cx="6367912" cy="1197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0" i="0" kern="1200" dirty="0"/>
            <a:t>Ενίσχυση της κυκλικής οικονομίας</a:t>
          </a:r>
          <a:endParaRPr lang="en-US" sz="1700" kern="1200" dirty="0"/>
        </a:p>
      </dsp:txBody>
      <dsp:txXfrm>
        <a:off x="58469" y="3909110"/>
        <a:ext cx="6250974" cy="1080812"/>
      </dsp:txXfrm>
    </dsp:sp>
    <dsp:sp modelId="{0EBC939D-A562-4F52-A53C-4F9E499C49FF}">
      <dsp:nvSpPr>
        <dsp:cNvPr id="0" name=""/>
        <dsp:cNvSpPr/>
      </dsp:nvSpPr>
      <dsp:spPr>
        <a:xfrm>
          <a:off x="0" y="5097352"/>
          <a:ext cx="6367912" cy="11977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0" i="0" kern="1200" dirty="0"/>
            <a:t>Προώθηση των πράσινων επενδύσεων και ενδυνάμωση των βιομηχανιών για μια πράσινη μετάβαση, αμβλύνοντας ταυτόχρονα τον κοινωνικοοικονομικό αντίκτυπο της μετάβασης για τους εργαζομένους.</a:t>
          </a:r>
          <a:endParaRPr lang="en-US" sz="1700" kern="1200" dirty="0"/>
        </a:p>
      </dsp:txBody>
      <dsp:txXfrm>
        <a:off x="58469" y="5155821"/>
        <a:ext cx="6250974" cy="10808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49C7-69E0-438B-B9F2-D164AD4EA5A9}">
      <dsp:nvSpPr>
        <dsp:cNvPr id="0" name=""/>
        <dsp:cNvSpPr/>
      </dsp:nvSpPr>
      <dsp:spPr>
        <a:xfrm>
          <a:off x="0" y="34086"/>
          <a:ext cx="6367912" cy="31168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l-GR" sz="3600" b="0" i="0" kern="1200" dirty="0"/>
            <a:t>Ο συνδυασμός των οικονομικών προβλημάτων και των επιπτώσεων της κλιματικής αλλαγής οδηγεί σε συνεχείς συρράξεις. </a:t>
          </a:r>
          <a:endParaRPr lang="en-US" sz="3600" kern="1200" dirty="0"/>
        </a:p>
      </dsp:txBody>
      <dsp:txXfrm>
        <a:off x="152153" y="186239"/>
        <a:ext cx="6063606" cy="2812573"/>
      </dsp:txXfrm>
    </dsp:sp>
    <dsp:sp modelId="{B0F83440-E4C4-4B45-8187-CFE5EA9CF1BE}">
      <dsp:nvSpPr>
        <dsp:cNvPr id="0" name=""/>
        <dsp:cNvSpPr/>
      </dsp:nvSpPr>
      <dsp:spPr>
        <a:xfrm>
          <a:off x="0" y="3254646"/>
          <a:ext cx="6367912" cy="31168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l-GR" sz="3600" b="0" i="0" kern="1200"/>
            <a:t>Οι γεωπολιτικές διενέξεις κρύβουν στην συντριπτική τους πλειοψηφία τη διαμάχη για την εκμετάλλευση πόρων.</a:t>
          </a:r>
          <a:endParaRPr lang="en-US" sz="3600" kern="1200"/>
        </a:p>
      </dsp:txBody>
      <dsp:txXfrm>
        <a:off x="152153" y="3406799"/>
        <a:ext cx="6063606" cy="28125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007FB-1ED1-4927-A2FD-F35F75FC9B63}">
      <dsp:nvSpPr>
        <dsp:cNvPr id="0" name=""/>
        <dsp:cNvSpPr/>
      </dsp:nvSpPr>
      <dsp:spPr>
        <a:xfrm>
          <a:off x="0" y="75193"/>
          <a:ext cx="6367912" cy="30844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l-GR" sz="3000" kern="1200" dirty="0"/>
            <a:t>Η </a:t>
          </a:r>
          <a:r>
            <a:rPr lang="el-GR" sz="3000" b="0" i="0" kern="1200" dirty="0"/>
            <a:t>αποστολή του </a:t>
          </a:r>
          <a:r>
            <a:rPr lang="el-GR" sz="3000" b="0" i="0" kern="1200" dirty="0" err="1"/>
            <a:t>Fridays</a:t>
          </a:r>
          <a:r>
            <a:rPr lang="el-GR" sz="3000" b="0" i="0" kern="1200" dirty="0"/>
            <a:t> For </a:t>
          </a:r>
          <a:r>
            <a:rPr lang="el-GR" sz="3000" b="0" i="0" kern="1200" dirty="0" err="1"/>
            <a:t>Future</a:t>
          </a:r>
          <a:r>
            <a:rPr lang="el-GR" sz="3000" b="0" i="0" kern="1200" dirty="0"/>
            <a:t> έχει ενωθεί  με την επιστήμη για να κάνει τους υπευθύνους να λάβουν σοβαρά υπόψη τα γεγονότα και να ενεργήσουν ανάλογα.</a:t>
          </a:r>
          <a:endParaRPr lang="en-US" sz="3000" kern="1200" dirty="0"/>
        </a:p>
      </dsp:txBody>
      <dsp:txXfrm>
        <a:off x="150569" y="225762"/>
        <a:ext cx="6066774" cy="2783274"/>
      </dsp:txXfrm>
    </dsp:sp>
    <dsp:sp modelId="{C0138FEF-08A1-43F7-83F3-323E0E651DCD}">
      <dsp:nvSpPr>
        <dsp:cNvPr id="0" name=""/>
        <dsp:cNvSpPr/>
      </dsp:nvSpPr>
      <dsp:spPr>
        <a:xfrm>
          <a:off x="0" y="3246006"/>
          <a:ext cx="6367912" cy="308441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l-GR" sz="3000" b="0" i="0" kern="1200"/>
            <a:t>Διεκδικούν  ένα καλύτερο μέλλον για μας αλλά και για τους παράκτιους λαούς, τους αγρότες, τους αυτόχθονες  και άλλων που ήδη υποφέρουν λόγω της κλιματικής αλλαγής</a:t>
          </a:r>
          <a:endParaRPr lang="en-US" sz="3000" kern="1200"/>
        </a:p>
      </dsp:txBody>
      <dsp:txXfrm>
        <a:off x="150569" y="3396575"/>
        <a:ext cx="6066774" cy="27832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42E9C-39CD-480C-8443-142F21BB8318}">
      <dsp:nvSpPr>
        <dsp:cNvPr id="0" name=""/>
        <dsp:cNvSpPr/>
      </dsp:nvSpPr>
      <dsp:spPr>
        <a:xfrm>
          <a:off x="2834692" y="705916"/>
          <a:ext cx="544814" cy="91440"/>
        </a:xfrm>
        <a:custGeom>
          <a:avLst/>
          <a:gdLst/>
          <a:ahLst/>
          <a:cxnLst/>
          <a:rect l="0" t="0" r="0" b="0"/>
          <a:pathLst>
            <a:path>
              <a:moveTo>
                <a:pt x="0" y="45720"/>
              </a:moveTo>
              <a:lnTo>
                <a:pt x="544814"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92714" y="748759"/>
        <a:ext cx="28770" cy="5754"/>
      </dsp:txXfrm>
    </dsp:sp>
    <dsp:sp modelId="{2805DE96-0A38-4828-8000-0037A1272DF9}">
      <dsp:nvSpPr>
        <dsp:cNvPr id="0" name=""/>
        <dsp:cNvSpPr/>
      </dsp:nvSpPr>
      <dsp:spPr>
        <a:xfrm>
          <a:off x="334692" y="1096"/>
          <a:ext cx="2501800" cy="15010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90" tIns="128680" rIns="122590" bIns="128680" numCol="1" spcCol="1270" anchor="ctr" anchorCtr="0">
          <a:noAutofit/>
        </a:bodyPr>
        <a:lstStyle/>
        <a:p>
          <a:pPr lvl="0" algn="ctr" defTabSz="711200">
            <a:lnSpc>
              <a:spcPct val="90000"/>
            </a:lnSpc>
            <a:spcBef>
              <a:spcPct val="0"/>
            </a:spcBef>
            <a:spcAft>
              <a:spcPct val="35000"/>
            </a:spcAft>
          </a:pPr>
          <a:r>
            <a:rPr lang="el-GR" sz="1600" b="0" i="0" kern="1200"/>
            <a:t>Οι λίμνες ήταν και εξακολουθούν να είναι ιδιάζουσας σημασίας τόσο για την άγρια ζωή όσο και για τον ίδιο τον πλανήτη. </a:t>
          </a:r>
          <a:endParaRPr lang="en-US" sz="1600" kern="1200"/>
        </a:p>
      </dsp:txBody>
      <dsp:txXfrm>
        <a:off x="334692" y="1096"/>
        <a:ext cx="2501800" cy="1501080"/>
      </dsp:txXfrm>
    </dsp:sp>
    <dsp:sp modelId="{349B4308-C1B7-4B60-B3C3-AE5BFCC1E56A}">
      <dsp:nvSpPr>
        <dsp:cNvPr id="0" name=""/>
        <dsp:cNvSpPr/>
      </dsp:nvSpPr>
      <dsp:spPr>
        <a:xfrm>
          <a:off x="1585592" y="1500377"/>
          <a:ext cx="3077214" cy="544814"/>
        </a:xfrm>
        <a:custGeom>
          <a:avLst/>
          <a:gdLst/>
          <a:ahLst/>
          <a:cxnLst/>
          <a:rect l="0" t="0" r="0" b="0"/>
          <a:pathLst>
            <a:path>
              <a:moveTo>
                <a:pt x="3077214" y="0"/>
              </a:moveTo>
              <a:lnTo>
                <a:pt x="3077214" y="289507"/>
              </a:lnTo>
              <a:lnTo>
                <a:pt x="0" y="289507"/>
              </a:lnTo>
              <a:lnTo>
                <a:pt x="0" y="544814"/>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45936" y="1769907"/>
        <a:ext cx="156527" cy="5754"/>
      </dsp:txXfrm>
    </dsp:sp>
    <dsp:sp modelId="{8ECAE2DE-B257-4EDA-89A7-D0EAA68A2D87}">
      <dsp:nvSpPr>
        <dsp:cNvPr id="0" name=""/>
        <dsp:cNvSpPr/>
      </dsp:nvSpPr>
      <dsp:spPr>
        <a:xfrm>
          <a:off x="3411907" y="1096"/>
          <a:ext cx="2501800" cy="15010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90" tIns="128680" rIns="122590" bIns="128680" numCol="1" spcCol="1270" anchor="ctr" anchorCtr="0">
          <a:noAutofit/>
        </a:bodyPr>
        <a:lstStyle/>
        <a:p>
          <a:pPr lvl="0" algn="ctr" defTabSz="711200">
            <a:lnSpc>
              <a:spcPct val="90000"/>
            </a:lnSpc>
            <a:spcBef>
              <a:spcPct val="0"/>
            </a:spcBef>
            <a:spcAft>
              <a:spcPct val="35000"/>
            </a:spcAft>
          </a:pPr>
          <a:r>
            <a:rPr lang="el-GR" sz="1600" b="0" i="0" kern="1200"/>
            <a:t>Η έκτασή τους σταδιακά συρρικνώνεται και τα βαθιά νερά δίνουν τη θέση τους σε ξηρά σημεία.</a:t>
          </a:r>
          <a:endParaRPr lang="en-US" sz="1600" kern="1200"/>
        </a:p>
      </dsp:txBody>
      <dsp:txXfrm>
        <a:off x="3411907" y="1096"/>
        <a:ext cx="2501800" cy="1501080"/>
      </dsp:txXfrm>
    </dsp:sp>
    <dsp:sp modelId="{77AD8785-D06A-4B2C-B912-991475BD8C9A}">
      <dsp:nvSpPr>
        <dsp:cNvPr id="0" name=""/>
        <dsp:cNvSpPr/>
      </dsp:nvSpPr>
      <dsp:spPr>
        <a:xfrm>
          <a:off x="2834692" y="2782411"/>
          <a:ext cx="544814" cy="91440"/>
        </a:xfrm>
        <a:custGeom>
          <a:avLst/>
          <a:gdLst/>
          <a:ahLst/>
          <a:cxnLst/>
          <a:rect l="0" t="0" r="0" b="0"/>
          <a:pathLst>
            <a:path>
              <a:moveTo>
                <a:pt x="0" y="45720"/>
              </a:moveTo>
              <a:lnTo>
                <a:pt x="544814"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92714" y="2825254"/>
        <a:ext cx="28770" cy="5754"/>
      </dsp:txXfrm>
    </dsp:sp>
    <dsp:sp modelId="{7EC77D2F-AFF0-4659-8D29-7CB0A740A8E2}">
      <dsp:nvSpPr>
        <dsp:cNvPr id="0" name=""/>
        <dsp:cNvSpPr/>
      </dsp:nvSpPr>
      <dsp:spPr>
        <a:xfrm>
          <a:off x="334692" y="2077591"/>
          <a:ext cx="2501800" cy="15010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90" tIns="128680" rIns="122590" bIns="128680" numCol="1" spcCol="1270" anchor="ctr" anchorCtr="0">
          <a:noAutofit/>
        </a:bodyPr>
        <a:lstStyle/>
        <a:p>
          <a:pPr lvl="0" algn="ctr" defTabSz="711200">
            <a:lnSpc>
              <a:spcPct val="90000"/>
            </a:lnSpc>
            <a:spcBef>
              <a:spcPct val="0"/>
            </a:spcBef>
            <a:spcAft>
              <a:spcPct val="35000"/>
            </a:spcAft>
          </a:pPr>
          <a:r>
            <a:rPr lang="el-GR" sz="1600" b="0" i="0" kern="1200"/>
            <a:t>Η </a:t>
          </a:r>
          <a:r>
            <a:rPr lang="el-GR" sz="1600" b="1" i="0" kern="1200"/>
            <a:t>λίμνη Αράλη</a:t>
          </a:r>
          <a:r>
            <a:rPr lang="el-GR" sz="1600" b="0" i="0" kern="1200"/>
            <a:t> </a:t>
          </a:r>
          <a:endParaRPr lang="en-US" sz="1600" kern="1200"/>
        </a:p>
      </dsp:txBody>
      <dsp:txXfrm>
        <a:off x="334692" y="2077591"/>
        <a:ext cx="2501800" cy="1501080"/>
      </dsp:txXfrm>
    </dsp:sp>
    <dsp:sp modelId="{1C5BAFF1-AF84-4A5E-ADC9-E395A1C947B7}">
      <dsp:nvSpPr>
        <dsp:cNvPr id="0" name=""/>
        <dsp:cNvSpPr/>
      </dsp:nvSpPr>
      <dsp:spPr>
        <a:xfrm>
          <a:off x="1585592" y="3576871"/>
          <a:ext cx="3077214" cy="544814"/>
        </a:xfrm>
        <a:custGeom>
          <a:avLst/>
          <a:gdLst/>
          <a:ahLst/>
          <a:cxnLst/>
          <a:rect l="0" t="0" r="0" b="0"/>
          <a:pathLst>
            <a:path>
              <a:moveTo>
                <a:pt x="3077214" y="0"/>
              </a:moveTo>
              <a:lnTo>
                <a:pt x="3077214" y="289507"/>
              </a:lnTo>
              <a:lnTo>
                <a:pt x="0" y="289507"/>
              </a:lnTo>
              <a:lnTo>
                <a:pt x="0" y="544814"/>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45936" y="3846401"/>
        <a:ext cx="156527" cy="5754"/>
      </dsp:txXfrm>
    </dsp:sp>
    <dsp:sp modelId="{F583081E-3F70-4EE1-A85E-0015CB156AA0}">
      <dsp:nvSpPr>
        <dsp:cNvPr id="0" name=""/>
        <dsp:cNvSpPr/>
      </dsp:nvSpPr>
      <dsp:spPr>
        <a:xfrm>
          <a:off x="3411907" y="2077591"/>
          <a:ext cx="2501800" cy="15010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90" tIns="128680" rIns="122590" bIns="128680" numCol="1" spcCol="1270" anchor="ctr" anchorCtr="0">
          <a:noAutofit/>
        </a:bodyPr>
        <a:lstStyle/>
        <a:p>
          <a:pPr lvl="0" algn="ctr" defTabSz="711200">
            <a:lnSpc>
              <a:spcPct val="90000"/>
            </a:lnSpc>
            <a:spcBef>
              <a:spcPct val="0"/>
            </a:spcBef>
            <a:spcAft>
              <a:spcPct val="35000"/>
            </a:spcAft>
          </a:pPr>
          <a:r>
            <a:rPr lang="el-GR" sz="1600" b="1" i="0" kern="1200"/>
            <a:t>Η λίμνη Όουεν</a:t>
          </a:r>
          <a:r>
            <a:rPr lang="el-GR" sz="1600" b="0" i="0" kern="1200"/>
            <a:t> </a:t>
          </a:r>
          <a:endParaRPr lang="en-US" sz="1600" kern="1200"/>
        </a:p>
      </dsp:txBody>
      <dsp:txXfrm>
        <a:off x="3411907" y="2077591"/>
        <a:ext cx="2501800" cy="1501080"/>
      </dsp:txXfrm>
    </dsp:sp>
    <dsp:sp modelId="{66ACFA64-A7EF-445C-9ACE-4DBC3DEAA142}">
      <dsp:nvSpPr>
        <dsp:cNvPr id="0" name=""/>
        <dsp:cNvSpPr/>
      </dsp:nvSpPr>
      <dsp:spPr>
        <a:xfrm>
          <a:off x="2834692" y="4858906"/>
          <a:ext cx="544814" cy="91440"/>
        </a:xfrm>
        <a:custGeom>
          <a:avLst/>
          <a:gdLst/>
          <a:ahLst/>
          <a:cxnLst/>
          <a:rect l="0" t="0" r="0" b="0"/>
          <a:pathLst>
            <a:path>
              <a:moveTo>
                <a:pt x="0" y="45720"/>
              </a:moveTo>
              <a:lnTo>
                <a:pt x="544814"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92714" y="4901749"/>
        <a:ext cx="28770" cy="5754"/>
      </dsp:txXfrm>
    </dsp:sp>
    <dsp:sp modelId="{F063A337-F5AD-4349-9A00-DBDC840C1F70}">
      <dsp:nvSpPr>
        <dsp:cNvPr id="0" name=""/>
        <dsp:cNvSpPr/>
      </dsp:nvSpPr>
      <dsp:spPr>
        <a:xfrm>
          <a:off x="334692" y="4154085"/>
          <a:ext cx="2501800" cy="15010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90" tIns="128680" rIns="122590" bIns="128680" numCol="1" spcCol="1270" anchor="ctr" anchorCtr="0">
          <a:noAutofit/>
        </a:bodyPr>
        <a:lstStyle/>
        <a:p>
          <a:pPr lvl="0" algn="ctr" defTabSz="711200">
            <a:lnSpc>
              <a:spcPct val="90000"/>
            </a:lnSpc>
            <a:spcBef>
              <a:spcPct val="0"/>
            </a:spcBef>
            <a:spcAft>
              <a:spcPct val="35000"/>
            </a:spcAft>
          </a:pPr>
          <a:r>
            <a:rPr lang="el-GR" sz="1600" b="1" kern="1200"/>
            <a:t>Η</a:t>
          </a:r>
          <a:r>
            <a:rPr lang="el-GR" sz="1600" b="1" i="0" kern="1200"/>
            <a:t> λίμνη  Φαγκίμπινε</a:t>
          </a:r>
          <a:r>
            <a:rPr lang="el-GR" sz="1600" b="0" i="0" kern="1200"/>
            <a:t> </a:t>
          </a:r>
          <a:endParaRPr lang="en-US" sz="1600" kern="1200"/>
        </a:p>
      </dsp:txBody>
      <dsp:txXfrm>
        <a:off x="334692" y="4154085"/>
        <a:ext cx="2501800" cy="1501080"/>
      </dsp:txXfrm>
    </dsp:sp>
    <dsp:sp modelId="{66CD4453-9F4F-4434-8616-9895BE892ACC}">
      <dsp:nvSpPr>
        <dsp:cNvPr id="0" name=""/>
        <dsp:cNvSpPr/>
      </dsp:nvSpPr>
      <dsp:spPr>
        <a:xfrm>
          <a:off x="3411907" y="4154085"/>
          <a:ext cx="2501800" cy="15010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90" tIns="128680" rIns="122590" bIns="128680" numCol="1" spcCol="1270" anchor="ctr" anchorCtr="0">
          <a:noAutofit/>
        </a:bodyPr>
        <a:lstStyle/>
        <a:p>
          <a:pPr lvl="0" algn="ctr" defTabSz="711200">
            <a:lnSpc>
              <a:spcPct val="90000"/>
            </a:lnSpc>
            <a:spcBef>
              <a:spcPct val="0"/>
            </a:spcBef>
            <a:spcAft>
              <a:spcPct val="35000"/>
            </a:spcAft>
          </a:pPr>
          <a:r>
            <a:rPr lang="el-GR" sz="1600" b="0" i="0" kern="1200"/>
            <a:t>Η </a:t>
          </a:r>
          <a:r>
            <a:rPr lang="el-GR" sz="1600" b="1" i="0" kern="1200"/>
            <a:t>λίμνη Τσαντ</a:t>
          </a:r>
          <a:endParaRPr lang="en-US" sz="1600" kern="1200"/>
        </a:p>
      </dsp:txBody>
      <dsp:txXfrm>
        <a:off x="3411907" y="4154085"/>
        <a:ext cx="2501800" cy="15010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94EF6-1880-4B2D-A6DB-44B858DEDB53}">
      <dsp:nvSpPr>
        <dsp:cNvPr id="0" name=""/>
        <dsp:cNvSpPr/>
      </dsp:nvSpPr>
      <dsp:spPr>
        <a:xfrm>
          <a:off x="3504" y="817427"/>
          <a:ext cx="2779847" cy="166790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0" i="0" kern="1200"/>
            <a:t>Η καταπολέμηση της </a:t>
          </a:r>
          <a:r>
            <a:rPr lang="el-GR" sz="1500" b="1" i="0" kern="1200"/>
            <a:t>αλλαγής του κλίματος</a:t>
          </a:r>
          <a:r>
            <a:rPr lang="el-GR" sz="1500" b="0" i="0" kern="1200"/>
            <a:t> βρίσκεται στην κορυφή της ατζέντας τους.</a:t>
          </a:r>
          <a:endParaRPr lang="en-US" sz="1500" kern="1200"/>
        </a:p>
      </dsp:txBody>
      <dsp:txXfrm>
        <a:off x="3504" y="817427"/>
        <a:ext cx="2779847" cy="1667908"/>
      </dsp:txXfrm>
    </dsp:sp>
    <dsp:sp modelId="{4AB58E48-3E16-4FF4-A210-965CF36F960F}">
      <dsp:nvSpPr>
        <dsp:cNvPr id="0" name=""/>
        <dsp:cNvSpPr/>
      </dsp:nvSpPr>
      <dsp:spPr>
        <a:xfrm>
          <a:off x="3061336" y="817427"/>
          <a:ext cx="2779847" cy="1667908"/>
        </a:xfrm>
        <a:prstGeom prst="rect">
          <a:avLst/>
        </a:prstGeom>
        <a:solidFill>
          <a:schemeClr val="accent5">
            <a:hueOff val="-965506"/>
            <a:satOff val="-2488"/>
            <a:lumOff val="-16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a:t>Μ</a:t>
          </a:r>
          <a:r>
            <a:rPr lang="el-GR" sz="1500" b="0" i="0" kern="1200"/>
            <a:t>είωση των εκπομπών αερίων του </a:t>
          </a:r>
          <a:r>
            <a:rPr lang="el-GR" sz="1500" b="1" i="0" kern="1200"/>
            <a:t>θερμοκηπίου</a:t>
          </a:r>
          <a:r>
            <a:rPr lang="el-GR" sz="1500" kern="1200"/>
            <a:t>.</a:t>
          </a:r>
          <a:endParaRPr lang="en-US" sz="1500" kern="1200"/>
        </a:p>
      </dsp:txBody>
      <dsp:txXfrm>
        <a:off x="3061336" y="817427"/>
        <a:ext cx="2779847" cy="1667908"/>
      </dsp:txXfrm>
    </dsp:sp>
    <dsp:sp modelId="{72952F28-3E55-449F-99A3-471726C50567}">
      <dsp:nvSpPr>
        <dsp:cNvPr id="0" name=""/>
        <dsp:cNvSpPr/>
      </dsp:nvSpPr>
      <dsp:spPr>
        <a:xfrm>
          <a:off x="6119168" y="817427"/>
          <a:ext cx="2779847" cy="1667908"/>
        </a:xfrm>
        <a:prstGeom prst="rect">
          <a:avLst/>
        </a:prstGeom>
        <a:solidFill>
          <a:schemeClr val="accent5">
            <a:hueOff val="-1931012"/>
            <a:satOff val="-4977"/>
            <a:lumOff val="-33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a:t>Π</a:t>
          </a:r>
          <a:r>
            <a:rPr lang="el-GR" sz="1500" b="0" i="0" kern="1200"/>
            <a:t>ροώθηση της </a:t>
          </a:r>
          <a:r>
            <a:rPr lang="el-GR" sz="1500" b="1" i="0" kern="1200"/>
            <a:t>κυκλικής οικονομίας</a:t>
          </a:r>
          <a:r>
            <a:rPr lang="el-GR" sz="1500" b="0" i="0" kern="1200"/>
            <a:t> προς τα εμπρός. </a:t>
          </a:r>
          <a:endParaRPr lang="en-US" sz="1500" kern="1200"/>
        </a:p>
      </dsp:txBody>
      <dsp:txXfrm>
        <a:off x="6119168" y="817427"/>
        <a:ext cx="2779847" cy="1667908"/>
      </dsp:txXfrm>
    </dsp:sp>
    <dsp:sp modelId="{7E8BB4BA-8B4C-4D33-B8E4-61B5B3F74302}">
      <dsp:nvSpPr>
        <dsp:cNvPr id="0" name=""/>
        <dsp:cNvSpPr/>
      </dsp:nvSpPr>
      <dsp:spPr>
        <a:xfrm>
          <a:off x="9177000" y="817427"/>
          <a:ext cx="2779847" cy="1667908"/>
        </a:xfrm>
        <a:prstGeom prst="rect">
          <a:avLst/>
        </a:prstGeom>
        <a:solidFill>
          <a:schemeClr val="accent5">
            <a:hueOff val="-2896518"/>
            <a:satOff val="-7465"/>
            <a:lumOff val="-50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0" i="0" kern="1200"/>
            <a:t>Αναθεώρηση </a:t>
          </a:r>
          <a:r>
            <a:rPr lang="el-GR" sz="1500" b="1" i="0" kern="1200"/>
            <a:t>της</a:t>
          </a:r>
          <a:r>
            <a:rPr lang="el-GR" sz="1500" b="0" i="0" kern="1200"/>
            <a:t> νομοθεσίας για τα </a:t>
          </a:r>
          <a:r>
            <a:rPr lang="el-GR" sz="1500" b="1" i="0" kern="1200"/>
            <a:t>απόβλητα</a:t>
          </a:r>
          <a:r>
            <a:rPr lang="el-GR" sz="1500" b="0" i="0" kern="1200"/>
            <a:t> .</a:t>
          </a:r>
          <a:endParaRPr lang="en-US" sz="1500" kern="1200"/>
        </a:p>
      </dsp:txBody>
      <dsp:txXfrm>
        <a:off x="9177000" y="817427"/>
        <a:ext cx="2779847" cy="1667908"/>
      </dsp:txXfrm>
    </dsp:sp>
    <dsp:sp modelId="{D6D0856A-181E-49BB-8AD0-6508FBB1CD0B}">
      <dsp:nvSpPr>
        <dsp:cNvPr id="0" name=""/>
        <dsp:cNvSpPr/>
      </dsp:nvSpPr>
      <dsp:spPr>
        <a:xfrm>
          <a:off x="3504" y="2763320"/>
          <a:ext cx="2779847" cy="1667908"/>
        </a:xfrm>
        <a:prstGeom prst="rect">
          <a:avLst/>
        </a:prstGeom>
        <a:solidFill>
          <a:schemeClr val="accent5">
            <a:hueOff val="-3862025"/>
            <a:satOff val="-9954"/>
            <a:lumOff val="-672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i="0" kern="1200"/>
            <a:t>Ενδυνάμωση των ανθρώπων</a:t>
          </a:r>
          <a:endParaRPr lang="en-US" sz="1500" kern="1200"/>
        </a:p>
      </dsp:txBody>
      <dsp:txXfrm>
        <a:off x="3504" y="2763320"/>
        <a:ext cx="2779847" cy="1667908"/>
      </dsp:txXfrm>
    </dsp:sp>
    <dsp:sp modelId="{FC86C467-70CE-4CBB-B072-37CB9664E49A}">
      <dsp:nvSpPr>
        <dsp:cNvPr id="0" name=""/>
        <dsp:cNvSpPr/>
      </dsp:nvSpPr>
      <dsp:spPr>
        <a:xfrm>
          <a:off x="3061336" y="2763320"/>
          <a:ext cx="2779847" cy="1667908"/>
        </a:xfrm>
        <a:prstGeom prst="rect">
          <a:avLst/>
        </a:prstGeom>
        <a:solidFill>
          <a:schemeClr val="accent5">
            <a:hueOff val="-4827531"/>
            <a:satOff val="-12442"/>
            <a:lumOff val="-84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i="0" kern="1200"/>
            <a:t>Θέτοντας φιλόδοξους αλλά εφικτούς στόχους για να καταστήσουμε την ΕΕ ουδέτερη ως προς τον άνθρακα έως το 2050</a:t>
          </a:r>
          <a:endParaRPr lang="en-US" sz="1500" kern="1200"/>
        </a:p>
      </dsp:txBody>
      <dsp:txXfrm>
        <a:off x="3061336" y="2763320"/>
        <a:ext cx="2779847" cy="1667908"/>
      </dsp:txXfrm>
    </dsp:sp>
    <dsp:sp modelId="{CF58E547-4C76-4996-87A6-1F427EF003E2}">
      <dsp:nvSpPr>
        <dsp:cNvPr id="0" name=""/>
        <dsp:cNvSpPr/>
      </dsp:nvSpPr>
      <dsp:spPr>
        <a:xfrm>
          <a:off x="6119168" y="2763320"/>
          <a:ext cx="2779847" cy="1667908"/>
        </a:xfrm>
        <a:prstGeom prst="rect">
          <a:avLst/>
        </a:prstGeom>
        <a:solidFill>
          <a:schemeClr val="accent5">
            <a:hueOff val="-5793037"/>
            <a:satOff val="-14931"/>
            <a:lumOff val="-100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i="0" kern="1200"/>
            <a:t>Πρωτοπορία της πράσινης καινοτομίας, περικοπή της γραφειοκρατίας</a:t>
          </a:r>
          <a:endParaRPr lang="en-US" sz="1500" kern="1200"/>
        </a:p>
      </dsp:txBody>
      <dsp:txXfrm>
        <a:off x="6119168" y="2763320"/>
        <a:ext cx="2779847" cy="1667908"/>
      </dsp:txXfrm>
    </dsp:sp>
    <dsp:sp modelId="{821D8947-EF97-460D-AB42-2262AF2F876C}">
      <dsp:nvSpPr>
        <dsp:cNvPr id="0" name=""/>
        <dsp:cNvSpPr/>
      </dsp:nvSpPr>
      <dsp:spPr>
        <a:xfrm>
          <a:off x="9177000" y="2763320"/>
          <a:ext cx="2779847" cy="1667908"/>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i="0" kern="1200"/>
            <a:t>Μια βιώσιμη ΕΕ ως ισχυρός διεθνής εταίρος στην αντιμετώπιση της κλιματικής αλλαγής</a:t>
          </a:r>
          <a:endParaRPr lang="en-US" sz="1500" kern="1200"/>
        </a:p>
      </dsp:txBody>
      <dsp:txXfrm>
        <a:off x="9177000" y="2763320"/>
        <a:ext cx="2779847" cy="16679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0F48B-8CD4-4778-9B5D-F486A18493F4}">
      <dsp:nvSpPr>
        <dsp:cNvPr id="0" name=""/>
        <dsp:cNvSpPr/>
      </dsp:nvSpPr>
      <dsp:spPr>
        <a:xfrm>
          <a:off x="1283" y="507350"/>
          <a:ext cx="4505585" cy="286104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3914340-B8C5-45B3-84BA-CCD5B5343987}">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0" i="0" kern="1200"/>
            <a:t>Η μαζική μετανάστευση είναι ένα παγκόσμιο φαινόμενο. Οι άνθρωποι μετακινούνται μεταξύ και εντός ηπείρων που οδηγούνται από πολέμους και συγκρούσεις, φόβο, κλιματική αλλαγή, πείνα και την ελπίδα να βρουν ένα καλύτερο μέρος για να ζήσουν.</a:t>
          </a:r>
          <a:endParaRPr lang="en-US" sz="2200" kern="1200"/>
        </a:p>
      </dsp:txBody>
      <dsp:txXfrm>
        <a:off x="585701" y="1066737"/>
        <a:ext cx="4337991" cy="2693452"/>
      </dsp:txXfrm>
    </dsp:sp>
    <dsp:sp modelId="{B722B714-64D2-43D1-AB32-74F4F581F523}">
      <dsp:nvSpPr>
        <dsp:cNvPr id="0" name=""/>
        <dsp:cNvSpPr/>
      </dsp:nvSpPr>
      <dsp:spPr>
        <a:xfrm>
          <a:off x="5508110" y="507350"/>
          <a:ext cx="4505585" cy="286104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04511B3-E04B-4496-9D97-699AF588BAD3}">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b="0" i="0" kern="1200"/>
            <a:t>Η μεταναστευτική πολιτική της ΕΕ πρέπει να κάνει διάκριση μεταξύ ατόμων που αναζητούν προστασία και οικονομικών μεταναστών</a:t>
          </a:r>
          <a:endParaRPr lang="en-US" sz="2200" kern="1200"/>
        </a:p>
      </dsp:txBody>
      <dsp:txXfrm>
        <a:off x="6092527" y="1066737"/>
        <a:ext cx="4337991" cy="26934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08361-2000-4373-9BDE-99E96F7BF99B}">
      <dsp:nvSpPr>
        <dsp:cNvPr id="0" name=""/>
        <dsp:cNvSpPr/>
      </dsp:nvSpPr>
      <dsp:spPr>
        <a:xfrm>
          <a:off x="2775158" y="1165519"/>
          <a:ext cx="607801" cy="91440"/>
        </a:xfrm>
        <a:custGeom>
          <a:avLst/>
          <a:gdLst/>
          <a:ahLst/>
          <a:cxnLst/>
          <a:rect l="0" t="0" r="0" b="0"/>
          <a:pathLst>
            <a:path>
              <a:moveTo>
                <a:pt x="0" y="45720"/>
              </a:moveTo>
              <a:lnTo>
                <a:pt x="607801"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3099" y="1208047"/>
        <a:ext cx="31920" cy="6384"/>
      </dsp:txXfrm>
    </dsp:sp>
    <dsp:sp modelId="{13474221-3CF5-4669-9C2F-A268A21F5ACB}">
      <dsp:nvSpPr>
        <dsp:cNvPr id="0" name=""/>
        <dsp:cNvSpPr/>
      </dsp:nvSpPr>
      <dsp:spPr>
        <a:xfrm>
          <a:off x="1300" y="378542"/>
          <a:ext cx="2775658" cy="166539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6010" tIns="142766" rIns="136010" bIns="142766" numCol="1" spcCol="1270" anchor="ctr" anchorCtr="0">
          <a:noAutofit/>
        </a:bodyPr>
        <a:lstStyle/>
        <a:p>
          <a:pPr lvl="0" algn="ctr" defTabSz="533400">
            <a:lnSpc>
              <a:spcPct val="90000"/>
            </a:lnSpc>
            <a:spcBef>
              <a:spcPct val="0"/>
            </a:spcBef>
            <a:spcAft>
              <a:spcPct val="35000"/>
            </a:spcAft>
          </a:pPr>
          <a:r>
            <a:rPr lang="el-GR" sz="1200" kern="1200"/>
            <a:t>Είναι μια προοδευτική, φιλοπροδευτική, φιλοπεριβαλλοντική κοινοβουλευτική ομάδα</a:t>
          </a:r>
          <a:endParaRPr lang="en-US" sz="1200" kern="1200"/>
        </a:p>
      </dsp:txBody>
      <dsp:txXfrm>
        <a:off x="1300" y="378542"/>
        <a:ext cx="2775658" cy="1665395"/>
      </dsp:txXfrm>
    </dsp:sp>
    <dsp:sp modelId="{ED841B4A-8A4C-46D6-A297-A217864ED365}">
      <dsp:nvSpPr>
        <dsp:cNvPr id="0" name=""/>
        <dsp:cNvSpPr/>
      </dsp:nvSpPr>
      <dsp:spPr>
        <a:xfrm>
          <a:off x="1389129" y="2042137"/>
          <a:ext cx="3414060" cy="607801"/>
        </a:xfrm>
        <a:custGeom>
          <a:avLst/>
          <a:gdLst/>
          <a:ahLst/>
          <a:cxnLst/>
          <a:rect l="0" t="0" r="0" b="0"/>
          <a:pathLst>
            <a:path>
              <a:moveTo>
                <a:pt x="3414060" y="0"/>
              </a:moveTo>
              <a:lnTo>
                <a:pt x="3414060" y="321000"/>
              </a:lnTo>
              <a:lnTo>
                <a:pt x="0" y="321000"/>
              </a:lnTo>
              <a:lnTo>
                <a:pt x="0" y="607801"/>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09328" y="2342845"/>
        <a:ext cx="173661" cy="6384"/>
      </dsp:txXfrm>
    </dsp:sp>
    <dsp:sp modelId="{F65E95CD-E203-464D-8362-BC31401B1138}">
      <dsp:nvSpPr>
        <dsp:cNvPr id="0" name=""/>
        <dsp:cNvSpPr/>
      </dsp:nvSpPr>
      <dsp:spPr>
        <a:xfrm>
          <a:off x="3415360" y="378542"/>
          <a:ext cx="2775658" cy="1665395"/>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6010" tIns="142766" rIns="136010" bIns="142766" numCol="1" spcCol="1270" anchor="ctr" anchorCtr="0">
          <a:noAutofit/>
        </a:bodyPr>
        <a:lstStyle/>
        <a:p>
          <a:pPr lvl="0" algn="ctr" defTabSz="533400">
            <a:lnSpc>
              <a:spcPct val="90000"/>
            </a:lnSpc>
            <a:spcBef>
              <a:spcPct val="0"/>
            </a:spcBef>
            <a:spcAft>
              <a:spcPct val="35000"/>
            </a:spcAft>
          </a:pPr>
          <a:r>
            <a:rPr lang="el-GR" sz="1200" kern="1200" dirty="0"/>
            <a:t>Η ομάδα έχει τρεις άξονες πολιτικής οικολογίας, για μια πιο δίκαιη, αειφόρο και δημοκρατική κοινωνία.</a:t>
          </a:r>
          <a:endParaRPr lang="en-US" sz="1200" kern="1200" dirty="0"/>
        </a:p>
      </dsp:txBody>
      <dsp:txXfrm>
        <a:off x="3415360" y="378542"/>
        <a:ext cx="2775658" cy="1665395"/>
      </dsp:txXfrm>
    </dsp:sp>
    <dsp:sp modelId="{828A3BD3-595C-4F42-9BEB-D3EB083EE0E8}">
      <dsp:nvSpPr>
        <dsp:cNvPr id="0" name=""/>
        <dsp:cNvSpPr/>
      </dsp:nvSpPr>
      <dsp:spPr>
        <a:xfrm>
          <a:off x="2775158" y="3469316"/>
          <a:ext cx="607801" cy="91440"/>
        </a:xfrm>
        <a:custGeom>
          <a:avLst/>
          <a:gdLst/>
          <a:ahLst/>
          <a:cxnLst/>
          <a:rect l="0" t="0" r="0" b="0"/>
          <a:pathLst>
            <a:path>
              <a:moveTo>
                <a:pt x="0" y="45720"/>
              </a:moveTo>
              <a:lnTo>
                <a:pt x="607801"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3099" y="3511844"/>
        <a:ext cx="31920" cy="6384"/>
      </dsp:txXfrm>
    </dsp:sp>
    <dsp:sp modelId="{38933A79-BF79-4B8C-A42F-394B28AEFCBD}">
      <dsp:nvSpPr>
        <dsp:cNvPr id="0" name=""/>
        <dsp:cNvSpPr/>
      </dsp:nvSpPr>
      <dsp:spPr>
        <a:xfrm>
          <a:off x="1300" y="2682338"/>
          <a:ext cx="2775658" cy="1665395"/>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6010" tIns="142766" rIns="136010" bIns="142766" numCol="1" spcCol="1270" anchor="ctr" anchorCtr="0">
          <a:noAutofit/>
        </a:bodyPr>
        <a:lstStyle/>
        <a:p>
          <a:pPr lvl="0" algn="ctr" defTabSz="533400">
            <a:lnSpc>
              <a:spcPct val="90000"/>
            </a:lnSpc>
            <a:spcBef>
              <a:spcPct val="0"/>
            </a:spcBef>
            <a:spcAft>
              <a:spcPct val="35000"/>
            </a:spcAft>
          </a:pPr>
          <a:r>
            <a:rPr lang="el-GR" sz="1200" b="0" i="0" kern="1200" dirty="0"/>
            <a:t>Η ομάδα υποστηρίζει την προστασία του περιβάλλοντος και την κοινωνική δικαιοσύνη - στοχεύει στην προστασία των ανθρωπίνων δικαιωμάτων εντός και εκτός </a:t>
          </a:r>
          <a:r>
            <a:rPr lang="el-GR" sz="1200" b="0" i="0" kern="1200"/>
            <a:t>Ευρωπαϊκής Ένωσης </a:t>
          </a:r>
          <a:r>
            <a:rPr lang="el-GR" sz="1200" b="0" i="0" kern="1200" dirty="0"/>
            <a:t>και στην αντιμετώπιση της κλιματικής αλλαγής μέσω μιας επανάστασης πράσινης ενέργειας.</a:t>
          </a:r>
          <a:endParaRPr lang="en-US" sz="1200" kern="1200" dirty="0"/>
        </a:p>
      </dsp:txBody>
      <dsp:txXfrm>
        <a:off x="1300" y="2682338"/>
        <a:ext cx="2775658" cy="1665395"/>
      </dsp:txXfrm>
    </dsp:sp>
    <dsp:sp modelId="{B6289CA8-CD53-45F6-BF87-B08FF1BC78BB}">
      <dsp:nvSpPr>
        <dsp:cNvPr id="0" name=""/>
        <dsp:cNvSpPr/>
      </dsp:nvSpPr>
      <dsp:spPr>
        <a:xfrm>
          <a:off x="3415360" y="2682338"/>
          <a:ext cx="2775658" cy="166539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6010" tIns="142766" rIns="136010" bIns="142766" numCol="1" spcCol="1270" anchor="ctr" anchorCtr="0">
          <a:noAutofit/>
        </a:bodyPr>
        <a:lstStyle/>
        <a:p>
          <a:pPr lvl="0" algn="ctr" defTabSz="533400">
            <a:lnSpc>
              <a:spcPct val="90000"/>
            </a:lnSpc>
            <a:spcBef>
              <a:spcPct val="0"/>
            </a:spcBef>
            <a:spcAft>
              <a:spcPct val="35000"/>
            </a:spcAft>
          </a:pPr>
          <a:r>
            <a:rPr lang="el-GR" sz="1200" kern="1200"/>
            <a:t>Υποστηρίζει ότι κάθε απόφαση πρέπει να συμμορφώνεται με δυο περιορισμούς, τη μείωση του οικολογικού αποτυπώματος και τη μείωση των ανισοτήτων.</a:t>
          </a:r>
          <a:endParaRPr lang="en-US" sz="1200" kern="1200"/>
        </a:p>
      </dsp:txBody>
      <dsp:txXfrm>
        <a:off x="3415360" y="2682338"/>
        <a:ext cx="2775658" cy="16653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2C1FA-8AA0-457E-9783-46256D7F205B}">
      <dsp:nvSpPr>
        <dsp:cNvPr id="0" name=""/>
        <dsp:cNvSpPr/>
      </dsp:nvSpPr>
      <dsp:spPr>
        <a:xfrm>
          <a:off x="250756" y="2897"/>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FA5B3-4A71-4FDB-A011-19C4FF6EDF35}">
      <dsp:nvSpPr>
        <dsp:cNvPr id="0" name=""/>
        <dsp:cNvSpPr/>
      </dsp:nvSpPr>
      <dsp:spPr>
        <a:xfrm>
          <a:off x="742887" y="470421"/>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l-GR" sz="2900" kern="1200" dirty="0"/>
            <a:t>Η αξίες της ομάδας είναι η αλληλεγγύη, η δικαιοσύνη η ειρήνη και τα οικουμενικά ανθρώπινα δικαιώματα.</a:t>
          </a:r>
          <a:endParaRPr lang="en-US" sz="2900" kern="1200" dirty="0"/>
        </a:p>
      </dsp:txBody>
      <dsp:txXfrm>
        <a:off x="825263" y="552797"/>
        <a:ext cx="4264426" cy="2647776"/>
      </dsp:txXfrm>
    </dsp:sp>
    <dsp:sp modelId="{8C534E6F-72BC-4B7B-8EBF-BAB9304028A5}">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AEBCF-C37D-492C-8F83-25AD7B0650D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l-GR" sz="2900" kern="1200"/>
            <a:t>Η </a:t>
          </a:r>
          <a:r>
            <a:rPr lang="en-US" sz="2900" kern="1200"/>
            <a:t>GUE/NGL </a:t>
          </a:r>
          <a:r>
            <a:rPr lang="el-GR" sz="2900" kern="1200"/>
            <a:t>μάχεται για την κλιματική δικαιοσύνη, τη φορολογική δικαιοσύνη και για τα συμφέροντα του ενεργού πολίτη.</a:t>
          </a:r>
          <a:endParaRPr lang="en-US" sz="2900" kern="1200"/>
        </a:p>
      </dsp:txBody>
      <dsp:txXfrm>
        <a:off x="6119647" y="551349"/>
        <a:ext cx="4264426" cy="2647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FCB7A-EDA2-463B-883D-4E6ACBE23F93}">
      <dsp:nvSpPr>
        <dsp:cNvPr id="0" name=""/>
        <dsp:cNvSpPr/>
      </dsp:nvSpPr>
      <dsp:spPr>
        <a:xfrm>
          <a:off x="3731" y="888277"/>
          <a:ext cx="2691948" cy="16151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a:t>Συχνές πλημμύρες, παρατεταμένες ξηρασίες και εκτεταμένες πυρκαγιές, καθώς και ρύπανση της ατμόσφαιρας.</a:t>
          </a:r>
          <a:endParaRPr lang="en-US" sz="1300" kern="1200"/>
        </a:p>
      </dsp:txBody>
      <dsp:txXfrm>
        <a:off x="3731" y="888277"/>
        <a:ext cx="2691948" cy="1615168"/>
      </dsp:txXfrm>
    </dsp:sp>
    <dsp:sp modelId="{58C12996-25BF-4A62-86A9-C6D5A1EE2E62}">
      <dsp:nvSpPr>
        <dsp:cNvPr id="0" name=""/>
        <dsp:cNvSpPr/>
      </dsp:nvSpPr>
      <dsp:spPr>
        <a:xfrm>
          <a:off x="2964873" y="888277"/>
          <a:ext cx="2691948" cy="16151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a:t>Πρόωροι θάνατοι που οφείλονται σε καρδιαγγειακά και αναπνευστικά νοσήματα λόγω αιωρούμενων σωματιδίων.</a:t>
          </a:r>
          <a:endParaRPr lang="en-US" sz="1300" kern="1200"/>
        </a:p>
      </dsp:txBody>
      <dsp:txXfrm>
        <a:off x="2964873" y="888277"/>
        <a:ext cx="2691948" cy="1615168"/>
      </dsp:txXfrm>
    </dsp:sp>
    <dsp:sp modelId="{4C14EF1E-69AE-4918-BC77-2E9F2B6EC71F}">
      <dsp:nvSpPr>
        <dsp:cNvPr id="0" name=""/>
        <dsp:cNvSpPr/>
      </dsp:nvSpPr>
      <dsp:spPr>
        <a:xfrm>
          <a:off x="5926016" y="888277"/>
          <a:ext cx="2691948" cy="161516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a:t>Οι όλο και πιο συχνοί και παρατεταμένοι καύσωνες στις Η.Π.Α. και Ευρώπη είναι υπεύθυνοι για πολλούς θανάτους οφειλόμενους σε θερμοπληξία, καθώς και σε καρδιαγγειακές, αναπνευστικές και εγκεφαλοαγγειακές νόσους.</a:t>
          </a:r>
          <a:endParaRPr lang="en-US" sz="1300" kern="1200"/>
        </a:p>
      </dsp:txBody>
      <dsp:txXfrm>
        <a:off x="5926016" y="888277"/>
        <a:ext cx="2691948" cy="1615168"/>
      </dsp:txXfrm>
    </dsp:sp>
    <dsp:sp modelId="{083C31C2-E5D2-45AC-A599-94A3544832C1}">
      <dsp:nvSpPr>
        <dsp:cNvPr id="0" name=""/>
        <dsp:cNvSpPr/>
      </dsp:nvSpPr>
      <dsp:spPr>
        <a:xfrm>
          <a:off x="8887159" y="649806"/>
          <a:ext cx="2978021" cy="2092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a:t>Οι υψηλές εποχικές θερμοκρασίες και τα αυξημένα ατμοσφαιρικά επίπεδα CO2 έχουν σαν αποτέλεσμα τη χρονική επιμήκυνση της </a:t>
          </a:r>
          <a:r>
            <a:rPr lang="el-GR" sz="1300" kern="1200" dirty="0" err="1"/>
            <a:t>γυρεοφορίας</a:t>
          </a:r>
          <a:r>
            <a:rPr lang="el-GR" sz="1300" kern="1200" dirty="0"/>
            <a:t> αλλεργιογόνων φυτών και την αύξηση της ποσότητας γύρης στην ατμόσφαιρα. Άμεση συνέπεια είναι η αύξηση των αλλεργικών αντιδράσεων του αναπνευστικού συστήματος καθώς και των επεισοδίων  άσθματος.</a:t>
          </a:r>
          <a:endParaRPr lang="en-US" sz="1300" kern="1200" dirty="0"/>
        </a:p>
      </dsp:txBody>
      <dsp:txXfrm>
        <a:off x="8887159" y="649806"/>
        <a:ext cx="2978021" cy="2092112"/>
      </dsp:txXfrm>
    </dsp:sp>
    <dsp:sp modelId="{78785AE3-4B94-4946-969B-040942B8DDBB}">
      <dsp:nvSpPr>
        <dsp:cNvPr id="0" name=""/>
        <dsp:cNvSpPr/>
      </dsp:nvSpPr>
      <dsp:spPr>
        <a:xfrm>
          <a:off x="146767" y="3011113"/>
          <a:ext cx="2691948" cy="161516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a:t>Τα νερά των πλημμυρών μολύνουν τα συστήματα παροχής του πόσιμου νερού με συνέπεια τη σημαντική αύξηση των πιθανοτήτων εξάπλωσης νόσων όπως η ελονοσία και διάφορες διαρροϊκές νόσοι, πχ σαλμονέλωση. </a:t>
          </a:r>
          <a:endParaRPr lang="en-US" sz="1300" kern="1200"/>
        </a:p>
      </dsp:txBody>
      <dsp:txXfrm>
        <a:off x="146767" y="3011113"/>
        <a:ext cx="2691948" cy="1615168"/>
      </dsp:txXfrm>
    </dsp:sp>
    <dsp:sp modelId="{28242345-4A23-4A04-AE87-1ACF38FCF250}">
      <dsp:nvSpPr>
        <dsp:cNvPr id="0" name=""/>
        <dsp:cNvSpPr/>
      </dsp:nvSpPr>
      <dsp:spPr>
        <a:xfrm>
          <a:off x="3107910" y="3011113"/>
          <a:ext cx="2691948" cy="16151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a:t>Η θρεπτική αξία των τροφίμων μειώνεται όσο αυξάνεται η συγκέντρωση  του CO2 στην ατμόσφαιρα. </a:t>
          </a:r>
          <a:endParaRPr lang="en-US" sz="1300" kern="1200"/>
        </a:p>
      </dsp:txBody>
      <dsp:txXfrm>
        <a:off x="3107910" y="3011113"/>
        <a:ext cx="2691948" cy="1615168"/>
      </dsp:txXfrm>
    </dsp:sp>
    <dsp:sp modelId="{26ECC21E-5EB3-43F9-90B5-36FC82BF5700}">
      <dsp:nvSpPr>
        <dsp:cNvPr id="0" name=""/>
        <dsp:cNvSpPr/>
      </dsp:nvSpPr>
      <dsp:spPr>
        <a:xfrm>
          <a:off x="6069053" y="3011113"/>
          <a:ext cx="2691948" cy="16151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a:t>Οι παρατεταμένες περίοδοι ξηρασίας (πέρα από την έλλειψη πόσιμου νερού) αυξάνουν και τον κίνδυνο ερημοποίησης της γης.</a:t>
          </a:r>
          <a:endParaRPr lang="en-US" sz="1300" kern="1200"/>
        </a:p>
      </dsp:txBody>
      <dsp:txXfrm>
        <a:off x="6069053" y="3011113"/>
        <a:ext cx="2691948" cy="1615168"/>
      </dsp:txXfrm>
    </dsp:sp>
    <dsp:sp modelId="{A8851771-915D-449A-BAC1-3AD5B7733C79}">
      <dsp:nvSpPr>
        <dsp:cNvPr id="0" name=""/>
        <dsp:cNvSpPr/>
      </dsp:nvSpPr>
      <dsp:spPr>
        <a:xfrm>
          <a:off x="9030196" y="3011113"/>
          <a:ext cx="2691948" cy="161516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a:t>Επιπτώσεις στην ψυχική υγεία των ανθρώπων.</a:t>
          </a:r>
          <a:endParaRPr lang="en-US" sz="1300" kern="1200"/>
        </a:p>
      </dsp:txBody>
      <dsp:txXfrm>
        <a:off x="9030196" y="3011113"/>
        <a:ext cx="2691948" cy="161516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4499E-A756-4D96-A2D8-A6B08DD3EF82}">
      <dsp:nvSpPr>
        <dsp:cNvPr id="0" name=""/>
        <dsp:cNvSpPr/>
      </dsp:nvSpPr>
      <dsp:spPr>
        <a:xfrm>
          <a:off x="0" y="-266539"/>
          <a:ext cx="8839809" cy="237335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0" i="0" kern="1200" dirty="0"/>
            <a:t>Βασικός στόχος είναι να καταπολεμήσει την  κλιματική αλλαγή με μια περιβαλλοντικά ολοκληρωμένη κοινωνία. Πιστεύετε ότι ο καθορισμός δεσμευτικών στόχων θα μπορούσε να συμβάλει στο να εξασφαλιστεί ότι η Ευρωπαϊκή Ένωση εκπληρώνει τους φιλόδοξους στόχους της για το κλίμα και την ενέργεια. </a:t>
          </a:r>
          <a:endParaRPr lang="en-US" sz="1600" kern="1200" dirty="0"/>
        </a:p>
      </dsp:txBody>
      <dsp:txXfrm>
        <a:off x="69513" y="-197026"/>
        <a:ext cx="7165234" cy="2234326"/>
      </dsp:txXfrm>
    </dsp:sp>
    <dsp:sp modelId="{31A79F20-5660-4C3A-BA5F-C95937C35E8D}">
      <dsp:nvSpPr>
        <dsp:cNvPr id="0" name=""/>
        <dsp:cNvSpPr/>
      </dsp:nvSpPr>
      <dsp:spPr>
        <a:xfrm>
          <a:off x="779983" y="1670730"/>
          <a:ext cx="8839809" cy="200978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Υ</a:t>
          </a:r>
          <a:r>
            <a:rPr lang="el-GR" sz="1400" b="0" i="0" kern="1200" dirty="0"/>
            <a:t>ποστηρίζεται από το κόμμα ότι η υπέρβαση της μείωσης κατά 20% των εκπομπών αερίων θερμοκηπίου στην ΕΕ από τα επίπεδα του 1990 σε μείωση 30% είναι ρεαλιστική και επιπρόσθετα ότι το EU ETS είναι ένα βασικό εργαλείο για τη μείωση των εκπομπών αερίων θερμοκηπίου σε βιομηχανικό επίπεδο με αποδοτικότερο κόστος και χαιρετίζει την καθιέρωση ενός ενιαίου ανώτατου ορίου σε επίπεδο ΕΕ για τα δικαιώματα εκπομπής αντί του υφιστάμενου συστήματος εθνικών ανώτατων ορίων.</a:t>
          </a:r>
          <a:endParaRPr lang="en-US" sz="1400" kern="1200" dirty="0"/>
        </a:p>
      </dsp:txBody>
      <dsp:txXfrm>
        <a:off x="838848" y="1729595"/>
        <a:ext cx="6964039" cy="1892055"/>
      </dsp:txXfrm>
    </dsp:sp>
    <dsp:sp modelId="{58283268-84DF-4490-9549-6703FC4F36B9}">
      <dsp:nvSpPr>
        <dsp:cNvPr id="0" name=""/>
        <dsp:cNvSpPr/>
      </dsp:nvSpPr>
      <dsp:spPr>
        <a:xfrm>
          <a:off x="1559966" y="3580004"/>
          <a:ext cx="8839809" cy="17022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b="0" i="0" kern="1200" dirty="0"/>
            <a:t>Τέλος άλλη μια θέση του κόμματος είναι ότι η αντιμετώπιση της πρόκλησης για το κλίμα και την ενέργεια συμβάλλει στη δημιουργία θέσεων εργασίας και θα ενισχύσει την ανταγωνιστικότητα της Ευρώπης.</a:t>
          </a:r>
          <a:endParaRPr lang="en-US" sz="1400" kern="1200" dirty="0"/>
        </a:p>
      </dsp:txBody>
      <dsp:txXfrm>
        <a:off x="1609822" y="3629860"/>
        <a:ext cx="6982057" cy="1602497"/>
      </dsp:txXfrm>
    </dsp:sp>
    <dsp:sp modelId="{0BCA789F-1FCE-4969-916C-D65E54931485}">
      <dsp:nvSpPr>
        <dsp:cNvPr id="0" name=""/>
        <dsp:cNvSpPr/>
      </dsp:nvSpPr>
      <dsp:spPr>
        <a:xfrm>
          <a:off x="7861752" y="1308851"/>
          <a:ext cx="978056" cy="97805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081815" y="1308851"/>
        <a:ext cx="537930" cy="735987"/>
      </dsp:txXfrm>
    </dsp:sp>
    <dsp:sp modelId="{0E82F0A3-0545-4740-8F67-718D5EE40400}">
      <dsp:nvSpPr>
        <dsp:cNvPr id="0" name=""/>
        <dsp:cNvSpPr/>
      </dsp:nvSpPr>
      <dsp:spPr>
        <a:xfrm>
          <a:off x="8641736" y="3054306"/>
          <a:ext cx="978056" cy="97805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861799" y="3054306"/>
        <a:ext cx="537930" cy="73598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48675-D702-4830-AE93-50DF6F231646}">
      <dsp:nvSpPr>
        <dsp:cNvPr id="0" name=""/>
        <dsp:cNvSpPr/>
      </dsp:nvSpPr>
      <dsp:spPr>
        <a:xfrm>
          <a:off x="0" y="78707"/>
          <a:ext cx="7809086" cy="185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kern="1200" dirty="0"/>
            <a:t>Η προστασία του πλανήτη είναι μια βασική πράσινη αξία. Ο τρόπος που καταναλώνουμε και παράγουμε ενέργεια σήμερα αλλάζει το παγκόσμιο κλίμα μας και δηλητηριάζει τον πλανήτη για τις μελλοντικές γενιές. Έχουμε δεσμευτεί να αλλάξουμε τον τρόπο παραγωγής ενέργειας σε μια φιλική προς το περιβάλλον εναλλακτική λύση και να μεταφέρουμε την ενέργεια της Ευρώπης σε ένα βιώσιμο, φιλικό προς το κλίμα μοντέλο.</a:t>
          </a:r>
          <a:endParaRPr lang="en-US" sz="1800" kern="1200" dirty="0"/>
        </a:p>
      </dsp:txBody>
      <dsp:txXfrm>
        <a:off x="90470" y="169177"/>
        <a:ext cx="7628146" cy="1672340"/>
      </dsp:txXfrm>
    </dsp:sp>
    <dsp:sp modelId="{93E60008-253E-4DBF-91F5-93ADE96E5452}">
      <dsp:nvSpPr>
        <dsp:cNvPr id="0" name=""/>
        <dsp:cNvSpPr/>
      </dsp:nvSpPr>
      <dsp:spPr>
        <a:xfrm>
          <a:off x="0" y="1983827"/>
          <a:ext cx="7809086" cy="1853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kern="1200"/>
            <a:t>Οι Πράσινοι έχουν ήδη καταφέρει να φέρουν τις περιβαλλοντικές ανησυχίες στο προσκήνιο της ευρωπαϊκής πολιτικής συζήτησης. Τώρα, πρέπει να μεταφραστούν αυτές οι ανησυχίες σε διαρκή και ουσιαστική αλλαγή. Επιδιώκεται μια Ευρώπη που θα λαμβάνει το 20% της ενέργειας της από ανανεώσιμες πηγές έως το 2020. </a:t>
          </a:r>
          <a:endParaRPr lang="en-US" sz="1800" kern="1200"/>
        </a:p>
      </dsp:txBody>
      <dsp:txXfrm>
        <a:off x="90470" y="2074297"/>
        <a:ext cx="7628146" cy="1672340"/>
      </dsp:txXfrm>
    </dsp:sp>
    <dsp:sp modelId="{D7B90F89-03AA-4F06-A632-481191CDED9E}">
      <dsp:nvSpPr>
        <dsp:cNvPr id="0" name=""/>
        <dsp:cNvSpPr/>
      </dsp:nvSpPr>
      <dsp:spPr>
        <a:xfrm>
          <a:off x="0" y="3888947"/>
          <a:ext cx="7809086" cy="1853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kern="1200"/>
            <a:t>Επίσης πρέπει να ληφθούν δεσμευτικοί στόχοι για το 2030 για εκπομπές άνθρακα και για την Ευρώπη να βασιστεί πλήρως στις ανανεώσιμες πηγές ενέργειας έως το 2050. Το σχέδιο είναι κατάλληλο , έτσι ώστε να καθιστά οικονομικά επιζήμια τις εκπομπές άνθρακα. Και τέλος επιδιώκεται από το κόμμα  η Ευρώπη να είναι παγκόσμιος ηγέτης στη διεθνή διπλωματία για το κλίμα, υποστηρίζοντας ένα ισχυρό παγκόσμιο καθεστώς εκπομπών στο Παρίσι.</a:t>
          </a:r>
          <a:endParaRPr lang="el-GR" sz="1800" kern="1200"/>
        </a:p>
      </dsp:txBody>
      <dsp:txXfrm>
        <a:off x="90470" y="3979417"/>
        <a:ext cx="7628146" cy="1672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5A556-8DFB-49D4-91A9-2663DEBEF452}">
      <dsp:nvSpPr>
        <dsp:cNvPr id="0" name=""/>
        <dsp:cNvSpPr/>
      </dsp:nvSpPr>
      <dsp:spPr>
        <a:xfrm>
          <a:off x="0" y="614913"/>
          <a:ext cx="5744684" cy="7148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Η  </a:t>
          </a:r>
          <a:r>
            <a:rPr lang="el-GR" sz="1300" i="1" u="sng" kern="1200"/>
            <a:t>προσωρινή</a:t>
          </a:r>
          <a:r>
            <a:rPr lang="el-GR" sz="1300" kern="1200"/>
            <a:t> </a:t>
          </a:r>
          <a:r>
            <a:rPr lang="el-GR" sz="1300" i="1" u="sng" kern="1200"/>
            <a:t>μετανάστευση</a:t>
          </a:r>
          <a:r>
            <a:rPr lang="el-GR" sz="1300" kern="1200"/>
            <a:t> μπορεί να αποτελεί αντίδραση σε μια ξαφνική καταστροφή, όπως ένας τυφώνας, ένας σεισμός, μια θύελλα π.χ τυφώνας Χαϊγιάν στις Φιλιππίνες.</a:t>
          </a:r>
          <a:endParaRPr lang="en-US" sz="1300" kern="1200"/>
        </a:p>
      </dsp:txBody>
      <dsp:txXfrm>
        <a:off x="34897" y="649810"/>
        <a:ext cx="5674890" cy="645076"/>
      </dsp:txXfrm>
    </dsp:sp>
    <dsp:sp modelId="{5B4AB3D2-D2CD-4FD1-A7B1-BD27B00A0FA1}">
      <dsp:nvSpPr>
        <dsp:cNvPr id="0" name=""/>
        <dsp:cNvSpPr/>
      </dsp:nvSpPr>
      <dsp:spPr>
        <a:xfrm>
          <a:off x="0" y="1367223"/>
          <a:ext cx="5744684" cy="714870"/>
        </a:xfrm>
        <a:prstGeom prst="roundRect">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Η </a:t>
          </a:r>
          <a:r>
            <a:rPr lang="el-GR" sz="1300" i="1" u="sng" kern="1200" dirty="0"/>
            <a:t>μόνιμη μετανάστευση , </a:t>
          </a:r>
          <a:r>
            <a:rPr lang="el-GR" sz="1300" i="1" u="none" kern="1200" dirty="0"/>
            <a:t>στην περίπτωση αύτη   </a:t>
          </a:r>
          <a:r>
            <a:rPr lang="el-GR" sz="1300" kern="1200" dirty="0"/>
            <a:t>η</a:t>
          </a:r>
          <a:r>
            <a:rPr lang="el-GR" sz="1300" i="1" u="sng" kern="1200" dirty="0"/>
            <a:t> </a:t>
          </a:r>
          <a:r>
            <a:rPr lang="el-GR" sz="1300" kern="1200" dirty="0"/>
            <a:t>καταστροφή  είναι αργή όπως πλημμύρες, ξηρασίες, ερημοποίηση της γης έχουν  μακροπρόθεσμες  επιπτώσεις στο περιβάλλον και ο πληθυσμός μπορεί να μετακινηθεί μόνιμα .</a:t>
          </a:r>
          <a:endParaRPr lang="en-US" sz="1300" kern="1200" dirty="0"/>
        </a:p>
      </dsp:txBody>
      <dsp:txXfrm>
        <a:off x="34897" y="1402120"/>
        <a:ext cx="5674890" cy="645076"/>
      </dsp:txXfrm>
    </dsp:sp>
    <dsp:sp modelId="{28F4A45E-6F08-4CF8-A516-98D846C36CCA}">
      <dsp:nvSpPr>
        <dsp:cNvPr id="0" name=""/>
        <dsp:cNvSpPr/>
      </dsp:nvSpPr>
      <dsp:spPr>
        <a:xfrm>
          <a:off x="0" y="2119534"/>
          <a:ext cx="5744684" cy="71487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i="1" u="sng" kern="1200" dirty="0"/>
            <a:t>Μετακίνηση</a:t>
          </a:r>
          <a:r>
            <a:rPr lang="el-GR" sz="1300" kern="1200" dirty="0"/>
            <a:t> </a:t>
          </a:r>
          <a:r>
            <a:rPr lang="el-GR" sz="1300" i="1" u="sng" kern="1200" dirty="0"/>
            <a:t>εκτός</a:t>
          </a:r>
          <a:r>
            <a:rPr lang="el-GR" sz="1300" kern="1200" dirty="0"/>
            <a:t> </a:t>
          </a:r>
          <a:r>
            <a:rPr lang="el-GR" sz="1300" i="1" u="sng" kern="1200" dirty="0"/>
            <a:t>συνόρων</a:t>
          </a:r>
          <a:r>
            <a:rPr lang="el-GR" sz="1300" kern="1200" dirty="0"/>
            <a:t>, προκύπτει από τον  συνδυασμό συγκρούσεων και ξηρασίας και υποχρεώνονται οι πληθυσμοί να μετακινούνται.</a:t>
          </a:r>
          <a:endParaRPr lang="en-US" sz="1300" kern="1200" dirty="0"/>
        </a:p>
      </dsp:txBody>
      <dsp:txXfrm>
        <a:off x="34897" y="2154431"/>
        <a:ext cx="5674890" cy="645076"/>
      </dsp:txXfrm>
    </dsp:sp>
    <dsp:sp modelId="{8215BD11-53C0-4295-A1B0-089596687BBF}">
      <dsp:nvSpPr>
        <dsp:cNvPr id="0" name=""/>
        <dsp:cNvSpPr/>
      </dsp:nvSpPr>
      <dsp:spPr>
        <a:xfrm>
          <a:off x="0" y="2871843"/>
          <a:ext cx="5744684" cy="714870"/>
        </a:xfrm>
        <a:prstGeom prst="roundRect">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i="1" u="sng" kern="1200" dirty="0"/>
            <a:t>Μετεγκατάσταση</a:t>
          </a:r>
          <a:r>
            <a:rPr lang="el-GR" sz="1300" kern="1200" dirty="0"/>
            <a:t>  </a:t>
          </a:r>
          <a:r>
            <a:rPr lang="el-GR" sz="1300" i="1" u="sng" kern="1200" dirty="0"/>
            <a:t>κοινοτήτων </a:t>
          </a:r>
          <a:r>
            <a:rPr lang="el-GR" sz="1300" i="1" kern="1200" dirty="0"/>
            <a:t>  συμβαίνει </a:t>
          </a:r>
          <a:r>
            <a:rPr lang="el-GR" sz="1300" kern="1200" dirty="0"/>
            <a:t>εξαιτίας της ανόδου της στάθμης της θάλασσας σε νησιά του Ειρηνικού και του Ινδικού.</a:t>
          </a:r>
          <a:endParaRPr lang="en-US" sz="1300" kern="1200" dirty="0"/>
        </a:p>
      </dsp:txBody>
      <dsp:txXfrm>
        <a:off x="34897" y="2906740"/>
        <a:ext cx="5674890" cy="645076"/>
      </dsp:txXfrm>
    </dsp:sp>
    <dsp:sp modelId="{F1C49331-A264-4C39-8905-DAB32499DB63}">
      <dsp:nvSpPr>
        <dsp:cNvPr id="0" name=""/>
        <dsp:cNvSpPr/>
      </dsp:nvSpPr>
      <dsp:spPr>
        <a:xfrm>
          <a:off x="0" y="3624154"/>
          <a:ext cx="5744684" cy="71487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i="1" u="sng" kern="1200"/>
            <a:t>Κυκλική μετανάστευση </a:t>
          </a:r>
          <a:r>
            <a:rPr lang="el-GR" sz="1300" kern="1200"/>
            <a:t>   εξαιτίας της ξηρασίας στο τόπο τους άνθρωποι μεταναστεύουν για εύρεση εργασίας σε άλλες χώρες για διάστημα λίγων μηνών και στη συνέχεια επανέρχονται στη χώρα τους. </a:t>
          </a:r>
          <a:endParaRPr lang="en-US" sz="1300" kern="1200"/>
        </a:p>
      </dsp:txBody>
      <dsp:txXfrm>
        <a:off x="34897" y="3659051"/>
        <a:ext cx="5674890" cy="645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61D0-D61F-42BB-9E4E-03FFC91F58BF}">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57014" y="912848"/>
        <a:ext cx="34897" cy="6979"/>
      </dsp:txXfrm>
    </dsp:sp>
    <dsp:sp modelId="{3F351A51-2BCB-4C1A-8E9C-7EADA0724476}">
      <dsp:nvSpPr>
        <dsp:cNvPr id="0" name=""/>
        <dsp:cNvSpPr/>
      </dsp:nvSpPr>
      <dsp:spPr>
        <a:xfrm>
          <a:off x="8061" y="5979"/>
          <a:ext cx="3034531" cy="182071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lvl="0" algn="ctr" defTabSz="577850">
            <a:lnSpc>
              <a:spcPct val="90000"/>
            </a:lnSpc>
            <a:spcBef>
              <a:spcPct val="0"/>
            </a:spcBef>
            <a:spcAft>
              <a:spcPct val="35000"/>
            </a:spcAft>
          </a:pPr>
          <a:r>
            <a:rPr lang="el-GR" sz="1300" kern="1200" dirty="0"/>
            <a:t>Η χρήση όρων όπως ''μετανάστης'', ''πρόσφυγας'', ''εκτοπισμένο άτομο'' μπορεί να οδηγήσει σε πολύ διαφορετικές νομικές συνέπειες και στην αναγνώριση διαφορετικών τύπων δικαιωμάτων.</a:t>
          </a:r>
          <a:endParaRPr lang="en-US" sz="1300" kern="1200" dirty="0"/>
        </a:p>
      </dsp:txBody>
      <dsp:txXfrm>
        <a:off x="8061" y="5979"/>
        <a:ext cx="3034531" cy="1820718"/>
      </dsp:txXfrm>
    </dsp:sp>
    <dsp:sp modelId="{37AADAFD-9918-4931-8A6E-B592A2522021}">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89488" y="912848"/>
        <a:ext cx="34897" cy="6979"/>
      </dsp:txXfrm>
    </dsp:sp>
    <dsp:sp modelId="{C6F103EA-C689-4A46-ABBC-753B2666FFF3}">
      <dsp:nvSpPr>
        <dsp:cNvPr id="0" name=""/>
        <dsp:cNvSpPr/>
      </dsp:nvSpPr>
      <dsp:spPr>
        <a:xfrm>
          <a:off x="3740534" y="5979"/>
          <a:ext cx="3034531" cy="182071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lvl="0" algn="ctr" defTabSz="577850">
            <a:lnSpc>
              <a:spcPct val="90000"/>
            </a:lnSpc>
            <a:spcBef>
              <a:spcPct val="0"/>
            </a:spcBef>
            <a:spcAft>
              <a:spcPct val="35000"/>
            </a:spcAft>
          </a:pPr>
          <a:r>
            <a:rPr lang="el-GR" sz="1300" kern="1200"/>
            <a:t>Διεθνείς Οργανισμοί επέκριναν τη χρήση του όρου ''πρόσφυγας'' στην περίπτωση περιβαλλοντικών μετακινήσεων.</a:t>
          </a:r>
          <a:endParaRPr lang="en-US" sz="1300" kern="1200"/>
        </a:p>
      </dsp:txBody>
      <dsp:txXfrm>
        <a:off x="3740534" y="5979"/>
        <a:ext cx="3034531" cy="1820718"/>
      </dsp:txXfrm>
    </dsp:sp>
    <dsp:sp modelId="{2B3507B4-20D6-4FF3-BADA-A0E4C56E5955}">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0362" y="2155079"/>
        <a:ext cx="374875" cy="6979"/>
      </dsp:txXfrm>
    </dsp:sp>
    <dsp:sp modelId="{68723EDC-805D-4F0A-8BBA-3554D0AF2A93}">
      <dsp:nvSpPr>
        <dsp:cNvPr id="0" name=""/>
        <dsp:cNvSpPr/>
      </dsp:nvSpPr>
      <dsp:spPr>
        <a:xfrm>
          <a:off x="7473007" y="5979"/>
          <a:ext cx="3034531" cy="182071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lvl="0" algn="ctr" defTabSz="577850">
            <a:lnSpc>
              <a:spcPct val="90000"/>
            </a:lnSpc>
            <a:spcBef>
              <a:spcPct val="0"/>
            </a:spcBef>
            <a:spcAft>
              <a:spcPct val="35000"/>
            </a:spcAft>
          </a:pPr>
          <a:r>
            <a:rPr lang="el-GR" sz="1300" kern="1200"/>
            <a:t>Η Σύμβαση της Γενεύης του 1951 προβλέπει την αναγνώριση του καθεστώτος πρόσφυγα για όποιον/α βρίσκεται εκτός της χώρας του λόγω διώξεων ή φόβου δίωξης.</a:t>
          </a:r>
          <a:endParaRPr lang="en-US" sz="1300" kern="1200"/>
        </a:p>
      </dsp:txBody>
      <dsp:txXfrm>
        <a:off x="7473007" y="5979"/>
        <a:ext cx="3034531" cy="1820718"/>
      </dsp:txXfrm>
    </dsp:sp>
    <dsp:sp modelId="{17E2C212-17C4-44C8-B0DB-4DF390426496}">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57014" y="3431509"/>
        <a:ext cx="34897" cy="6979"/>
      </dsp:txXfrm>
    </dsp:sp>
    <dsp:sp modelId="{AB9207F2-7637-42A9-9836-43C47CDDBD14}">
      <dsp:nvSpPr>
        <dsp:cNvPr id="0" name=""/>
        <dsp:cNvSpPr/>
      </dsp:nvSpPr>
      <dsp:spPr>
        <a:xfrm>
          <a:off x="8061" y="2524640"/>
          <a:ext cx="3034531" cy="182071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lvl="0" algn="ctr" defTabSz="577850">
            <a:lnSpc>
              <a:spcPct val="90000"/>
            </a:lnSpc>
            <a:spcBef>
              <a:spcPct val="0"/>
            </a:spcBef>
            <a:spcAft>
              <a:spcPct val="35000"/>
            </a:spcAft>
          </a:pPr>
          <a:r>
            <a:rPr lang="el-GR" sz="1300" kern="1200" dirty="0"/>
            <a:t>Οι πολίτες των χωρών που ως αποτέλεσμα της ανόδου της στάθμης της θάλασσας, τα εδάφη των χωρών  τους μπορεί να εξαφανιστούν είναι δυνατόν να θεωρηθούν </a:t>
          </a:r>
          <a:r>
            <a:rPr lang="el-GR" sz="1300" kern="1200" dirty="0" err="1"/>
            <a:t>ανιθαγενείς</a:t>
          </a:r>
          <a:r>
            <a:rPr lang="el-GR" sz="1300" kern="1200" dirty="0"/>
            <a:t> και να βρουν προστασία στη Σύμβαση για το καθεστώς των </a:t>
          </a:r>
          <a:r>
            <a:rPr lang="el-GR" sz="1300" kern="1200" dirty="0" err="1"/>
            <a:t>Ανιθαγενών</a:t>
          </a:r>
          <a:r>
            <a:rPr lang="el-GR" sz="1300" kern="1200" dirty="0"/>
            <a:t>.</a:t>
          </a:r>
          <a:endParaRPr lang="en-US" sz="1300" kern="1200" dirty="0"/>
        </a:p>
      </dsp:txBody>
      <dsp:txXfrm>
        <a:off x="8061" y="2524640"/>
        <a:ext cx="3034531" cy="1820718"/>
      </dsp:txXfrm>
    </dsp:sp>
    <dsp:sp modelId="{1A6A8186-7EE7-4DCC-BE1B-16CC6F66ACD5}">
      <dsp:nvSpPr>
        <dsp:cNvPr id="0" name=""/>
        <dsp:cNvSpPr/>
      </dsp:nvSpPr>
      <dsp:spPr>
        <a:xfrm>
          <a:off x="3740534" y="2524640"/>
          <a:ext cx="3034531" cy="182071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lvl="0" algn="ctr" defTabSz="577850">
            <a:lnSpc>
              <a:spcPct val="90000"/>
            </a:lnSpc>
            <a:spcBef>
              <a:spcPct val="0"/>
            </a:spcBef>
            <a:spcAft>
              <a:spcPct val="35000"/>
            </a:spcAft>
          </a:pPr>
          <a:r>
            <a:rPr lang="el-GR" sz="1300" kern="1200"/>
            <a:t>Οι δε μελέτες που προωθούνται από το Ευρωπαϊκό Κοινοβούλιο  και την Ευρωπαϊκή Επιτροπή αναφέρονται σε μετακινήσεις που προκαλούνται από περιβαλλοντικούς όρους</a:t>
          </a:r>
          <a:endParaRPr lang="en-US" sz="1300" kern="1200"/>
        </a:p>
      </dsp:txBody>
      <dsp:txXfrm>
        <a:off x="3740534" y="2524640"/>
        <a:ext cx="3034531" cy="18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57B2D-EF1B-4EFD-8B56-85B181E897C5}">
      <dsp:nvSpPr>
        <dsp:cNvPr id="0" name=""/>
        <dsp:cNvSpPr/>
      </dsp:nvSpPr>
      <dsp:spPr>
        <a:xfrm>
          <a:off x="0" y="162189"/>
          <a:ext cx="10515600" cy="19889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1" kern="1200"/>
            <a:t>Οι πρόσφυγες είναι άτομα τα οποία διαφεύγουν από ένοπλες συρράξεις ή διώξεις.</a:t>
          </a:r>
          <a:r>
            <a:rPr lang="el-GR" sz="1700" kern="1200"/>
            <a:t> </a:t>
          </a:r>
          <a:r>
            <a:rPr lang="el-GR" sz="1700" b="1" kern="1200"/>
            <a:t>Η κατάσταση στην οποία βρίσκονται είναι συχνά τόσο επικίνδυνη και δύσκολη που αναγκάζονται να διασχίσουν εθνικά σύνορα για να αναζητήσουν ασφάλεια σε γειτονικές χώρες.</a:t>
          </a:r>
          <a:r>
            <a:rPr lang="el-GR" sz="1700" kern="1200"/>
            <a:t> </a:t>
          </a:r>
          <a:r>
            <a:rPr lang="el-GR" sz="1700" b="1" kern="1200"/>
            <a:t>Αναγνωρίζονται συνεπώς σε διεθνές επίπεδο ως ‘πρόσφυγες’ και έχουν πρόσβαση στην παροχή βοήθειας από τα κράτη, την Ύπατη Αρμοστεία του ΟΗΕ για τους Πρόσφυγες και άλλους οργανισμούς.</a:t>
          </a:r>
          <a:r>
            <a:rPr lang="el-GR" sz="1700" kern="1200"/>
            <a:t> </a:t>
          </a:r>
          <a:r>
            <a:rPr lang="el-GR" sz="1700" b="1" kern="1200"/>
            <a:t>Αναγνωρίζονται ως πρόσφυγες ακριβώς επειδή είναι πολύ επικίνδυνο για αυτούς να επιστρέψουν στην πατρίδα τους και χρειάζεται να αναζητήσουν καταφύγιο κάπου αλλού.</a:t>
          </a:r>
          <a:r>
            <a:rPr lang="el-GR" sz="1700" kern="1200"/>
            <a:t> </a:t>
          </a:r>
          <a:r>
            <a:rPr lang="el-GR" sz="1700" b="1" kern="1200"/>
            <a:t>Πρόκειται για ανθρώπους στους οποίους η άρνηση ασύλου έχει πιθανότατα θανάσιμες συνέπειες.</a:t>
          </a:r>
          <a:endParaRPr lang="en-US" sz="1700" kern="1200"/>
        </a:p>
      </dsp:txBody>
      <dsp:txXfrm>
        <a:off x="97095" y="259284"/>
        <a:ext cx="10321410" cy="1794809"/>
      </dsp:txXfrm>
    </dsp:sp>
    <dsp:sp modelId="{CC7B288E-9D66-473C-888B-A31F3A480147}">
      <dsp:nvSpPr>
        <dsp:cNvPr id="0" name=""/>
        <dsp:cNvSpPr/>
      </dsp:nvSpPr>
      <dsp:spPr>
        <a:xfrm>
          <a:off x="0" y="2200149"/>
          <a:ext cx="10515600" cy="198899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1" kern="1200"/>
            <a:t>Οι μετανάστες επιλέγουν να μετακινηθούν, όχι εξαιτίας κάποιας άμεσης απειλής δίωξης ή θανάτου, αλλά κυρίως για να βελτιώσουν τη ζωή τους αναζητώντας καλύτερες εργασιακές συνθήκες ή, σε κάποιες περιπτώσεις, για να ενωθούν με μέλη της οικογένειάς τους που βρίσκονται ήδη στο εξωτερικό, όπως επίσης για εκπαιδευτικούς ή άλλους λόγους.</a:t>
          </a:r>
          <a:r>
            <a:rPr lang="el-GR" sz="1700" kern="1200"/>
            <a:t> </a:t>
          </a:r>
          <a:r>
            <a:rPr lang="el-GR" sz="1700" b="1" kern="1200"/>
            <a:t>Σε αντίθεση με τους πρόσφυγες που δεν μπορούν να επιστρέψουν στη χώρα καταγωγής τους με ασφάλεια, οι μετανάστες δεν αντιμετωπίζουν αντίστοιχο εμπόδιο στην επιστροφή τους.</a:t>
          </a:r>
          <a:r>
            <a:rPr lang="el-GR" sz="1700" kern="1200"/>
            <a:t> </a:t>
          </a:r>
          <a:r>
            <a:rPr lang="el-GR" sz="1700" b="1" kern="1200"/>
            <a:t>Εάν επιλέξουν να επιστρέψουν, θα συνεχίσουν να απολαμβάνουν την προστασία της κυβέρνησής τους.</a:t>
          </a:r>
          <a:r>
            <a:rPr lang="el-GR" sz="1700" kern="1200"/>
            <a:t/>
          </a:r>
          <a:br>
            <a:rPr lang="el-GR" sz="1700" kern="1200"/>
          </a:br>
          <a:endParaRPr lang="en-US" sz="1700" kern="1200"/>
        </a:p>
      </dsp:txBody>
      <dsp:txXfrm>
        <a:off x="97095" y="2297244"/>
        <a:ext cx="10321410" cy="17948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AE8D7-47F0-4718-980B-AB4A8DAE4BC4}">
      <dsp:nvSpPr>
        <dsp:cNvPr id="0" name=""/>
        <dsp:cNvSpPr/>
      </dsp:nvSpPr>
      <dsp:spPr>
        <a:xfrm>
          <a:off x="0" y="6725"/>
          <a:ext cx="10515600" cy="21257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l-GR" sz="3000" kern="1200" dirty="0"/>
            <a:t>Πρέπει οι κλιματικοί μετανάστες να διαφοροποιούνται από την πιο ευρεία κατηγορία των περιβαλλοντικών μεταναστών;</a:t>
          </a:r>
          <a:endParaRPr lang="en-US" sz="3000" kern="1200" dirty="0"/>
        </a:p>
      </dsp:txBody>
      <dsp:txXfrm>
        <a:off x="103770" y="110495"/>
        <a:ext cx="10308060" cy="1918203"/>
      </dsp:txXfrm>
    </dsp:sp>
    <dsp:sp modelId="{C8B3322F-F9D1-461F-95D0-00FA7614A304}">
      <dsp:nvSpPr>
        <dsp:cNvPr id="0" name=""/>
        <dsp:cNvSpPr/>
      </dsp:nvSpPr>
      <dsp:spPr>
        <a:xfrm>
          <a:off x="0" y="2218869"/>
          <a:ext cx="10515600" cy="21257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l-GR" sz="3000" kern="1200"/>
            <a:t>Πρέπει τα άτομα που είναι προσωρινά ή εσωτερικά εκτοπισμένα να συγκαταλέγονται σε αυτή την κατηγορία ή μόνο όταν έχουν εκτοπιστεί σε μια άλλη χώρα από αυτή που ήταν η πατρίδα τους;</a:t>
          </a:r>
          <a:endParaRPr lang="en-US" sz="3000" kern="1200"/>
        </a:p>
      </dsp:txBody>
      <dsp:txXfrm>
        <a:off x="103770" y="2322639"/>
        <a:ext cx="10308060" cy="19182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43FB1-FD53-4D5B-8BA6-6BC3A1807BF6}">
      <dsp:nvSpPr>
        <dsp:cNvPr id="0" name=""/>
        <dsp:cNvSpPr/>
      </dsp:nvSpPr>
      <dsp:spPr>
        <a:xfrm>
          <a:off x="0" y="281889"/>
          <a:ext cx="10515600" cy="7160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a:t>Η Σύμβαση της Γενεύης(1951)   για τους πρόσφυγες αποκλείει τα θύματα των φυσικών καταστροφών από τον ορισμό του πρόσφυγα που είναι γνωστό στο διεθνές δίκαιο.</a:t>
          </a:r>
          <a:endParaRPr lang="en-US" sz="1800" kern="1200"/>
        </a:p>
      </dsp:txBody>
      <dsp:txXfrm>
        <a:off x="34954" y="316843"/>
        <a:ext cx="10445692" cy="646132"/>
      </dsp:txXfrm>
    </dsp:sp>
    <dsp:sp modelId="{798F11C5-2BF0-4EA7-9CD6-7D1293CDFA9F}">
      <dsp:nvSpPr>
        <dsp:cNvPr id="0" name=""/>
        <dsp:cNvSpPr/>
      </dsp:nvSpPr>
      <dsp:spPr>
        <a:xfrm>
          <a:off x="0" y="1049769"/>
          <a:ext cx="10515600" cy="71604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a:t>Η Φινλανδία και η Σουηδία έχουν θεσπίσει εσωτερικές νομικές διατάξεις χορήγησης επικουρικής προστασίας σε όποιον ''λόγω περιβαλλοντικής καταστοφής δεν μπορεί να επιστρέψει στη χώρα καταγωγής του''.</a:t>
          </a:r>
          <a:endParaRPr lang="en-US" sz="1800" kern="1200"/>
        </a:p>
      </dsp:txBody>
      <dsp:txXfrm>
        <a:off x="34954" y="1084723"/>
        <a:ext cx="10445692" cy="646132"/>
      </dsp:txXfrm>
    </dsp:sp>
    <dsp:sp modelId="{6B008C79-F59B-495A-AE3E-80604BC0D757}">
      <dsp:nvSpPr>
        <dsp:cNvPr id="0" name=""/>
        <dsp:cNvSpPr/>
      </dsp:nvSpPr>
      <dsp:spPr>
        <a:xfrm>
          <a:off x="0" y="1817649"/>
          <a:ext cx="10515600" cy="71604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a:t>Κλιματικοί μετανάστες που διώκονται από την κυβέρνησή τους, για παράδειγμα μέσω μιας εχθρικής πολιτικής προς τιςεσωτερικές εκτοπίσεις, θα μπορούσαν να αναγνωρίζονται ως πρόσφυγες.</a:t>
          </a:r>
          <a:endParaRPr lang="en-US" sz="1800" kern="1200"/>
        </a:p>
      </dsp:txBody>
      <dsp:txXfrm>
        <a:off x="34954" y="1852603"/>
        <a:ext cx="10445692" cy="646132"/>
      </dsp:txXfrm>
    </dsp:sp>
    <dsp:sp modelId="{6A18DC76-73E6-474A-A410-022FA268789F}">
      <dsp:nvSpPr>
        <dsp:cNvPr id="0" name=""/>
        <dsp:cNvSpPr/>
      </dsp:nvSpPr>
      <dsp:spPr>
        <a:xfrm>
          <a:off x="0" y="2585529"/>
          <a:ext cx="10515600" cy="71604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a:t>Η Σύμβαση σχετικά με το καθεστώς  των απάτριδων, απαγορεύει την απέλαση των απάτριδων που διαμένουν νόμιμα στο έδαφος μιας τρίτης χώρας εκτός από την εθνική ασφάλεια ή τη δημόσια τάξη.</a:t>
          </a:r>
          <a:endParaRPr lang="en-US" sz="1800" kern="1200"/>
        </a:p>
      </dsp:txBody>
      <dsp:txXfrm>
        <a:off x="34954" y="2620483"/>
        <a:ext cx="10445692" cy="646132"/>
      </dsp:txXfrm>
    </dsp:sp>
    <dsp:sp modelId="{42283038-E78D-4E3E-A72F-927CF021E0DC}">
      <dsp:nvSpPr>
        <dsp:cNvPr id="0" name=""/>
        <dsp:cNvSpPr/>
      </dsp:nvSpPr>
      <dsp:spPr>
        <a:xfrm>
          <a:off x="0" y="3353409"/>
          <a:ext cx="10515600" cy="7160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a:t>Οι άνθρωποι που εκτοπίζονται εντός των συνόρων της χώρας τους χαρακτηρίζονται εσωτερικά εκτοπισμένοι και αντιμετωπίζονται σύμφωνα με τις κατευθυντήριες αρχές του ΟΗΕ για τους εσωτερικά εκτοπισμένους.</a:t>
          </a:r>
          <a:endParaRPr lang="en-US" sz="1800" kern="1200"/>
        </a:p>
      </dsp:txBody>
      <dsp:txXfrm>
        <a:off x="34954" y="3388363"/>
        <a:ext cx="10445692" cy="646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FDA62-C579-43E5-8467-75E95EDB7D2A}">
      <dsp:nvSpPr>
        <dsp:cNvPr id="0" name=""/>
        <dsp:cNvSpPr/>
      </dsp:nvSpPr>
      <dsp:spPr>
        <a:xfrm>
          <a:off x="0" y="5895"/>
          <a:ext cx="10515600" cy="139851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l-GR" sz="2500" kern="1200" dirty="0"/>
            <a:t>Ανάγκη για τη σύνταξη ενός διεθνούς νομικού εργαλείου δικαίου για την κλιματική μετανάστευση.</a:t>
          </a:r>
          <a:endParaRPr lang="en-US" sz="2500" kern="1200" dirty="0"/>
        </a:p>
      </dsp:txBody>
      <dsp:txXfrm>
        <a:off x="68270" y="74165"/>
        <a:ext cx="10379060" cy="1261975"/>
      </dsp:txXfrm>
    </dsp:sp>
    <dsp:sp modelId="{4DA4B6AC-6F38-42AB-AFF0-9568AE8F842D}">
      <dsp:nvSpPr>
        <dsp:cNvPr id="0" name=""/>
        <dsp:cNvSpPr/>
      </dsp:nvSpPr>
      <dsp:spPr>
        <a:xfrm>
          <a:off x="0" y="1476411"/>
          <a:ext cx="10515600" cy="139851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l-GR" sz="2500" kern="1200"/>
            <a:t>Ανάγκη δημιουργίας ενός διεθνούς οργανισμού  που θα οργάνωνε ευρεία χρηματοδότηση για την προστασία των πληθυσμών που μετακινούνται.</a:t>
          </a:r>
          <a:endParaRPr lang="en-US" sz="2500" kern="1200"/>
        </a:p>
      </dsp:txBody>
      <dsp:txXfrm>
        <a:off x="68270" y="1544681"/>
        <a:ext cx="10379060" cy="1261975"/>
      </dsp:txXfrm>
    </dsp:sp>
    <dsp:sp modelId="{A962A598-8D8B-492F-AD6F-C37ADA6D333B}">
      <dsp:nvSpPr>
        <dsp:cNvPr id="0" name=""/>
        <dsp:cNvSpPr/>
      </dsp:nvSpPr>
      <dsp:spPr>
        <a:xfrm>
          <a:off x="0" y="2946926"/>
          <a:ext cx="10515600" cy="139851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l-GR" sz="2500" kern="1200" dirty="0"/>
            <a:t>Πολλοί που εξαναγκάζονται να μετακινηθούν εκτός συνόρων για λόγους που οφείλονται στις κλιματικές αλλαγές ή τις φυσικές καταστροφές, βρίσκονται σε νομικό κενό καθώς δεν υπάρχει σχετικό πλαίσιο προστασίας.</a:t>
          </a:r>
          <a:endParaRPr lang="en-US" sz="2500" kern="1200" dirty="0"/>
        </a:p>
      </dsp:txBody>
      <dsp:txXfrm>
        <a:off x="68270" y="3015196"/>
        <a:ext cx="10379060" cy="12619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8CBF2-ECAC-4DE5-86D6-D90DCBBA5095}">
      <dsp:nvSpPr>
        <dsp:cNvPr id="0" name=""/>
        <dsp:cNvSpPr/>
      </dsp:nvSpPr>
      <dsp:spPr>
        <a:xfrm>
          <a:off x="0" y="41825"/>
          <a:ext cx="6620505" cy="1202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Η Σύμβαση των Ηνωμένων Εθνών για την Κλιματική Αλλαγή (UNFCCC), στην παγκόσμια διάσκεψη του Ρίο αποτελεί τον πυρήνα της προσπάθειας της διεθνούς κοινότητας να καταπολεμήσει και να αντιμετωπίσει το φαινόμενο της κλιματικής αλλαγής</a:t>
          </a:r>
          <a:endParaRPr lang="en-US" sz="1400" kern="1200" dirty="0"/>
        </a:p>
      </dsp:txBody>
      <dsp:txXfrm>
        <a:off x="58721" y="100546"/>
        <a:ext cx="6503063" cy="1085464"/>
      </dsp:txXfrm>
    </dsp:sp>
    <dsp:sp modelId="{FA02FA56-53C9-4388-9E4D-2A82E044BFED}">
      <dsp:nvSpPr>
        <dsp:cNvPr id="0" name=""/>
        <dsp:cNvSpPr/>
      </dsp:nvSpPr>
      <dsp:spPr>
        <a:xfrm>
          <a:off x="0" y="1285051"/>
          <a:ext cx="6620505" cy="120290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Σύμφωνα με την «</a:t>
          </a:r>
          <a:r>
            <a:rPr lang="el-GR" sz="1400" kern="1200" dirty="0" err="1"/>
            <a:t>Agenda</a:t>
          </a:r>
          <a:r>
            <a:rPr lang="el-GR" sz="1400" kern="1200" dirty="0"/>
            <a:t> 21», του 1992, η οποία προήλθε από την Οικουμενική Διακήρυξη του Ρίο για το Περιβάλλον και την Ανάπτυξη, αναφέρεται ότι «Για τους κατοίκους των οποίων ο επικίνδυνα προσαρμοσμένος τρόπος ζωής </a:t>
          </a:r>
          <a:r>
            <a:rPr lang="el-GR" sz="1400" kern="1200"/>
            <a:t>τους, απειλείται </a:t>
          </a:r>
          <a:r>
            <a:rPr lang="el-GR" sz="1400" kern="1200" dirty="0"/>
            <a:t>ή εξαλείφεται , η επανεγκατάστασή και προσαρμογή σε νέους τρόπους ζωής πρέπει να υποστηρίζεται. ». (τμήμα 2, παράγραφος 12: «</a:t>
          </a:r>
          <a:r>
            <a:rPr lang="el-GR" sz="1400" kern="1200" dirty="0" err="1"/>
            <a:t>Combating</a:t>
          </a:r>
          <a:r>
            <a:rPr lang="el-GR" sz="1400" kern="1200" dirty="0"/>
            <a:t> </a:t>
          </a:r>
          <a:r>
            <a:rPr lang="el-GR" sz="1400" kern="1200" dirty="0" err="1"/>
            <a:t>desertification</a:t>
          </a:r>
          <a:r>
            <a:rPr lang="el-GR" sz="1400" kern="1200" dirty="0"/>
            <a:t> and </a:t>
          </a:r>
          <a:r>
            <a:rPr lang="el-GR" sz="1400" kern="1200" dirty="0" err="1"/>
            <a:t>drought</a:t>
          </a:r>
          <a:r>
            <a:rPr lang="el-GR" sz="1400" kern="1200" dirty="0"/>
            <a:t>»)</a:t>
          </a:r>
          <a:endParaRPr lang="en-US" sz="1400" kern="1200" dirty="0"/>
        </a:p>
      </dsp:txBody>
      <dsp:txXfrm>
        <a:off x="58721" y="1343772"/>
        <a:ext cx="6503063" cy="1085464"/>
      </dsp:txXfrm>
    </dsp:sp>
    <dsp:sp modelId="{30B84B8B-C294-48DB-AD02-8352118BE3E1}">
      <dsp:nvSpPr>
        <dsp:cNvPr id="0" name=""/>
        <dsp:cNvSpPr/>
      </dsp:nvSpPr>
      <dsp:spPr>
        <a:xfrm>
          <a:off x="0" y="2528278"/>
          <a:ext cx="6620505" cy="12029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Σε αυτήν την αναφορά παρατηρούμε ότι τονίζεται το θέμα των μεταναστεύσεων και των περιβαλλοντικών προσφύγων, όπου είναι αποτέλεσμα των κλιματικών αλλαγών. Όμως δεν γίνεται καμιά συγκεκριμένη αναφορά ούτε στο είδος αυτής της εκτόπισης, αν είναι δηλαδή </a:t>
          </a:r>
          <a:r>
            <a:rPr lang="el-GR" sz="1400" kern="1200" dirty="0" err="1"/>
            <a:t>ενδοσυνοριακή</a:t>
          </a:r>
          <a:r>
            <a:rPr lang="el-GR" sz="1400" kern="1200" dirty="0"/>
            <a:t> ή </a:t>
          </a:r>
          <a:r>
            <a:rPr lang="el-GR" sz="1400" kern="1200" dirty="0" err="1"/>
            <a:t>διασυνορική</a:t>
          </a:r>
          <a:r>
            <a:rPr lang="el-GR" sz="1400" kern="1200" dirty="0"/>
            <a:t>, ούτε στην φύση αυτών των «κατοίκων.</a:t>
          </a:r>
          <a:endParaRPr lang="en-US" sz="1400" kern="1200" dirty="0"/>
        </a:p>
      </dsp:txBody>
      <dsp:txXfrm>
        <a:off x="58721" y="2586999"/>
        <a:ext cx="6503063" cy="10854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4504EF-2F3A-480F-BD8E-4346247A1DF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0DA54D7-BC3B-4C75-B939-C7E666E51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6394072-9BEB-4A90-AAA9-9F3D82943549}"/>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5" name="Θέση υποσέλιδου 4">
            <a:extLst>
              <a:ext uri="{FF2B5EF4-FFF2-40B4-BE49-F238E27FC236}">
                <a16:creationId xmlns:a16="http://schemas.microsoft.com/office/drawing/2014/main" id="{A981C441-CB9F-47A2-BBBC-768CAA8E568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17C753D-68FB-498A-BD8D-8264E9425BB5}"/>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356211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4DDEBE-4654-497D-84CC-875B39F43AF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4B283CE-BBFF-49E9-A854-6619BE4FA7D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FAF7AAF-7598-4CF0-A142-C157B78A3E08}"/>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5" name="Θέση υποσέλιδου 4">
            <a:extLst>
              <a:ext uri="{FF2B5EF4-FFF2-40B4-BE49-F238E27FC236}">
                <a16:creationId xmlns:a16="http://schemas.microsoft.com/office/drawing/2014/main" id="{2B36713A-D352-46F0-BAE3-66A13792AD4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C5DDB45-B2A7-444C-ADE2-ACFC1F54A7C7}"/>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19359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B03CF8D-185C-4CFE-9271-932F3ED16E1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43B786C-AA5F-4FD4-8054-8210FEFBEA1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A286FAE-0FD1-47F8-B2D5-04820E90ED44}"/>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5" name="Θέση υποσέλιδου 4">
            <a:extLst>
              <a:ext uri="{FF2B5EF4-FFF2-40B4-BE49-F238E27FC236}">
                <a16:creationId xmlns:a16="http://schemas.microsoft.com/office/drawing/2014/main" id="{6EEDF83A-7C68-46BB-BB33-72801B1D841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4FA5EDC-03B7-4ADC-B2CF-FDB7541C3FDD}"/>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381337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A3773A-EA82-4C75-9C5A-2F86BB485EF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7A00322-1F25-4A10-877B-35309F9E7DF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623F8C1-964E-4D3B-A80C-AC9CD5AA6F41}"/>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5" name="Θέση υποσέλιδου 4">
            <a:extLst>
              <a:ext uri="{FF2B5EF4-FFF2-40B4-BE49-F238E27FC236}">
                <a16:creationId xmlns:a16="http://schemas.microsoft.com/office/drawing/2014/main" id="{EECE6979-6C5D-4129-8765-96B418EC64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47E6761-BF03-40FD-B87E-04C6557DCD80}"/>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138494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9CB184-5A41-4F7B-8BEE-96039976F75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99CF41B-F77B-4B60-A4EF-D6EEA6CD6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4F862EC-D3E3-461F-98C6-A579B15CE29A}"/>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5" name="Θέση υποσέλιδου 4">
            <a:extLst>
              <a:ext uri="{FF2B5EF4-FFF2-40B4-BE49-F238E27FC236}">
                <a16:creationId xmlns:a16="http://schemas.microsoft.com/office/drawing/2014/main" id="{7D40C7DD-44C0-4FA8-837D-A16E6925AFA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456716A-5077-4927-9F8C-8D4DBB28732D}"/>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39793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160E0-2D6F-457B-B56C-2F0F87C0FB0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DAFD6D0-2E7F-4DEA-B811-5A8C216EBB2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33012C9-10A6-4199-BE26-2CDC7630D76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EA74E2C-9AC4-48FF-A47E-E7883A264D5C}"/>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6" name="Θέση υποσέλιδου 5">
            <a:extLst>
              <a:ext uri="{FF2B5EF4-FFF2-40B4-BE49-F238E27FC236}">
                <a16:creationId xmlns:a16="http://schemas.microsoft.com/office/drawing/2014/main" id="{51510167-DFE7-4B21-8767-1A285FA2A12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6CBCAD4-4A54-4497-A167-FC154220B907}"/>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337615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B014DD-057C-4C25-891C-1F026C56A0C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F8014DE-0434-4973-80B5-18C4FE68B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62E75FA-5BEA-40C4-9FC2-931CF3F008C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A1DF0EA-036A-426A-89F8-59C1F485D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CFC8ACC-ACB1-4F06-B2E4-36C785F8E3B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EAEC6D4-AE6F-4C23-97A6-039A5AE0EE47}"/>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8" name="Θέση υποσέλιδου 7">
            <a:extLst>
              <a:ext uri="{FF2B5EF4-FFF2-40B4-BE49-F238E27FC236}">
                <a16:creationId xmlns:a16="http://schemas.microsoft.com/office/drawing/2014/main" id="{0CF3EF79-8E60-43CD-AF45-A69FEBA8695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28E2705-1175-4BA5-9E7A-3D9B9EA43293}"/>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296597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962E5E-8575-4730-88BE-83858BBC4E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7EF9260-C121-48A7-96FB-55D89C77DFE0}"/>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4" name="Θέση υποσέλιδου 3">
            <a:extLst>
              <a:ext uri="{FF2B5EF4-FFF2-40B4-BE49-F238E27FC236}">
                <a16:creationId xmlns:a16="http://schemas.microsoft.com/office/drawing/2014/main" id="{D7732E96-C982-4B9C-A22F-8309ADFAD5A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746E1AC-0372-40FA-8A68-5606DA112DA5}"/>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350591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7E46B1C-AEBA-438C-97A3-5190140A82EC}"/>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3" name="Θέση υποσέλιδου 2">
            <a:extLst>
              <a:ext uri="{FF2B5EF4-FFF2-40B4-BE49-F238E27FC236}">
                <a16:creationId xmlns:a16="http://schemas.microsoft.com/office/drawing/2014/main" id="{3A785FD6-D8C4-4E8A-83F5-B372FDF6BCA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381F995-8780-4497-BDE8-3B82E7AF4E0B}"/>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332460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C74B81-A7B5-4F3F-AAF0-58333075145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4B9EAAE-8B96-4765-BE62-B87EF17A0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E68A8EF-4D06-474D-A440-0D672C911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4B27436-3B4E-41A3-BDA2-8E982E9AEA5B}"/>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6" name="Θέση υποσέλιδου 5">
            <a:extLst>
              <a:ext uri="{FF2B5EF4-FFF2-40B4-BE49-F238E27FC236}">
                <a16:creationId xmlns:a16="http://schemas.microsoft.com/office/drawing/2014/main" id="{66977CE3-8AB8-40BE-93D5-696FF232F00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FE7602B-A30C-4807-9B17-306A5C13BB95}"/>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60724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3AB198-6AAE-46DA-ACA4-DAE4AD0C9A8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F96C7D3-E80E-4172-8B1A-A0C13846D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414D300-5180-42A2-9B72-C9F2E6BC7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FF63ADC-BB57-4D7E-A6A9-96263F7869EE}"/>
              </a:ext>
            </a:extLst>
          </p:cNvPr>
          <p:cNvSpPr>
            <a:spLocks noGrp="1"/>
          </p:cNvSpPr>
          <p:nvPr>
            <p:ph type="dt" sz="half" idx="10"/>
          </p:nvPr>
        </p:nvSpPr>
        <p:spPr/>
        <p:txBody>
          <a:bodyPr/>
          <a:lstStyle/>
          <a:p>
            <a:fld id="{E1B248D8-D826-4F5A-9BAC-9E6067B2EFA4}" type="datetimeFigureOut">
              <a:rPr lang="el-GR" smtClean="0"/>
              <a:t>7/6/2021</a:t>
            </a:fld>
            <a:endParaRPr lang="el-GR"/>
          </a:p>
        </p:txBody>
      </p:sp>
      <p:sp>
        <p:nvSpPr>
          <p:cNvPr id="6" name="Θέση υποσέλιδου 5">
            <a:extLst>
              <a:ext uri="{FF2B5EF4-FFF2-40B4-BE49-F238E27FC236}">
                <a16:creationId xmlns:a16="http://schemas.microsoft.com/office/drawing/2014/main" id="{9F3F4D09-1D56-4277-BB01-EC9983A964F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BD63687-7054-4FD6-94C6-2FC6B617F65E}"/>
              </a:ext>
            </a:extLst>
          </p:cNvPr>
          <p:cNvSpPr>
            <a:spLocks noGrp="1"/>
          </p:cNvSpPr>
          <p:nvPr>
            <p:ph type="sldNum" sz="quarter" idx="12"/>
          </p:nvPr>
        </p:nvSpPr>
        <p:spPr/>
        <p:txBody>
          <a:bodyPr/>
          <a:lstStyle/>
          <a:p>
            <a:fld id="{6210E04A-306F-4357-BF27-CE2C4D8E1DCA}" type="slidenum">
              <a:rPr lang="el-GR" smtClean="0"/>
              <a:t>‹#›</a:t>
            </a:fld>
            <a:endParaRPr lang="el-GR"/>
          </a:p>
        </p:txBody>
      </p:sp>
    </p:spTree>
    <p:extLst>
      <p:ext uri="{BB962C8B-B14F-4D97-AF65-F5344CB8AC3E}">
        <p14:creationId xmlns:p14="http://schemas.microsoft.com/office/powerpoint/2010/main" val="95413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18676B4-82CA-4458-BE1F-57A99A129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707E1E9-918E-42BD-8AE5-32372FB49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BDDE39F-E938-4F10-B924-85D22FE62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248D8-D826-4F5A-9BAC-9E6067B2EFA4}" type="datetimeFigureOut">
              <a:rPr lang="el-GR" smtClean="0"/>
              <a:t>7/6/2021</a:t>
            </a:fld>
            <a:endParaRPr lang="el-GR"/>
          </a:p>
        </p:txBody>
      </p:sp>
      <p:sp>
        <p:nvSpPr>
          <p:cNvPr id="5" name="Θέση υποσέλιδου 4">
            <a:extLst>
              <a:ext uri="{FF2B5EF4-FFF2-40B4-BE49-F238E27FC236}">
                <a16:creationId xmlns:a16="http://schemas.microsoft.com/office/drawing/2014/main" id="{7637380F-40DF-4835-8253-784CB71AC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7FC807D-D999-4A80-88A4-F6610F640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0E04A-306F-4357-BF27-CE2C4D8E1DCA}" type="slidenum">
              <a:rPr lang="el-GR" smtClean="0"/>
              <a:t>‹#›</a:t>
            </a:fld>
            <a:endParaRPr lang="el-GR"/>
          </a:p>
        </p:txBody>
      </p:sp>
    </p:spTree>
    <p:extLst>
      <p:ext uri="{BB962C8B-B14F-4D97-AF65-F5344CB8AC3E}">
        <p14:creationId xmlns:p14="http://schemas.microsoft.com/office/powerpoint/2010/main" val="1037113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1500">
              <a:schemeClr val="tx1">
                <a:lumMod val="50000"/>
                <a:lumOff val="5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82297-96FE-49E4-AC49-C24710AFE01A}"/>
              </a:ext>
            </a:extLst>
          </p:cNvPr>
          <p:cNvSpPr>
            <a:spLocks noGrp="1"/>
          </p:cNvSpPr>
          <p:nvPr>
            <p:ph type="ctrTitle"/>
          </p:nvPr>
        </p:nvSpPr>
        <p:spPr>
          <a:gradFill>
            <a:gsLst>
              <a:gs pos="100000">
                <a:schemeClr val="accent1">
                  <a:lumMod val="45000"/>
                  <a:lumOff val="55000"/>
                </a:schemeClr>
              </a:gs>
              <a:gs pos="39000">
                <a:schemeClr val="accent1">
                  <a:lumMod val="30000"/>
                  <a:lumOff val="70000"/>
                </a:schemeClr>
              </a:gs>
            </a:gsLst>
            <a:lin ang="5400000" scaled="1"/>
          </a:gradFill>
        </p:spPr>
        <p:txBody>
          <a:bodyPr>
            <a:normAutofit/>
          </a:bodyPr>
          <a:lstStyle/>
          <a:p>
            <a:r>
              <a:rPr lang="el-GR" sz="3600" b="1" kern="50" dirty="0">
                <a:effectLst/>
                <a:latin typeface="+mn-lt"/>
                <a:ea typeface="SimSun" panose="02010600030101010101" pitchFamily="2" charset="-122"/>
                <a:cs typeface="Arial" panose="020B0604020202020204" pitchFamily="34" charset="0"/>
              </a:rPr>
              <a:t>Κλιματική Αλλαγή και Πληθυσμοί που Μετακινούνται.</a:t>
            </a:r>
            <a:br>
              <a:rPr lang="el-GR" sz="3600" b="1" kern="50" dirty="0">
                <a:effectLst/>
                <a:latin typeface="+mn-lt"/>
                <a:ea typeface="SimSun" panose="02010600030101010101" pitchFamily="2" charset="-122"/>
                <a:cs typeface="Arial" panose="020B0604020202020204" pitchFamily="34" charset="0"/>
              </a:rPr>
            </a:br>
            <a:endParaRPr lang="el-GR" sz="3600" b="1" dirty="0">
              <a:latin typeface="+mn-lt"/>
            </a:endParaRPr>
          </a:p>
        </p:txBody>
      </p:sp>
      <p:sp>
        <p:nvSpPr>
          <p:cNvPr id="3" name="Υπότιτλος 2">
            <a:extLst>
              <a:ext uri="{FF2B5EF4-FFF2-40B4-BE49-F238E27FC236}">
                <a16:creationId xmlns:a16="http://schemas.microsoft.com/office/drawing/2014/main" id="{81CF0DAB-B995-4F24-86E9-6F86767FE496}"/>
              </a:ext>
            </a:extLst>
          </p:cNvPr>
          <p:cNvSpPr>
            <a:spLocks noGrp="1"/>
          </p:cNvSpPr>
          <p:nvPr>
            <p:ph type="subTitle" idx="1"/>
          </p:nvPr>
        </p:nvSpPr>
        <p:spPr/>
        <p:txBody>
          <a:bodyPr>
            <a:normAutofit/>
          </a:bodyPr>
          <a:lstStyle/>
          <a:p>
            <a:r>
              <a:rPr lang="el-GR" sz="4000" dirty="0"/>
              <a:t>Νικηφόρος Θεοδωρακόπουλος</a:t>
            </a:r>
          </a:p>
        </p:txBody>
      </p:sp>
    </p:spTree>
    <p:extLst>
      <p:ext uri="{BB962C8B-B14F-4D97-AF65-F5344CB8AC3E}">
        <p14:creationId xmlns:p14="http://schemas.microsoft.com/office/powerpoint/2010/main" val="189754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7E05D5-0993-4220-99E5-840FF2BBC26A}"/>
              </a:ext>
            </a:extLst>
          </p:cNvPr>
          <p:cNvPicPr>
            <a:picLocks noChangeAspect="1"/>
          </p:cNvPicPr>
          <p:nvPr/>
        </p:nvPicPr>
        <p:blipFill rotWithShape="1">
          <a:blip r:embed="rId2">
            <a:duotone>
              <a:prstClr val="black"/>
              <a:schemeClr val="tx2">
                <a:tint val="45000"/>
                <a:satMod val="400000"/>
              </a:schemeClr>
            </a:duotone>
            <a:alphaModFix amt="25000"/>
          </a:blip>
          <a:srcRect t="1192" b="14538"/>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51427FFD-BD8D-4157-8029-9944B7B264A3}"/>
              </a:ext>
            </a:extLst>
          </p:cNvPr>
          <p:cNvSpPr>
            <a:spLocks noGrp="1"/>
          </p:cNvSpPr>
          <p:nvPr>
            <p:ph type="title"/>
          </p:nvPr>
        </p:nvSpPr>
        <p:spPr>
          <a:xfrm>
            <a:off x="838200" y="365125"/>
            <a:ext cx="10515600" cy="1325563"/>
          </a:xfrm>
        </p:spPr>
        <p:txBody>
          <a:bodyPr>
            <a:normAutofit/>
          </a:bodyPr>
          <a:lstStyle/>
          <a:p>
            <a:r>
              <a:rPr lang="el-GR" altLang="el-GR" sz="4100"/>
              <a:t>Υπάρχει Προστασία για τους μετακινούμενους λόγω κλιματικής αλλαγής πληθυσμούς;</a:t>
            </a:r>
            <a:endParaRPr lang="el-GR" sz="4100"/>
          </a:p>
        </p:txBody>
      </p:sp>
      <p:graphicFrame>
        <p:nvGraphicFramePr>
          <p:cNvPr id="5" name="Θέση περιεχομένου 2">
            <a:extLst>
              <a:ext uri="{FF2B5EF4-FFF2-40B4-BE49-F238E27FC236}">
                <a16:creationId xmlns:a16="http://schemas.microsoft.com/office/drawing/2014/main" id="{693BD53D-7CAD-4845-99C1-0F31DF684DBA}"/>
              </a:ext>
            </a:extLst>
          </p:cNvPr>
          <p:cNvGraphicFramePr>
            <a:graphicFrameLocks noGrp="1"/>
          </p:cNvGraphicFramePr>
          <p:nvPr>
            <p:ph idx="1"/>
            <p:extLst>
              <p:ext uri="{D42A27DB-BD31-4B8C-83A1-F6EECF244321}">
                <p14:modId xmlns:p14="http://schemas.microsoft.com/office/powerpoint/2010/main" val="5761187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626481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252A91-9A94-4576-B99B-1FA8AB39D8E1}"/>
              </a:ext>
            </a:extLst>
          </p:cNvPr>
          <p:cNvPicPr>
            <a:picLocks noChangeAspect="1"/>
          </p:cNvPicPr>
          <p:nvPr/>
        </p:nvPicPr>
        <p:blipFill rotWithShape="1">
          <a:blip r:embed="rId2">
            <a:duotone>
              <a:prstClr val="black"/>
              <a:schemeClr val="tx2">
                <a:tint val="45000"/>
                <a:satMod val="400000"/>
              </a:schemeClr>
            </a:duotone>
            <a:alphaModFix amt="25000"/>
          </a:blip>
          <a:srcRect b="1573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FAEF6ADE-B5F5-4B73-ADA5-D32AAD4FB977}"/>
              </a:ext>
            </a:extLst>
          </p:cNvPr>
          <p:cNvSpPr>
            <a:spLocks noGrp="1"/>
          </p:cNvSpPr>
          <p:nvPr>
            <p:ph type="title"/>
          </p:nvPr>
        </p:nvSpPr>
        <p:spPr>
          <a:xfrm>
            <a:off x="838200" y="365125"/>
            <a:ext cx="10515600" cy="1325563"/>
          </a:xfrm>
        </p:spPr>
        <p:txBody>
          <a:bodyPr>
            <a:normAutofit/>
          </a:bodyPr>
          <a:lstStyle/>
          <a:p>
            <a:r>
              <a:rPr lang="el-GR" altLang="el-GR"/>
              <a:t>Διαπιστώσεις για το Νομικό κενό </a:t>
            </a:r>
            <a:endParaRPr lang="el-GR"/>
          </a:p>
        </p:txBody>
      </p:sp>
      <p:graphicFrame>
        <p:nvGraphicFramePr>
          <p:cNvPr id="5" name="Θέση περιεχομένου 2">
            <a:extLst>
              <a:ext uri="{FF2B5EF4-FFF2-40B4-BE49-F238E27FC236}">
                <a16:creationId xmlns:a16="http://schemas.microsoft.com/office/drawing/2014/main" id="{521EDCA9-EE67-4FAD-AA71-24C48A1FD3F0}"/>
              </a:ext>
            </a:extLst>
          </p:cNvPr>
          <p:cNvGraphicFramePr>
            <a:graphicFrameLocks noGrp="1"/>
          </p:cNvGraphicFramePr>
          <p:nvPr>
            <p:ph idx="1"/>
            <p:extLst>
              <p:ext uri="{D42A27DB-BD31-4B8C-83A1-F6EECF244321}">
                <p14:modId xmlns:p14="http://schemas.microsoft.com/office/powerpoint/2010/main" val="16980090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88923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EDA446-8E3A-4F04-9184-58B225E96320}"/>
              </a:ext>
            </a:extLst>
          </p:cNvPr>
          <p:cNvPicPr>
            <a:picLocks noChangeAspect="1"/>
          </p:cNvPicPr>
          <p:nvPr/>
        </p:nvPicPr>
        <p:blipFill rotWithShape="1">
          <a:blip r:embed="rId2"/>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1C4D3ED-9626-4DFE-B419-8C12D15739B3}"/>
              </a:ext>
            </a:extLst>
          </p:cNvPr>
          <p:cNvSpPr>
            <a:spLocks noGrp="1"/>
          </p:cNvSpPr>
          <p:nvPr>
            <p:ph type="title"/>
          </p:nvPr>
        </p:nvSpPr>
        <p:spPr>
          <a:xfrm>
            <a:off x="594804" y="640263"/>
            <a:ext cx="6619811" cy="1344975"/>
          </a:xfrm>
        </p:spPr>
        <p:txBody>
          <a:bodyPr>
            <a:normAutofit/>
          </a:bodyPr>
          <a:lstStyle/>
          <a:p>
            <a:r>
              <a:rPr lang="el-GR" sz="3100" dirty="0">
                <a:effectLst/>
                <a:latin typeface="Times New Roman" panose="02020603050405020304" pitchFamily="18" charset="0"/>
                <a:ea typeface="Times New Roman" panose="02020603050405020304" pitchFamily="18" charset="0"/>
              </a:rPr>
              <a:t> </a:t>
            </a:r>
            <a:br>
              <a:rPr lang="el-GR" sz="3100" dirty="0">
                <a:effectLst/>
                <a:latin typeface="Times New Roman" panose="02020603050405020304" pitchFamily="18" charset="0"/>
                <a:ea typeface="Times New Roman" panose="02020603050405020304" pitchFamily="18" charset="0"/>
              </a:rPr>
            </a:br>
            <a:r>
              <a:rPr lang="el-GR" sz="3100" dirty="0">
                <a:effectLst/>
                <a:latin typeface="Calibri" panose="020F0502020204030204" pitchFamily="34" charset="0"/>
                <a:ea typeface="Calibri" panose="020F0502020204030204" pitchFamily="34" charset="0"/>
                <a:cs typeface="Times New Roman" panose="02020603050405020304" pitchFamily="18" charset="0"/>
              </a:rPr>
              <a:t> Η παγκόσμια Διάσκεψη του Ρίο(1992)</a:t>
            </a:r>
            <a:endParaRPr lang="el-GR" sz="3100" dirty="0"/>
          </a:p>
        </p:txBody>
      </p:sp>
      <p:graphicFrame>
        <p:nvGraphicFramePr>
          <p:cNvPr id="5" name="Θέση περιεχομένου 2">
            <a:extLst>
              <a:ext uri="{FF2B5EF4-FFF2-40B4-BE49-F238E27FC236}">
                <a16:creationId xmlns:a16="http://schemas.microsoft.com/office/drawing/2014/main" id="{49762EA7-8F3E-4BC7-ABE8-B5609D3B09A7}"/>
              </a:ext>
            </a:extLst>
          </p:cNvPr>
          <p:cNvGraphicFramePr>
            <a:graphicFrameLocks noGrp="1"/>
          </p:cNvGraphicFramePr>
          <p:nvPr>
            <p:ph idx="1"/>
            <p:extLst>
              <p:ext uri="{D42A27DB-BD31-4B8C-83A1-F6EECF244321}">
                <p14:modId xmlns:p14="http://schemas.microsoft.com/office/powerpoint/2010/main" val="3045905015"/>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61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D578EE-5CEF-4FB4-B642-C78F89B7C585}"/>
              </a:ext>
            </a:extLst>
          </p:cNvPr>
          <p:cNvPicPr>
            <a:picLocks noChangeAspect="1"/>
          </p:cNvPicPr>
          <p:nvPr/>
        </p:nvPicPr>
        <p:blipFill rotWithShape="1">
          <a:blip r:embed="rId2"/>
          <a:srcRect t="250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70E8F71-F1C2-4F38-BBD5-87E9736575BB}"/>
              </a:ext>
            </a:extLst>
          </p:cNvPr>
          <p:cNvSpPr>
            <a:spLocks noGrp="1"/>
          </p:cNvSpPr>
          <p:nvPr>
            <p:ph type="title"/>
          </p:nvPr>
        </p:nvSpPr>
        <p:spPr>
          <a:xfrm>
            <a:off x="594804" y="640263"/>
            <a:ext cx="6619811" cy="1344975"/>
          </a:xfrm>
        </p:spPr>
        <p:txBody>
          <a:bodyPr>
            <a:normAutofit/>
          </a:bodyPr>
          <a:lstStyle/>
          <a:p>
            <a:r>
              <a:rPr lang="el-GR" sz="4000"/>
              <a:t>Η Διάσκεψη του Παρισιού το 2015</a:t>
            </a:r>
            <a:endParaRPr lang="el-GR" sz="4000" dirty="0"/>
          </a:p>
        </p:txBody>
      </p:sp>
      <p:graphicFrame>
        <p:nvGraphicFramePr>
          <p:cNvPr id="5" name="Θέση περιεχομένου 2">
            <a:extLst>
              <a:ext uri="{FF2B5EF4-FFF2-40B4-BE49-F238E27FC236}">
                <a16:creationId xmlns:a16="http://schemas.microsoft.com/office/drawing/2014/main" id="{D20F233B-F7E8-4EDA-8505-4BBBBCDB9236}"/>
              </a:ext>
            </a:extLst>
          </p:cNvPr>
          <p:cNvGraphicFramePr>
            <a:graphicFrameLocks noGrp="1"/>
          </p:cNvGraphicFramePr>
          <p:nvPr>
            <p:ph idx="1"/>
            <p:extLst>
              <p:ext uri="{D42A27DB-BD31-4B8C-83A1-F6EECF244321}">
                <p14:modId xmlns:p14="http://schemas.microsoft.com/office/powerpoint/2010/main" val="2878607277"/>
              </p:ext>
            </p:extLst>
          </p:nvPr>
        </p:nvGraphicFramePr>
        <p:xfrm>
          <a:off x="603947" y="1985238"/>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624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5C667938-D611-4B88-8ED2-24528356735E}"/>
              </a:ext>
            </a:extLst>
          </p:cNvPr>
          <p:cNvSpPr>
            <a:spLocks noGrp="1"/>
          </p:cNvSpPr>
          <p:nvPr>
            <p:ph type="title"/>
          </p:nvPr>
        </p:nvSpPr>
        <p:spPr>
          <a:xfrm>
            <a:off x="786385" y="841248"/>
            <a:ext cx="3515244" cy="5340097"/>
          </a:xfrm>
        </p:spPr>
        <p:txBody>
          <a:bodyPr anchor="ctr">
            <a:normAutofit/>
          </a:bodyPr>
          <a:lstStyle/>
          <a:p>
            <a:r>
              <a:rPr lang="el-GR" sz="4800" b="1" dirty="0">
                <a:solidFill>
                  <a:schemeClr val="bg1"/>
                </a:solidFill>
                <a:latin typeface="Times New Roman" panose="02020603050405020304" pitchFamily="18" charset="0"/>
              </a:rPr>
              <a:t> </a:t>
            </a:r>
            <a:r>
              <a:rPr lang="el-GR" sz="4800" b="1" dirty="0">
                <a:solidFill>
                  <a:schemeClr val="bg1"/>
                </a:solidFill>
                <a:latin typeface="Calibri Light" panose="020F0302020204030204" pitchFamily="34" charset="0"/>
                <a:cs typeface="Calibri Light" panose="020F0302020204030204" pitchFamily="34" charset="0"/>
              </a:rPr>
              <a:t>Ευρωπαϊκή Ένωση και κλιματική αλλαγή</a:t>
            </a:r>
          </a:p>
        </p:txBody>
      </p:sp>
      <p:graphicFrame>
        <p:nvGraphicFramePr>
          <p:cNvPr id="12" name="Θέση περιεχομένου 2">
            <a:extLst>
              <a:ext uri="{FF2B5EF4-FFF2-40B4-BE49-F238E27FC236}">
                <a16:creationId xmlns:a16="http://schemas.microsoft.com/office/drawing/2014/main" id="{41D916FD-89ED-4FB3-A0FA-BF9ED733A4AC}"/>
              </a:ext>
            </a:extLst>
          </p:cNvPr>
          <p:cNvGraphicFramePr>
            <a:graphicFrameLocks noGrp="1"/>
          </p:cNvGraphicFramePr>
          <p:nvPr>
            <p:ph idx="1"/>
            <p:extLst>
              <p:ext uri="{D42A27DB-BD31-4B8C-83A1-F6EECF244321}">
                <p14:modId xmlns:p14="http://schemas.microsoft.com/office/powerpoint/2010/main" val="78422158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73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67645EA9-CDBA-4D0D-A718-3AE78AD66970}"/>
              </a:ext>
            </a:extLst>
          </p:cNvPr>
          <p:cNvSpPr>
            <a:spLocks noGrp="1"/>
          </p:cNvSpPr>
          <p:nvPr>
            <p:ph type="title"/>
          </p:nvPr>
        </p:nvSpPr>
        <p:spPr>
          <a:xfrm>
            <a:off x="786385" y="841248"/>
            <a:ext cx="3515244" cy="5340097"/>
          </a:xfrm>
        </p:spPr>
        <p:txBody>
          <a:bodyPr anchor="ctr">
            <a:normAutofit/>
          </a:bodyPr>
          <a:lstStyle/>
          <a:p>
            <a:r>
              <a:rPr lang="el-GR" sz="4800" b="1">
                <a:solidFill>
                  <a:schemeClr val="bg1"/>
                </a:solidFill>
              </a:rPr>
              <a:t>Στόχοι ΕΕ</a:t>
            </a:r>
          </a:p>
        </p:txBody>
      </p:sp>
      <p:graphicFrame>
        <p:nvGraphicFramePr>
          <p:cNvPr id="5" name="Θέση περιεχομένου 2">
            <a:extLst>
              <a:ext uri="{FF2B5EF4-FFF2-40B4-BE49-F238E27FC236}">
                <a16:creationId xmlns:a16="http://schemas.microsoft.com/office/drawing/2014/main" id="{7644069C-46E7-402F-B362-0D8428C7BEAD}"/>
              </a:ext>
            </a:extLst>
          </p:cNvPr>
          <p:cNvGraphicFramePr>
            <a:graphicFrameLocks noGrp="1"/>
          </p:cNvGraphicFramePr>
          <p:nvPr>
            <p:ph idx="1"/>
            <p:extLst>
              <p:ext uri="{D42A27DB-BD31-4B8C-83A1-F6EECF244321}">
                <p14:modId xmlns:p14="http://schemas.microsoft.com/office/powerpoint/2010/main" val="269071161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03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9E282350-1027-4BED-BD1B-993BC075314A}"/>
              </a:ext>
            </a:extLst>
          </p:cNvPr>
          <p:cNvSpPr>
            <a:spLocks noGrp="1"/>
          </p:cNvSpPr>
          <p:nvPr>
            <p:ph type="title"/>
          </p:nvPr>
        </p:nvSpPr>
        <p:spPr>
          <a:xfrm>
            <a:off x="786385" y="841248"/>
            <a:ext cx="3515244" cy="5340097"/>
          </a:xfrm>
        </p:spPr>
        <p:txBody>
          <a:bodyPr anchor="ctr">
            <a:normAutofit/>
          </a:bodyPr>
          <a:lstStyle/>
          <a:p>
            <a:r>
              <a:rPr lang="el-GR" dirty="0">
                <a:solidFill>
                  <a:schemeClr val="bg1"/>
                </a:solidFill>
              </a:rPr>
              <a:t>Κλιματική αλλαγή, μετανάστευση και αύξηση της βίας</a:t>
            </a:r>
          </a:p>
        </p:txBody>
      </p:sp>
      <p:graphicFrame>
        <p:nvGraphicFramePr>
          <p:cNvPr id="5" name="Θέση περιεχομένου 2">
            <a:extLst>
              <a:ext uri="{FF2B5EF4-FFF2-40B4-BE49-F238E27FC236}">
                <a16:creationId xmlns:a16="http://schemas.microsoft.com/office/drawing/2014/main" id="{3628DD54-98FB-4926-A147-874C2FA5C83D}"/>
              </a:ext>
            </a:extLst>
          </p:cNvPr>
          <p:cNvGraphicFramePr>
            <a:graphicFrameLocks noGrp="1"/>
          </p:cNvGraphicFramePr>
          <p:nvPr>
            <p:ph idx="1"/>
            <p:extLst>
              <p:ext uri="{D42A27DB-BD31-4B8C-83A1-F6EECF244321}">
                <p14:modId xmlns:p14="http://schemas.microsoft.com/office/powerpoint/2010/main" val="390445585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78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436847B-023B-4FE4-A324-B02B0691D11E}"/>
              </a:ext>
            </a:extLst>
          </p:cNvPr>
          <p:cNvSpPr>
            <a:spLocks noGrp="1"/>
          </p:cNvSpPr>
          <p:nvPr>
            <p:ph type="title"/>
          </p:nvPr>
        </p:nvSpPr>
        <p:spPr>
          <a:xfrm>
            <a:off x="786385" y="841248"/>
            <a:ext cx="5129600" cy="5340097"/>
          </a:xfrm>
        </p:spPr>
        <p:txBody>
          <a:bodyPr anchor="ctr">
            <a:normAutofit/>
          </a:bodyPr>
          <a:lstStyle/>
          <a:p>
            <a:pPr marL="457200" fontAlgn="base"/>
            <a:r>
              <a:rPr lang="el-GR" sz="4800" b="1" i="0">
                <a:solidFill>
                  <a:schemeClr val="bg1"/>
                </a:solidFill>
                <a:effectLst/>
                <a:latin typeface="Calibri Light" panose="020F0302020204030204" pitchFamily="34" charset="0"/>
                <a:cs typeface="Calibri Light" panose="020F0302020204030204" pitchFamily="34" charset="0"/>
              </a:rPr>
              <a:t>Οι κοινωνίες οργανώνονται για να υπερασπιστούν το Περιβάλλον</a:t>
            </a:r>
            <a:r>
              <a:rPr lang="el-GR" sz="4800" b="1" i="0">
                <a:solidFill>
                  <a:schemeClr val="bg1"/>
                </a:solidFill>
                <a:effectLst/>
                <a:latin typeface="Times New Roman" panose="02020603050405020304" pitchFamily="18" charset="0"/>
                <a:cs typeface="Times New Roman" panose="02020603050405020304" pitchFamily="18" charset="0"/>
              </a:rPr>
              <a:t>.</a:t>
            </a:r>
            <a:r>
              <a:rPr lang="el-GR" sz="4800" b="0" i="0">
                <a:solidFill>
                  <a:schemeClr val="bg1"/>
                </a:solidFill>
                <a:effectLst/>
                <a:latin typeface="Times New Roman" panose="02020603050405020304" pitchFamily="18" charset="0"/>
                <a:cs typeface="Times New Roman" panose="02020603050405020304" pitchFamily="18" charset="0"/>
              </a:rPr>
              <a:t/>
            </a:r>
            <a:br>
              <a:rPr lang="el-GR" sz="4800" b="0" i="0">
                <a:solidFill>
                  <a:schemeClr val="bg1"/>
                </a:solidFill>
                <a:effectLst/>
                <a:latin typeface="Times New Roman" panose="02020603050405020304" pitchFamily="18" charset="0"/>
                <a:cs typeface="Times New Roman" panose="02020603050405020304" pitchFamily="18" charset="0"/>
              </a:rPr>
            </a:br>
            <a:r>
              <a:rPr lang="el-GR" sz="4800" b="0" i="0">
                <a:solidFill>
                  <a:schemeClr val="bg1"/>
                </a:solidFill>
                <a:effectLst/>
                <a:latin typeface="Times New Roman" panose="02020603050405020304" pitchFamily="18" charset="0"/>
                <a:cs typeface="Times New Roman" panose="02020603050405020304" pitchFamily="18" charset="0"/>
              </a:rPr>
              <a:t> </a:t>
            </a:r>
            <a:br>
              <a:rPr lang="el-GR" sz="4800" b="0" i="0">
                <a:solidFill>
                  <a:schemeClr val="bg1"/>
                </a:solidFill>
                <a:effectLst/>
                <a:latin typeface="Times New Roman" panose="02020603050405020304" pitchFamily="18" charset="0"/>
                <a:cs typeface="Times New Roman" panose="02020603050405020304" pitchFamily="18" charset="0"/>
              </a:rPr>
            </a:br>
            <a:endParaRPr lang="el-GR" sz="4800" dirty="0">
              <a:solidFill>
                <a:schemeClr val="bg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1802957-DB50-4C62-9462-F2F6BC109732}"/>
              </a:ext>
            </a:extLst>
          </p:cNvPr>
          <p:cNvSpPr>
            <a:spLocks noGrp="1"/>
          </p:cNvSpPr>
          <p:nvPr>
            <p:ph idx="1"/>
          </p:nvPr>
        </p:nvSpPr>
        <p:spPr>
          <a:xfrm>
            <a:off x="6464410" y="841247"/>
            <a:ext cx="4484536" cy="5340097"/>
          </a:xfrm>
        </p:spPr>
        <p:txBody>
          <a:bodyPr anchor="ctr">
            <a:normAutofit/>
          </a:bodyPr>
          <a:lstStyle/>
          <a:p>
            <a:r>
              <a:rPr lang="el-GR" sz="1800" b="0" i="0">
                <a:solidFill>
                  <a:schemeClr val="tx2"/>
                </a:solidFill>
                <a:effectLst/>
                <a:latin typeface="Times New Roman" panose="02020603050405020304" pitchFamily="18" charset="0"/>
              </a:rPr>
              <a:t>Η οικοδόμηση του μέλλοντος με όρους περιβαλλοντικής και κοινωνικής αειφορίας, απαιτεί ενεργούς πολίτες. </a:t>
            </a:r>
          </a:p>
          <a:p>
            <a:r>
              <a:rPr lang="el-GR" sz="1800" b="0" i="0">
                <a:solidFill>
                  <a:schemeClr val="tx2"/>
                </a:solidFill>
                <a:effectLst/>
                <a:latin typeface="Times New Roman" panose="02020603050405020304" pitchFamily="18" charset="0"/>
              </a:rPr>
              <a:t> Πολίτες ικανούς να συμμετέχουν σε δημοκρατικές διαδικασίες, να διερευνούν κριτικά στις περιβαλλοντικές αποφάσεις και τους θεσμούς που τις στηρίζουν.</a:t>
            </a:r>
          </a:p>
          <a:p>
            <a:r>
              <a:rPr lang="el-GR" sz="1800" b="0" i="0">
                <a:solidFill>
                  <a:schemeClr val="tx2"/>
                </a:solidFill>
                <a:effectLst/>
                <a:latin typeface="Times New Roman" panose="02020603050405020304" pitchFamily="18" charset="0"/>
              </a:rPr>
              <a:t> Πολίτες που να επιθυμούν να ξεπεράσουν την  απάθεια ή την απέχθεια για τις αποφάσεις που λαμβάνονται από άλλους και καθορίζουν το παρόν και το μέλλον τους και να γίνουν συμμέτοχοι στη διαμόρφωση του παρόντος και του μέλλοντος τους. </a:t>
            </a:r>
          </a:p>
          <a:p>
            <a:r>
              <a:rPr lang="el-GR" sz="1800" b="0" i="0">
                <a:solidFill>
                  <a:schemeClr val="tx2"/>
                </a:solidFill>
                <a:effectLst/>
                <a:latin typeface="Times New Roman" panose="02020603050405020304" pitchFamily="18" charset="0"/>
              </a:rPr>
              <a:t>Πολίτες οι οποίοι να ασκούν πολιτική με την έννοια να είναι συμμέτοχοι σε διαδικασίες που καθορίζουν τους όρους της συλλογικής ύπαρξης.</a:t>
            </a:r>
          </a:p>
          <a:p>
            <a:endParaRPr lang="el-GR" sz="1800">
              <a:solidFill>
                <a:schemeClr val="tx2"/>
              </a:solidFill>
            </a:endParaRPr>
          </a:p>
        </p:txBody>
      </p:sp>
    </p:spTree>
    <p:extLst>
      <p:ext uri="{BB962C8B-B14F-4D97-AF65-F5344CB8AC3E}">
        <p14:creationId xmlns:p14="http://schemas.microsoft.com/office/powerpoint/2010/main" val="64282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47086D3D-C5D3-4E81-AF0D-9322C56720F3}"/>
              </a:ext>
            </a:extLst>
          </p:cNvPr>
          <p:cNvSpPr>
            <a:spLocks noGrp="1"/>
          </p:cNvSpPr>
          <p:nvPr>
            <p:ph type="title"/>
          </p:nvPr>
        </p:nvSpPr>
        <p:spPr>
          <a:xfrm>
            <a:off x="790418" y="479752"/>
            <a:ext cx="3515244" cy="5340097"/>
          </a:xfrm>
        </p:spPr>
        <p:txBody>
          <a:bodyPr anchor="ctr">
            <a:normAutofit/>
          </a:bodyPr>
          <a:lstStyle/>
          <a:p>
            <a:r>
              <a:rPr lang="en-US" sz="4800" b="1" i="0" dirty="0">
                <a:solidFill>
                  <a:schemeClr val="bg1"/>
                </a:solidFill>
                <a:effectLst/>
                <a:latin typeface="Times New Roman" panose="02020603050405020304" pitchFamily="18" charset="0"/>
              </a:rPr>
              <a:t> </a:t>
            </a:r>
            <a:r>
              <a:rPr lang="el-GR" sz="4800" b="1" i="0" dirty="0">
                <a:solidFill>
                  <a:schemeClr val="bg1"/>
                </a:solidFill>
                <a:effectLst/>
              </a:rPr>
              <a:t>Τ</a:t>
            </a:r>
            <a:r>
              <a:rPr lang="en-US" sz="4800" b="1" i="0" dirty="0">
                <a:solidFill>
                  <a:schemeClr val="bg1"/>
                </a:solidFill>
                <a:effectLst/>
              </a:rPr>
              <a:t>ο </a:t>
            </a:r>
            <a:r>
              <a:rPr lang="en-US" sz="4800" b="1" i="0" dirty="0" err="1">
                <a:solidFill>
                  <a:schemeClr val="bg1"/>
                </a:solidFill>
                <a:effectLst/>
              </a:rPr>
              <a:t>κίνημ</a:t>
            </a:r>
            <a:r>
              <a:rPr lang="en-US" sz="4800" b="1" i="0" dirty="0">
                <a:solidFill>
                  <a:schemeClr val="bg1"/>
                </a:solidFill>
                <a:effectLst/>
              </a:rPr>
              <a:t>α Fridays for future.</a:t>
            </a:r>
            <a:endParaRPr lang="el-GR" sz="4800" dirty="0">
              <a:solidFill>
                <a:schemeClr val="bg1"/>
              </a:solidFill>
            </a:endParaRPr>
          </a:p>
        </p:txBody>
      </p:sp>
      <p:graphicFrame>
        <p:nvGraphicFramePr>
          <p:cNvPr id="5" name="Θέση περιεχομένου 2">
            <a:extLst>
              <a:ext uri="{FF2B5EF4-FFF2-40B4-BE49-F238E27FC236}">
                <a16:creationId xmlns:a16="http://schemas.microsoft.com/office/drawing/2014/main" id="{09B3166E-E45E-40BA-AE19-C5FB36C64496}"/>
              </a:ext>
            </a:extLst>
          </p:cNvPr>
          <p:cNvGraphicFramePr>
            <a:graphicFrameLocks noGrp="1"/>
          </p:cNvGraphicFramePr>
          <p:nvPr>
            <p:ph idx="1"/>
            <p:extLst>
              <p:ext uri="{D42A27DB-BD31-4B8C-83A1-F6EECF244321}">
                <p14:modId xmlns:p14="http://schemas.microsoft.com/office/powerpoint/2010/main" val="194558245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751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DB610500-AA53-4ECF-9368-F604117F0B81}"/>
              </a:ext>
            </a:extLst>
          </p:cNvPr>
          <p:cNvSpPr>
            <a:spLocks noGrp="1"/>
          </p:cNvSpPr>
          <p:nvPr>
            <p:ph type="title"/>
          </p:nvPr>
        </p:nvSpPr>
        <p:spPr>
          <a:xfrm>
            <a:off x="762000" y="559678"/>
            <a:ext cx="3567915" cy="4952492"/>
          </a:xfrm>
        </p:spPr>
        <p:txBody>
          <a:bodyPr>
            <a:normAutofit/>
          </a:bodyPr>
          <a:lstStyle/>
          <a:p>
            <a:r>
              <a:rPr lang="el-GR" dirty="0">
                <a:solidFill>
                  <a:schemeClr val="bg1"/>
                </a:solidFill>
              </a:rPr>
              <a:t>Λίμνες και κλιματική αλλαγή</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BECBC53C-8F43-4166-A64A-973174779E80}"/>
              </a:ext>
            </a:extLst>
          </p:cNvPr>
          <p:cNvGraphicFramePr>
            <a:graphicFrameLocks noGrp="1"/>
          </p:cNvGraphicFramePr>
          <p:nvPr>
            <p:ph idx="1"/>
            <p:extLst>
              <p:ext uri="{D42A27DB-BD31-4B8C-83A1-F6EECF244321}">
                <p14:modId xmlns:p14="http://schemas.microsoft.com/office/powerpoint/2010/main" val="4012747621"/>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56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63A0B4-5AB4-477A-8AA8-A9F7D5DE928D}"/>
              </a:ext>
            </a:extLst>
          </p:cNvPr>
          <p:cNvSpPr txBox="1"/>
          <p:nvPr/>
        </p:nvSpPr>
        <p:spPr>
          <a:xfrm>
            <a:off x="838199" y="3003160"/>
            <a:ext cx="8740775" cy="2454300"/>
          </a:xfrm>
          <a:prstGeom prst="rect">
            <a:avLst/>
          </a:prstGeom>
        </p:spPr>
        <p:txBody>
          <a:bodyPr vert="horz" lIns="91440" tIns="45720" rIns="91440" bIns="45720" rtlCol="0">
            <a:normAutofit/>
          </a:bodyPr>
          <a:lstStyle/>
          <a:p>
            <a:pPr marL="0" indent="-228600">
              <a:lnSpc>
                <a:spcPct val="90000"/>
              </a:lnSpc>
              <a:spcAft>
                <a:spcPts val="600"/>
              </a:spcAft>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en-US" altLang="el-GR" sz="2200" dirty="0" err="1">
                <a:solidFill>
                  <a:schemeClr val="bg1">
                    <a:alpha val="80000"/>
                  </a:schemeClr>
                </a:solidFill>
              </a:rPr>
              <a:t>Αντόνιο</a:t>
            </a:r>
            <a:r>
              <a:rPr lang="en-US" altLang="el-GR" sz="2200" dirty="0">
                <a:solidFill>
                  <a:schemeClr val="bg1">
                    <a:alpha val="80000"/>
                  </a:schemeClr>
                </a:solidFill>
              </a:rPr>
              <a:t> </a:t>
            </a:r>
            <a:r>
              <a:rPr lang="en-US" altLang="el-GR" sz="2200" dirty="0" err="1">
                <a:solidFill>
                  <a:schemeClr val="bg1">
                    <a:alpha val="80000"/>
                  </a:schemeClr>
                </a:solidFill>
              </a:rPr>
              <a:t>Γκουτέρες,Ύ</a:t>
            </a:r>
            <a:r>
              <a:rPr lang="en-US" altLang="el-GR" sz="2200" dirty="0">
                <a:solidFill>
                  <a:schemeClr val="bg1">
                    <a:alpha val="80000"/>
                  </a:schemeClr>
                </a:solidFill>
              </a:rPr>
              <a:t>πατος Αρμοστής του ΟΗΕ για τους Πρόσφυγες: ''Yπάρχει κενό όσον αφορά την προστασία των περιβαλλοντικών μεταναστών. </a:t>
            </a:r>
            <a:r>
              <a:rPr lang="en-US" altLang="el-GR" sz="2200" dirty="0" err="1">
                <a:solidFill>
                  <a:schemeClr val="bg1">
                    <a:alpha val="80000"/>
                  </a:schemeClr>
                </a:solidFill>
              </a:rPr>
              <a:t>Εκτιμάτ</a:t>
            </a:r>
            <a:r>
              <a:rPr lang="en-US" altLang="el-GR" sz="2200" dirty="0">
                <a:solidFill>
                  <a:schemeClr val="bg1">
                    <a:alpha val="80000"/>
                  </a:schemeClr>
                </a:solidFill>
              </a:rPr>
              <a:t>αι ότι έως το 2050, 200 εκατομμύρια άνθρωποι θα μπορούσαν να εκτοπιστούν από το περιβάλλον. </a:t>
            </a:r>
            <a:r>
              <a:rPr lang="en-US" altLang="el-GR" sz="2200" dirty="0" err="1">
                <a:solidFill>
                  <a:schemeClr val="bg1">
                    <a:alpha val="80000"/>
                  </a:schemeClr>
                </a:solidFill>
              </a:rPr>
              <a:t>Ότ</a:t>
            </a:r>
            <a:r>
              <a:rPr lang="en-US" altLang="el-GR" sz="2200" dirty="0">
                <a:solidFill>
                  <a:schemeClr val="bg1">
                    <a:alpha val="80000"/>
                  </a:schemeClr>
                </a:solidFill>
              </a:rPr>
              <a:t>αν υπογράφηκε η Σύμβαση  της Γενεύης για τους Πρόσφυγες το 1951, δεν αναφέρθηκε η αλλαγή του κλίματος. </a:t>
            </a:r>
            <a:r>
              <a:rPr lang="en-US" altLang="el-GR" sz="2200" dirty="0" err="1">
                <a:solidFill>
                  <a:schemeClr val="bg1">
                    <a:alpha val="80000"/>
                  </a:schemeClr>
                </a:solidFill>
              </a:rPr>
              <a:t>Σήμερ</a:t>
            </a:r>
            <a:r>
              <a:rPr lang="en-US" altLang="el-GR" sz="2200" dirty="0">
                <a:solidFill>
                  <a:schemeClr val="bg1">
                    <a:alpha val="80000"/>
                  </a:schemeClr>
                </a:solidFill>
              </a:rPr>
              <a:t>α στα μάτια του Διεθνούς Δικαίου για τους Πρόσφυγες </a:t>
            </a:r>
            <a:r>
              <a:rPr lang="en-US" altLang="el-GR" sz="2200" u="sng" dirty="0">
                <a:solidFill>
                  <a:schemeClr val="bg1">
                    <a:alpha val="80000"/>
                  </a:schemeClr>
                </a:solidFill>
              </a:rPr>
              <a:t>αυτοί</a:t>
            </a:r>
            <a:r>
              <a:rPr lang="en-US" altLang="el-GR" sz="2200" dirty="0">
                <a:solidFill>
                  <a:schemeClr val="bg1">
                    <a:alpha val="80000"/>
                  </a:schemeClr>
                </a:solidFill>
              </a:rPr>
              <a:t> </a:t>
            </a:r>
            <a:r>
              <a:rPr lang="en-US" altLang="el-GR" sz="2200" u="sng" dirty="0">
                <a:solidFill>
                  <a:schemeClr val="bg1">
                    <a:alpha val="80000"/>
                  </a:schemeClr>
                </a:solidFill>
              </a:rPr>
              <a:t>οι</a:t>
            </a:r>
            <a:r>
              <a:rPr lang="en-US" altLang="el-GR" sz="2200" dirty="0">
                <a:solidFill>
                  <a:schemeClr val="bg1">
                    <a:alpha val="80000"/>
                  </a:schemeClr>
                </a:solidFill>
              </a:rPr>
              <a:t> </a:t>
            </a:r>
            <a:r>
              <a:rPr lang="en-US" altLang="el-GR" sz="2200" u="sng" dirty="0">
                <a:solidFill>
                  <a:schemeClr val="bg1">
                    <a:alpha val="80000"/>
                  </a:schemeClr>
                </a:solidFill>
              </a:rPr>
              <a:t>άνθρωποι</a:t>
            </a:r>
            <a:r>
              <a:rPr lang="en-US" altLang="el-GR" sz="2200" dirty="0">
                <a:solidFill>
                  <a:schemeClr val="bg1">
                    <a:alpha val="80000"/>
                  </a:schemeClr>
                </a:solidFill>
              </a:rPr>
              <a:t> </a:t>
            </a:r>
            <a:r>
              <a:rPr lang="en-US" altLang="el-GR" sz="2200" u="sng" dirty="0">
                <a:solidFill>
                  <a:schemeClr val="bg1">
                    <a:alpha val="80000"/>
                  </a:schemeClr>
                </a:solidFill>
              </a:rPr>
              <a:t>δεν</a:t>
            </a:r>
            <a:r>
              <a:rPr lang="en-US" altLang="el-GR" sz="2200" dirty="0">
                <a:solidFill>
                  <a:schemeClr val="bg1">
                    <a:alpha val="80000"/>
                  </a:schemeClr>
                </a:solidFill>
              </a:rPr>
              <a:t> </a:t>
            </a:r>
            <a:r>
              <a:rPr lang="en-US" altLang="el-GR" sz="2200" u="sng" dirty="0">
                <a:solidFill>
                  <a:schemeClr val="bg1">
                    <a:alpha val="80000"/>
                  </a:schemeClr>
                </a:solidFill>
              </a:rPr>
              <a:t>υπάρχουν</a:t>
            </a:r>
            <a:r>
              <a:rPr lang="en-US" altLang="el-GR" sz="2200" dirty="0">
                <a:solidFill>
                  <a:schemeClr val="bg1">
                    <a:alpha val="80000"/>
                  </a:schemeClr>
                </a:solidFill>
              </a:rPr>
              <a:t>.</a:t>
            </a:r>
          </a:p>
        </p:txBody>
      </p:sp>
      <p:grpSp>
        <p:nvGrpSpPr>
          <p:cNvPr id="23"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37646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1">
            <a:extLst>
              <a:ext uri="{FF2B5EF4-FFF2-40B4-BE49-F238E27FC236}">
                <a16:creationId xmlns:a16="http://schemas.microsoft.com/office/drawing/2014/main" id="{8909C260-A38D-40B9-AD9B-E6AE85380DE1}"/>
              </a:ext>
            </a:extLst>
          </p:cNvPr>
          <p:cNvPicPr>
            <a:picLocks noChangeAspect="1"/>
          </p:cNvPicPr>
          <p:nvPr/>
        </p:nvPicPr>
        <p:blipFill rotWithShape="1">
          <a:blip r:embed="rId2">
            <a:alphaModFix amt="35000"/>
          </a:blip>
          <a:srcRect t="10786" b="4945"/>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D5406BA-BD5A-4AE2-A562-F83416134EFD}"/>
              </a:ext>
            </a:extLst>
          </p:cNvPr>
          <p:cNvSpPr>
            <a:spLocks noGrp="1"/>
          </p:cNvSpPr>
          <p:nvPr>
            <p:ph type="title"/>
          </p:nvPr>
        </p:nvSpPr>
        <p:spPr>
          <a:xfrm>
            <a:off x="838200" y="365125"/>
            <a:ext cx="10515600" cy="1325563"/>
          </a:xfrm>
        </p:spPr>
        <p:txBody>
          <a:bodyPr>
            <a:normAutofit/>
          </a:bodyPr>
          <a:lstStyle/>
          <a:p>
            <a:r>
              <a:rPr lang="el-GR" b="1" i="0">
                <a:solidFill>
                  <a:srgbClr val="FFFFFF"/>
                </a:solidFill>
                <a:effectLst/>
                <a:latin typeface="Calibri Light" panose="020F0302020204030204" pitchFamily="34" charset="0"/>
                <a:cs typeface="Calibri Light" panose="020F0302020204030204" pitchFamily="34" charset="0"/>
              </a:rPr>
              <a:t>Οι θέσεις του Ευρωπαϊκού Λαϊκού Κόμματος</a:t>
            </a:r>
            <a:endParaRPr lang="el-GR">
              <a:solidFill>
                <a:srgbClr val="FFFFFF"/>
              </a:solidFill>
              <a:latin typeface="Calibri Light" panose="020F0302020204030204" pitchFamily="34" charset="0"/>
              <a:cs typeface="Calibri Light" panose="020F0302020204030204" pitchFamily="34" charset="0"/>
            </a:endParaRPr>
          </a:p>
        </p:txBody>
      </p:sp>
      <p:graphicFrame>
        <p:nvGraphicFramePr>
          <p:cNvPr id="5" name="Θέση περιεχομένου 2">
            <a:extLst>
              <a:ext uri="{FF2B5EF4-FFF2-40B4-BE49-F238E27FC236}">
                <a16:creationId xmlns:a16="http://schemas.microsoft.com/office/drawing/2014/main" id="{8AD48251-3D49-4EA1-A002-40F008D8C5A0}"/>
              </a:ext>
            </a:extLst>
          </p:cNvPr>
          <p:cNvGraphicFramePr>
            <a:graphicFrameLocks noGrp="1"/>
          </p:cNvGraphicFramePr>
          <p:nvPr>
            <p:ph idx="1"/>
            <p:extLst>
              <p:ext uri="{D42A27DB-BD31-4B8C-83A1-F6EECF244321}">
                <p14:modId xmlns:p14="http://schemas.microsoft.com/office/powerpoint/2010/main" val="1953369942"/>
              </p:ext>
            </p:extLst>
          </p:nvPr>
        </p:nvGraphicFramePr>
        <p:xfrm>
          <a:off x="91440" y="1536192"/>
          <a:ext cx="11960352" cy="524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09992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5CA1D27-3387-48C5-9E9D-B58D05FC0B32}"/>
              </a:ext>
            </a:extLst>
          </p:cNvPr>
          <p:cNvSpPr>
            <a:spLocks noGrp="1"/>
          </p:cNvSpPr>
          <p:nvPr>
            <p:ph type="title"/>
          </p:nvPr>
        </p:nvSpPr>
        <p:spPr>
          <a:xfrm>
            <a:off x="466721" y="586855"/>
            <a:ext cx="3434251" cy="3387497"/>
          </a:xfrm>
        </p:spPr>
        <p:txBody>
          <a:bodyPr anchor="b">
            <a:normAutofit/>
          </a:bodyPr>
          <a:lstStyle/>
          <a:p>
            <a:pPr algn="r"/>
            <a:r>
              <a:rPr lang="el-GR" sz="2500" b="1" i="0" dirty="0">
                <a:solidFill>
                  <a:srgbClr val="FFFFFF"/>
                </a:solidFill>
                <a:effectLst/>
                <a:latin typeface="+mn-lt"/>
              </a:rPr>
              <a:t>Οι θέσεις των Σοσιαλδημοκρατικών (</a:t>
            </a:r>
            <a:r>
              <a:rPr lang="el-GR" sz="2500" b="1" i="0" dirty="0" err="1">
                <a:solidFill>
                  <a:srgbClr val="FFFFFF"/>
                </a:solidFill>
                <a:effectLst/>
                <a:latin typeface="+mn-lt"/>
              </a:rPr>
              <a:t>S&amp;d</a:t>
            </a:r>
            <a:r>
              <a:rPr lang="el-GR" sz="2500" b="1" i="0" dirty="0">
                <a:solidFill>
                  <a:srgbClr val="FFFFFF"/>
                </a:solidFill>
                <a:effectLst/>
                <a:latin typeface="+mn-lt"/>
              </a:rPr>
              <a:t>)</a:t>
            </a:r>
            <a:endParaRPr lang="el-GR" sz="2500" b="1" dirty="0">
              <a:solidFill>
                <a:srgbClr val="FFFFFF"/>
              </a:solidFill>
              <a:latin typeface="+mn-lt"/>
            </a:endParaRPr>
          </a:p>
        </p:txBody>
      </p:sp>
      <p:sp>
        <p:nvSpPr>
          <p:cNvPr id="3" name="Θέση περιεχομένου 2">
            <a:extLst>
              <a:ext uri="{FF2B5EF4-FFF2-40B4-BE49-F238E27FC236}">
                <a16:creationId xmlns:a16="http://schemas.microsoft.com/office/drawing/2014/main" id="{2972BE30-3775-40D2-A274-CB8B1812BF27}"/>
              </a:ext>
            </a:extLst>
          </p:cNvPr>
          <p:cNvSpPr>
            <a:spLocks noGrp="1"/>
          </p:cNvSpPr>
          <p:nvPr>
            <p:ph idx="1"/>
          </p:nvPr>
        </p:nvSpPr>
        <p:spPr>
          <a:xfrm>
            <a:off x="4261619" y="439168"/>
            <a:ext cx="7680445" cy="6245096"/>
          </a:xfrm>
        </p:spPr>
        <p:txBody>
          <a:bodyPr anchor="ctr">
            <a:normAutofit/>
          </a:bodyPr>
          <a:lstStyle/>
          <a:p>
            <a:pPr fontAlgn="base">
              <a:buFont typeface="Arial" panose="020B0604020202020204" pitchFamily="34" charset="0"/>
              <a:buChar char="•"/>
            </a:pPr>
            <a:r>
              <a:rPr lang="el-GR" sz="1100" b="0" i="0" dirty="0">
                <a:effectLst/>
                <a:latin typeface="Times New Roman" panose="02020603050405020304" pitchFamily="18" charset="0"/>
              </a:rPr>
              <a:t>      </a:t>
            </a:r>
            <a:r>
              <a:rPr lang="el-GR" sz="1200" b="0" i="0" dirty="0">
                <a:effectLst/>
              </a:rPr>
              <a:t>Να παρουσιάσει έναν ευρωπαϊκό νόμο για το κλίμα με νομικά δεσμευτικό στόχο για την επίτευξη καθαρών μηδενικών εκπομπών αερίων θερμοκηπίου έως το 2050 το αργότερο, με ενδιάμεσο στόχο τουλάχιστον 55% για το 2030 ·</a:t>
            </a:r>
          </a:p>
          <a:p>
            <a:pPr fontAlgn="base">
              <a:buFont typeface="Arial" panose="020B0604020202020204" pitchFamily="34" charset="0"/>
              <a:buChar char="•"/>
            </a:pPr>
            <a:r>
              <a:rPr lang="el-GR" sz="1200" b="0" i="0" dirty="0">
                <a:effectLst/>
              </a:rPr>
              <a:t>      Μεταρρύθμιση της κοινής γεωργικής πολιτικής της ΕΕ και της κοινής αλιευτικής πολιτικής σε σημαντικά εργαλεία για το κλίμα και τη βιωσιμότητα, καθιστώντας τα πλήρως συμβατά με τις ανανεωμένες φιλοδοξίες για το κλίμα και το περιβάλλον ·</a:t>
            </a:r>
          </a:p>
          <a:p>
            <a:pPr fontAlgn="base">
              <a:buFont typeface="Arial" panose="020B0604020202020204" pitchFamily="34" charset="0"/>
              <a:buChar char="•"/>
            </a:pPr>
            <a:r>
              <a:rPr lang="el-GR" sz="1200" b="0" i="0" dirty="0">
                <a:effectLst/>
              </a:rPr>
              <a:t>     Εισαγωγή στρατηγικής μηδενικής ρύπανσης της ποιότητας του αέρα και των υδάτων ·</a:t>
            </a:r>
          </a:p>
          <a:p>
            <a:pPr fontAlgn="base">
              <a:buFont typeface="Arial" panose="020B0604020202020204" pitchFamily="34" charset="0"/>
              <a:buChar char="•"/>
            </a:pPr>
            <a:r>
              <a:rPr lang="el-GR" sz="1200" b="0" i="0" dirty="0">
                <a:effectLst/>
              </a:rPr>
              <a:t>       Η υιοθέτηση ενός Ευρωπαϊκού Συμφώνου για το Κλίμα φέρνει κοντά τους πολίτες, τις περιφέρειες, τις τοπικές κοινότητες, την κοινωνία των πολιτών, τις συνδικαλιστικές οργανώσεις και τη βιομηχανία ως παράγοντες του κινήματος προς την ουδετερότητα του κλίματος, με βάση τον πραγματικό διάλογο και τις συμμετοχικές διαδικασίες ·</a:t>
            </a:r>
          </a:p>
          <a:p>
            <a:pPr fontAlgn="base">
              <a:buFont typeface="Arial" panose="020B0604020202020204" pitchFamily="34" charset="0"/>
              <a:buChar char="•"/>
            </a:pPr>
            <a:r>
              <a:rPr lang="el-GR" sz="1200" b="0" i="0" dirty="0">
                <a:effectLst/>
              </a:rPr>
              <a:t>      Δέσμευση για δίκαιη μετάβαση με ισχυρά οικονομικά μέσα για να διασφαλιστεί ότι η οικολογική και κοινωνική πρόοδος συμβαδίζει, με τη συμμετοχή όλων των κοινοτήτων και των εργαζομένων.</a:t>
            </a:r>
          </a:p>
          <a:p>
            <a:pPr fontAlgn="base">
              <a:buFont typeface="Arial" panose="020B0604020202020204" pitchFamily="34" charset="0"/>
              <a:buChar char="•"/>
            </a:pPr>
            <a:r>
              <a:rPr lang="el-GR" sz="1200" b="0" i="0" dirty="0">
                <a:effectLst/>
              </a:rPr>
              <a:t>     Δέσμευση για επαρκή χρηματοδότηση της Ευρωπαϊκής Πράσινης Συμφωνίας με σημαντικά επίπεδα πρόσθετων δημόσιων και ιδιωτικών επενδύσεων και με τη βοήθεια νέων πόρων ·</a:t>
            </a:r>
          </a:p>
          <a:p>
            <a:pPr fontAlgn="base">
              <a:buFont typeface="Arial" panose="020B0604020202020204" pitchFamily="34" charset="0"/>
              <a:buChar char="•"/>
            </a:pPr>
            <a:r>
              <a:rPr lang="el-GR" sz="1200" b="0" i="0" dirty="0">
                <a:effectLst/>
              </a:rPr>
              <a:t>       Να προτείνει εταιρικές σχέσεις με τρίτες χώρες και γειτονικές ηπείρους με τις οποίες η ΕΕ μπορεί να εργαστεί σε μεγάλα έργα που μπορούν να συμβάλουν στην πρόοδο προς την ουδετερότητα του άνθρακα ·</a:t>
            </a:r>
          </a:p>
          <a:p>
            <a:pPr fontAlgn="base">
              <a:buFont typeface="Arial" panose="020B0604020202020204" pitchFamily="34" charset="0"/>
              <a:buChar char="•"/>
            </a:pPr>
            <a:r>
              <a:rPr lang="el-GR" sz="1200" b="0" i="0" dirty="0">
                <a:effectLst/>
              </a:rPr>
              <a:t>       Θέσπιση μέτρων εφαρμογής για τον Ευρωπαϊκό Πυλώνα των Κοινωνικών Δικαιωμάτων προκειμένου να δημιουργηθεί μια Ευρώπη με κοινωνική συνοχή, όπου θα ανταγωνιζόμαστε τη γνώση, την καινοτομία, όπως η πράσινη τεχνολογία και όχι με χαμηλούς μισθούς και επισφαλείς συνθήκες εργασίας. Πρέπει να περιλαμβάνει μέτρα για την αντιμετώπιση της ενεργειακής φτώχειας και μια φιλόδοξη πολιτική στέγασης της ΕΕ που να υποστηρίζει τους πολίτες.</a:t>
            </a:r>
          </a:p>
          <a:p>
            <a:endParaRPr lang="el-GR" sz="1100" dirty="0"/>
          </a:p>
        </p:txBody>
      </p:sp>
    </p:spTree>
    <p:extLst>
      <p:ext uri="{BB962C8B-B14F-4D97-AF65-F5344CB8AC3E}">
        <p14:creationId xmlns:p14="http://schemas.microsoft.com/office/powerpoint/2010/main" val="400549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91767CB-D74A-4CC6-BF42-569378CBD67F}"/>
              </a:ext>
            </a:extLst>
          </p:cNvPr>
          <p:cNvPicPr>
            <a:picLocks noChangeAspect="1"/>
          </p:cNvPicPr>
          <p:nvPr/>
        </p:nvPicPr>
        <p:blipFill rotWithShape="1">
          <a:blip r:embed="rId2">
            <a:duotone>
              <a:prstClr val="black"/>
              <a:schemeClr val="tx2">
                <a:tint val="45000"/>
                <a:satMod val="400000"/>
              </a:schemeClr>
            </a:duotone>
            <a:alphaModFix amt="25000"/>
          </a:blip>
          <a:srcRect t="1573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1423A972-7E58-45A5-95CC-441E0F437A2C}"/>
              </a:ext>
            </a:extLst>
          </p:cNvPr>
          <p:cNvSpPr>
            <a:spLocks noGrp="1"/>
          </p:cNvSpPr>
          <p:nvPr>
            <p:ph type="title"/>
          </p:nvPr>
        </p:nvSpPr>
        <p:spPr>
          <a:xfrm>
            <a:off x="838200" y="365125"/>
            <a:ext cx="10515600" cy="1325563"/>
          </a:xfrm>
        </p:spPr>
        <p:txBody>
          <a:bodyPr>
            <a:normAutofit/>
          </a:bodyPr>
          <a:lstStyle/>
          <a:p>
            <a:pPr fontAlgn="base"/>
            <a:r>
              <a:rPr lang="el-GR" sz="2400" b="1" i="0">
                <a:effectLst/>
                <a:latin typeface="Times New Roman" panose="02020603050405020304" pitchFamily="18" charset="0"/>
              </a:rPr>
              <a:t>Οι απόψεις του Ευρωπαϊκού Λαϊκού Κόμματος για τους μετανάστες.</a:t>
            </a:r>
            <a:r>
              <a:rPr lang="el-GR" sz="2400" b="0" i="0">
                <a:effectLst/>
                <a:latin typeface="Segoe UI" panose="020B0502040204020203" pitchFamily="34" charset="0"/>
              </a:rPr>
              <a:t/>
            </a:r>
            <a:br>
              <a:rPr lang="el-GR" sz="2400" b="0" i="0">
                <a:effectLst/>
                <a:latin typeface="Segoe UI" panose="020B0502040204020203" pitchFamily="34" charset="0"/>
              </a:rPr>
            </a:br>
            <a:r>
              <a:rPr lang="el-GR" sz="2400" b="0" i="0">
                <a:effectLst/>
                <a:latin typeface="Times New Roman" panose="02020603050405020304" pitchFamily="18" charset="0"/>
              </a:rPr>
              <a:t> </a:t>
            </a:r>
            <a:r>
              <a:rPr lang="el-GR" sz="2400" b="0" i="0">
                <a:effectLst/>
                <a:latin typeface="Segoe UI" panose="020B0502040204020203" pitchFamily="34" charset="0"/>
              </a:rPr>
              <a:t/>
            </a:r>
            <a:br>
              <a:rPr lang="el-GR" sz="2400" b="0" i="0">
                <a:effectLst/>
                <a:latin typeface="Segoe UI" panose="020B0502040204020203" pitchFamily="34" charset="0"/>
              </a:rPr>
            </a:br>
            <a:endParaRPr lang="el-GR" sz="2400"/>
          </a:p>
        </p:txBody>
      </p:sp>
      <p:graphicFrame>
        <p:nvGraphicFramePr>
          <p:cNvPr id="22" name="Θέση περιεχομένου 2">
            <a:extLst>
              <a:ext uri="{FF2B5EF4-FFF2-40B4-BE49-F238E27FC236}">
                <a16:creationId xmlns:a16="http://schemas.microsoft.com/office/drawing/2014/main" id="{80ED20D0-3D9F-4AE2-8251-74D5D5C6167D}"/>
              </a:ext>
            </a:extLst>
          </p:cNvPr>
          <p:cNvGraphicFramePr>
            <a:graphicFrameLocks noGrp="1"/>
          </p:cNvGraphicFramePr>
          <p:nvPr>
            <p:ph idx="1"/>
            <p:extLst>
              <p:ext uri="{D42A27DB-BD31-4B8C-83A1-F6EECF244321}">
                <p14:modId xmlns:p14="http://schemas.microsoft.com/office/powerpoint/2010/main" val="23008422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09905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8D98802-5995-4038-B6BA-A8DFF86A56BD}"/>
              </a:ext>
            </a:extLst>
          </p:cNvPr>
          <p:cNvSpPr>
            <a:spLocks noGrp="1"/>
          </p:cNvSpPr>
          <p:nvPr>
            <p:ph type="title"/>
          </p:nvPr>
        </p:nvSpPr>
        <p:spPr>
          <a:xfrm>
            <a:off x="826396" y="586855"/>
            <a:ext cx="4230100" cy="3387497"/>
          </a:xfrm>
        </p:spPr>
        <p:txBody>
          <a:bodyPr anchor="b">
            <a:normAutofit/>
          </a:bodyPr>
          <a:lstStyle/>
          <a:p>
            <a:pPr algn="r"/>
            <a:r>
              <a:rPr lang="el-GR" sz="3400" b="1" i="0" dirty="0">
                <a:solidFill>
                  <a:srgbClr val="FFFFFF"/>
                </a:solidFill>
                <a:effectLst/>
                <a:latin typeface="+mn-lt"/>
              </a:rPr>
              <a:t>Οι απόψεις των Σοσιαλδημοκρατικών (</a:t>
            </a:r>
            <a:r>
              <a:rPr lang="el-GR" sz="3400" b="1" i="0" dirty="0" err="1">
                <a:solidFill>
                  <a:srgbClr val="FFFFFF"/>
                </a:solidFill>
                <a:effectLst/>
                <a:latin typeface="+mn-lt"/>
              </a:rPr>
              <a:t>S&amp;d</a:t>
            </a:r>
            <a:r>
              <a:rPr lang="el-GR" sz="3400" b="1" i="0" dirty="0">
                <a:solidFill>
                  <a:srgbClr val="FFFFFF"/>
                </a:solidFill>
                <a:effectLst/>
                <a:latin typeface="+mn-lt"/>
              </a:rPr>
              <a:t>) για τους μετανάστες</a:t>
            </a:r>
            <a:endParaRPr lang="el-GR" sz="3400" dirty="0">
              <a:solidFill>
                <a:srgbClr val="FFFFFF"/>
              </a:solidFill>
              <a:latin typeface="+mn-lt"/>
            </a:endParaRPr>
          </a:p>
        </p:txBody>
      </p:sp>
      <p:sp>
        <p:nvSpPr>
          <p:cNvPr id="3" name="Θέση περιεχομένου 2">
            <a:extLst>
              <a:ext uri="{FF2B5EF4-FFF2-40B4-BE49-F238E27FC236}">
                <a16:creationId xmlns:a16="http://schemas.microsoft.com/office/drawing/2014/main" id="{9536B503-E87D-4CD1-B649-F49F08F05A10}"/>
              </a:ext>
            </a:extLst>
          </p:cNvPr>
          <p:cNvSpPr>
            <a:spLocks noGrp="1"/>
          </p:cNvSpPr>
          <p:nvPr>
            <p:ph idx="1"/>
          </p:nvPr>
        </p:nvSpPr>
        <p:spPr>
          <a:xfrm>
            <a:off x="6503158" y="649480"/>
            <a:ext cx="4862447" cy="5546047"/>
          </a:xfrm>
        </p:spPr>
        <p:txBody>
          <a:bodyPr anchor="ctr">
            <a:normAutofit/>
          </a:bodyPr>
          <a:lstStyle/>
          <a:p>
            <a:pPr algn="just"/>
            <a:r>
              <a:rPr lang="el-GR" sz="2000" b="0" i="0" dirty="0">
                <a:effectLst/>
              </a:rPr>
              <a:t>Η Ομάδα S&amp;D υποστηρίζει την έκθεση σχετικά με την εφαρμογή του κανονισμού του Δουβλίνου ΙΙΙ, η οποία ζητά την καταμερισμό των αιτήσεων ασύλου σε όλα τα κράτη μέλη της ΕΕ. </a:t>
            </a:r>
          </a:p>
          <a:p>
            <a:pPr algn="just"/>
            <a:r>
              <a:rPr lang="el-GR" sz="2000" b="0" i="0" dirty="0">
                <a:effectLst/>
              </a:rPr>
              <a:t>Οι ευρωβουλευτές της S&amp;D υποστηρίζουν επίσης την έκθεση για την εφαρμογή της οδηγίας για την επιστροφή, η οποία ζητεί από την πολιτική επιστροφής της ΕΕ για υπηκόους τρίτων χωρών να μην βασίζεται αποκλειστικά στον αριθμό των επιστροφών, αλλά και να λαμβάνει υπόψη τη βιωσιμότητα και τον πλήρη σεβασμό των θεμελιωδών δικαιωμάτων η διαδικασία.</a:t>
            </a:r>
            <a:endParaRPr lang="el-GR" sz="2000" dirty="0"/>
          </a:p>
        </p:txBody>
      </p:sp>
    </p:spTree>
    <p:extLst>
      <p:ext uri="{BB962C8B-B14F-4D97-AF65-F5344CB8AC3E}">
        <p14:creationId xmlns:p14="http://schemas.microsoft.com/office/powerpoint/2010/main" val="386373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0B4E7E-94B8-43D5-82B0-867326D0ACE0}"/>
              </a:ext>
            </a:extLst>
          </p:cNvPr>
          <p:cNvPicPr>
            <a:picLocks noChangeAspect="1"/>
          </p:cNvPicPr>
          <p:nvPr/>
        </p:nvPicPr>
        <p:blipFill rotWithShape="1">
          <a:blip r:embed="rId2">
            <a:duotone>
              <a:prstClr val="black"/>
              <a:prstClr val="white"/>
            </a:duotone>
            <a:alphaModFix amt="35000"/>
          </a:blip>
          <a:srcRect t="6501" b="37249"/>
          <a:stretch/>
        </p:blipFill>
        <p:spPr>
          <a:xfrm>
            <a:off x="20" y="10"/>
            <a:ext cx="12191980" cy="6857990"/>
          </a:xfrm>
          <a:prstGeom prst="rect">
            <a:avLst/>
          </a:prstGeom>
        </p:spPr>
      </p:pic>
      <p:sp>
        <p:nvSpPr>
          <p:cNvPr id="42" name="Rectangle 37">
            <a:extLst>
              <a:ext uri="{FF2B5EF4-FFF2-40B4-BE49-F238E27FC236}">
                <a16:creationId xmlns:a16="http://schemas.microsoft.com/office/drawing/2014/main" id="{FCEC2294-5A7B-45E5-9251-C1AA89F4A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F6C76F9F-AEA2-4DF4-AE24-C66D31F1751C}"/>
              </a:ext>
            </a:extLst>
          </p:cNvPr>
          <p:cNvSpPr>
            <a:spLocks noGrp="1"/>
          </p:cNvSpPr>
          <p:nvPr>
            <p:ph type="title"/>
          </p:nvPr>
        </p:nvSpPr>
        <p:spPr>
          <a:xfrm>
            <a:off x="838201" y="1065862"/>
            <a:ext cx="3313164" cy="4726276"/>
          </a:xfrm>
          <a:solidFill>
            <a:srgbClr val="92D050"/>
          </a:solidFill>
        </p:spPr>
        <p:txBody>
          <a:bodyPr>
            <a:normAutofit/>
          </a:bodyPr>
          <a:lstStyle/>
          <a:p>
            <a:pPr algn="ctr"/>
            <a:r>
              <a:rPr lang="el-GR" sz="4000" dirty="0"/>
              <a:t>Η ομάδα των πρασίνων (</a:t>
            </a:r>
            <a:r>
              <a:rPr lang="en-US" sz="4000" dirty="0"/>
              <a:t>Greens)</a:t>
            </a:r>
            <a:endParaRPr lang="el-GR" sz="4000" dirty="0"/>
          </a:p>
        </p:txBody>
      </p:sp>
      <p:cxnSp>
        <p:nvCxnSpPr>
          <p:cNvPr id="43" name="Straight Connector 39">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326922C-EFBF-41C5-BCE3-FBFC6267E629}"/>
              </a:ext>
            </a:extLst>
          </p:cNvPr>
          <p:cNvGraphicFramePr>
            <a:graphicFrameLocks noGrp="1"/>
          </p:cNvGraphicFramePr>
          <p:nvPr>
            <p:ph idx="1"/>
            <p:extLst>
              <p:ext uri="{D42A27DB-BD31-4B8C-83A1-F6EECF244321}">
                <p14:modId xmlns:p14="http://schemas.microsoft.com/office/powerpoint/2010/main" val="3720684824"/>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52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E3E8BF50-AA9B-48D9-8946-8B01677CBFB0}"/>
              </a:ext>
            </a:extLst>
          </p:cNvPr>
          <p:cNvSpPr>
            <a:spLocks noGrp="1"/>
          </p:cNvSpPr>
          <p:nvPr>
            <p:ph type="title"/>
          </p:nvPr>
        </p:nvSpPr>
        <p:spPr>
          <a:xfrm>
            <a:off x="3045213" y="731520"/>
            <a:ext cx="6089904" cy="1426464"/>
          </a:xfrm>
          <a:solidFill>
            <a:srgbClr val="92D050"/>
          </a:solidFill>
        </p:spPr>
        <p:txBody>
          <a:bodyPr>
            <a:normAutofit/>
          </a:bodyPr>
          <a:lstStyle/>
          <a:p>
            <a:pPr algn="ctr"/>
            <a:r>
              <a:rPr lang="el-GR" dirty="0">
                <a:solidFill>
                  <a:srgbClr val="FFFFFF"/>
                </a:solidFill>
              </a:rPr>
              <a:t>Η θέσεις της </a:t>
            </a:r>
            <a:r>
              <a:rPr lang="en-US" dirty="0">
                <a:solidFill>
                  <a:srgbClr val="FFFFFF"/>
                </a:solidFill>
              </a:rPr>
              <a:t>GUE/NGL</a:t>
            </a:r>
            <a:endParaRPr lang="el-GR" dirty="0">
              <a:solidFill>
                <a:srgbClr val="FFFFFF"/>
              </a:solidFill>
            </a:endParaRPr>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211654F0-3791-4B69-865C-D6ACB16E1BF4}"/>
              </a:ext>
            </a:extLst>
          </p:cNvPr>
          <p:cNvGraphicFramePr>
            <a:graphicFrameLocks noGrp="1"/>
          </p:cNvGraphicFramePr>
          <p:nvPr>
            <p:ph idx="1"/>
            <p:extLst>
              <p:ext uri="{D42A27DB-BD31-4B8C-83A1-F6EECF244321}">
                <p14:modId xmlns:p14="http://schemas.microsoft.com/office/powerpoint/2010/main" val="2592501590"/>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24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Εικόνα που περιέχει παράθυρο, κτίριο&#10;&#10;Περιγραφή που δημιουργήθηκε αυτόματα">
            <a:extLst>
              <a:ext uri="{FF2B5EF4-FFF2-40B4-BE49-F238E27FC236}">
                <a16:creationId xmlns:a16="http://schemas.microsoft.com/office/drawing/2014/main" id="{914CDCAF-D108-452E-ADE5-9FAD71302748}"/>
              </a:ext>
            </a:extLst>
          </p:cNvPr>
          <p:cNvPicPr>
            <a:picLocks noChangeAspect="1"/>
          </p:cNvPicPr>
          <p:nvPr/>
        </p:nvPicPr>
        <p:blipFill rotWithShape="1">
          <a:blip r:embed="rId2">
            <a:alphaModFix amt="35000"/>
          </a:blip>
          <a:srcRect t="11631"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3F811FAF-2814-497D-BE4F-0781501D12E8}"/>
              </a:ext>
            </a:extLst>
          </p:cNvPr>
          <p:cNvSpPr>
            <a:spLocks noGrp="1"/>
          </p:cNvSpPr>
          <p:nvPr>
            <p:ph type="title"/>
          </p:nvPr>
        </p:nvSpPr>
        <p:spPr>
          <a:xfrm>
            <a:off x="838200" y="365125"/>
            <a:ext cx="10515600" cy="1325563"/>
          </a:xfrm>
        </p:spPr>
        <p:txBody>
          <a:bodyPr>
            <a:normAutofit/>
          </a:bodyPr>
          <a:lstStyle/>
          <a:p>
            <a:pPr fontAlgn="base"/>
            <a:r>
              <a:rPr lang="el-GR" sz="2800" b="1" i="0">
                <a:solidFill>
                  <a:srgbClr val="FFFFFF"/>
                </a:solidFill>
                <a:effectLst/>
                <a:latin typeface="inherit"/>
              </a:rPr>
              <a:t>RENEW</a:t>
            </a:r>
            <a:r>
              <a:rPr lang="el-GR" sz="2800" b="1" i="0">
                <a:solidFill>
                  <a:srgbClr val="FFFFFF"/>
                </a:solidFill>
                <a:effectLst/>
                <a:latin typeface="Segoe UI" panose="020B0502040204020203" pitchFamily="34" charset="0"/>
              </a:rPr>
              <a:t> </a:t>
            </a:r>
            <a:r>
              <a:rPr lang="el-GR" sz="2800" b="1" i="0">
                <a:solidFill>
                  <a:srgbClr val="FFFFFF"/>
                </a:solidFill>
                <a:effectLst/>
                <a:latin typeface="inherit"/>
              </a:rPr>
              <a:t>EUROPE</a:t>
            </a:r>
            <a:r>
              <a:rPr lang="el-GR" sz="2800" b="0" i="0">
                <a:solidFill>
                  <a:srgbClr val="FFFFFF"/>
                </a:solidFill>
                <a:effectLst/>
                <a:latin typeface="Segoe UI" panose="020B0502040204020203" pitchFamily="34" charset="0"/>
              </a:rPr>
              <a:t/>
            </a:r>
            <a:br>
              <a:rPr lang="el-GR" sz="2800" b="0" i="0">
                <a:solidFill>
                  <a:srgbClr val="FFFFFF"/>
                </a:solidFill>
                <a:effectLst/>
                <a:latin typeface="Segoe UI" panose="020B0502040204020203" pitchFamily="34" charset="0"/>
              </a:rPr>
            </a:br>
            <a:r>
              <a:rPr lang="el-GR" sz="2800" b="0" i="0">
                <a:solidFill>
                  <a:srgbClr val="FFFFFF"/>
                </a:solidFill>
                <a:effectLst/>
                <a:latin typeface="Segoe UI" panose="020B0502040204020203" pitchFamily="34" charset="0"/>
              </a:rPr>
              <a:t/>
            </a:r>
            <a:br>
              <a:rPr lang="el-GR" sz="2800" b="0" i="0">
                <a:solidFill>
                  <a:srgbClr val="FFFFFF"/>
                </a:solidFill>
                <a:effectLst/>
                <a:latin typeface="Segoe UI" panose="020B0502040204020203" pitchFamily="34" charset="0"/>
              </a:rPr>
            </a:br>
            <a:endParaRPr lang="el-GR" sz="2800">
              <a:solidFill>
                <a:srgbClr val="FFFFFF"/>
              </a:solidFill>
            </a:endParaRPr>
          </a:p>
        </p:txBody>
      </p:sp>
      <p:graphicFrame>
        <p:nvGraphicFramePr>
          <p:cNvPr id="14" name="Θέση περιεχομένου 2">
            <a:extLst>
              <a:ext uri="{FF2B5EF4-FFF2-40B4-BE49-F238E27FC236}">
                <a16:creationId xmlns:a16="http://schemas.microsoft.com/office/drawing/2014/main" id="{D9204FFE-3EB9-42F2-8217-071E4C5FBA5E}"/>
              </a:ext>
            </a:extLst>
          </p:cNvPr>
          <p:cNvGraphicFramePr>
            <a:graphicFrameLocks noGrp="1"/>
          </p:cNvGraphicFramePr>
          <p:nvPr>
            <p:ph idx="1"/>
            <p:extLst>
              <p:ext uri="{D42A27DB-BD31-4B8C-83A1-F6EECF244321}">
                <p14:modId xmlns:p14="http://schemas.microsoft.com/office/powerpoint/2010/main" val="2363321426"/>
              </p:ext>
            </p:extLst>
          </p:nvPr>
        </p:nvGraphicFramePr>
        <p:xfrm>
          <a:off x="838200" y="1161288"/>
          <a:ext cx="10399776" cy="501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251386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3CDB30C-1F82-41E6-A067-831D6E891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DDA86DD-F997-4F66-A87C-5B58AB6D19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241B827-437E-40A3-A732-669230D6A5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E55BCB6-D49A-4741-86B8-53E5B95F0040}"/>
              </a:ext>
            </a:extLst>
          </p:cNvPr>
          <p:cNvSpPr>
            <a:spLocks noGrp="1"/>
          </p:cNvSpPr>
          <p:nvPr>
            <p:ph type="title"/>
          </p:nvPr>
        </p:nvSpPr>
        <p:spPr>
          <a:xfrm>
            <a:off x="1523984" y="1054121"/>
            <a:ext cx="9465131" cy="1184111"/>
          </a:xfrm>
        </p:spPr>
        <p:txBody>
          <a:bodyPr>
            <a:normAutofit/>
          </a:bodyPr>
          <a:lstStyle/>
          <a:p>
            <a:r>
              <a:rPr lang="el-GR" sz="3400" dirty="0">
                <a:latin typeface="Segoe UI" panose="020B0502040204020203" pitchFamily="34" charset="0"/>
              </a:rPr>
              <a:t>Τ</a:t>
            </a:r>
            <a:r>
              <a:rPr lang="el-GR" sz="3400" b="0" i="0" dirty="0">
                <a:effectLst/>
                <a:latin typeface="Segoe UI" panose="020B0502040204020203" pitchFamily="34" charset="0"/>
              </a:rPr>
              <a:t>ο όραμα του κόμματος RENEW EUROPE </a:t>
            </a:r>
            <a:r>
              <a:rPr lang="el-GR" sz="3400" dirty="0">
                <a:latin typeface="Segoe UI" panose="020B0502040204020203" pitchFamily="34" charset="0"/>
              </a:rPr>
              <a:t>γ</a:t>
            </a:r>
            <a:r>
              <a:rPr lang="el-GR" sz="3400" b="0" i="0" dirty="0">
                <a:effectLst/>
                <a:latin typeface="Segoe UI" panose="020B0502040204020203" pitchFamily="34" charset="0"/>
              </a:rPr>
              <a:t>ια την μετανάστευση</a:t>
            </a:r>
            <a:endParaRPr lang="el-GR" sz="3400" dirty="0"/>
          </a:p>
        </p:txBody>
      </p:sp>
      <p:sp>
        <p:nvSpPr>
          <p:cNvPr id="3" name="Θέση περιεχομένου 2">
            <a:extLst>
              <a:ext uri="{FF2B5EF4-FFF2-40B4-BE49-F238E27FC236}">
                <a16:creationId xmlns:a16="http://schemas.microsoft.com/office/drawing/2014/main" id="{C6359689-3E46-4BE9-8331-E441E03D9EE0}"/>
              </a:ext>
            </a:extLst>
          </p:cNvPr>
          <p:cNvSpPr>
            <a:spLocks noGrp="1"/>
          </p:cNvSpPr>
          <p:nvPr>
            <p:ph idx="1"/>
          </p:nvPr>
        </p:nvSpPr>
        <p:spPr>
          <a:xfrm>
            <a:off x="1524000" y="2399099"/>
            <a:ext cx="9465564" cy="3400969"/>
          </a:xfrm>
        </p:spPr>
        <p:txBody>
          <a:bodyPr>
            <a:normAutofit/>
          </a:bodyPr>
          <a:lstStyle/>
          <a:p>
            <a:r>
              <a:rPr lang="el-GR" sz="1700" b="0" i="0" dirty="0">
                <a:effectLst/>
                <a:latin typeface="Segoe UI" panose="020B0502040204020203" pitchFamily="34" charset="0"/>
              </a:rPr>
              <a:t>Το όραμα του κόμματος RENEW EUROPE για ένα ευρωπαϊκό σύμφωνο για τη μετανάστευση και το άσυλο δεν αφορά την αύξηση ή τη μείωση της μετανάστευσης, αλλά προτάσεις διαφανείς, ανθρώπινες και βιώσιμες. Η μεταναστευτική πολιτική αφορά τους Ευρωπαίους, αυτούς που αγωνίζονται για μια καλύτερη ζωή, αυτούς που χρειάζονται προστασία.</a:t>
            </a:r>
          </a:p>
          <a:p>
            <a:r>
              <a:rPr lang="el-GR" sz="1700" b="0" i="0" dirty="0">
                <a:effectLst/>
                <a:latin typeface="Segoe UI" panose="020B0502040204020203" pitchFamily="34" charset="0"/>
              </a:rPr>
              <a:t> Προτείνεται μια μελλοντική και ολοκληρωμένη προσέγγιση για τη μετανάστευση και το άσυλο με βάση τις κοινές αξίες αλληλεγγύης, τα ανθρώπινα δικαιώματα και τον σεβασμό του κράτους δικαίου. Αυτό σημαίνει ότι δεν υπάρχει καμία συγκεκριμένη πρόταση. </a:t>
            </a:r>
          </a:p>
          <a:p>
            <a:r>
              <a:rPr lang="el-GR" sz="1700" b="0" i="0" dirty="0">
                <a:effectLst/>
                <a:latin typeface="Segoe UI" panose="020B0502040204020203" pitchFamily="34" charset="0"/>
              </a:rPr>
              <a:t>Η εξωτερική διάσταση της μετανάστευσης, η ανανέωση των συστημάτων μετανάστευσης ασύλου και εργασίας μέσω σταθερών νομικών οδών, η καταπολέμηση της παράνομης διακίνησης ανθρώπων και των λαθρεμπόρων, η αντιμετώπιση της παράνομης μετανάστευσης, η ενίσχυση της πολιτικής επιστροφής και </a:t>
            </a:r>
            <a:r>
              <a:rPr lang="el-GR" sz="1700" b="0" i="0" dirty="0" err="1">
                <a:effectLst/>
                <a:latin typeface="Segoe UI" panose="020B0502040204020203" pitchFamily="34" charset="0"/>
              </a:rPr>
              <a:t>επανεισδοχής</a:t>
            </a:r>
            <a:r>
              <a:rPr lang="el-GR" sz="1700" b="0" i="0" dirty="0">
                <a:effectLst/>
                <a:latin typeface="Segoe UI" panose="020B0502040204020203" pitchFamily="34" charset="0"/>
              </a:rPr>
              <a:t>, η ενίσχυση των εξωτερικών συνόρων και η προώθηση ανοικτών εσωτερικών συνόρων.</a:t>
            </a:r>
            <a:endParaRPr lang="el-GR" sz="1700" dirty="0"/>
          </a:p>
        </p:txBody>
      </p:sp>
    </p:spTree>
    <p:extLst>
      <p:ext uri="{BB962C8B-B14F-4D97-AF65-F5344CB8AC3E}">
        <p14:creationId xmlns:p14="http://schemas.microsoft.com/office/powerpoint/2010/main" val="4211468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CDB30C-1F82-41E6-A067-831D6E891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DA86DD-F997-4F66-A87C-5B58AB6D19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41B827-437E-40A3-A732-669230D6A5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416133-6B9F-48E6-AC3F-DD81C2275708}"/>
              </a:ext>
            </a:extLst>
          </p:cNvPr>
          <p:cNvSpPr>
            <a:spLocks noGrp="1"/>
          </p:cNvSpPr>
          <p:nvPr>
            <p:ph type="title"/>
          </p:nvPr>
        </p:nvSpPr>
        <p:spPr>
          <a:xfrm>
            <a:off x="1523984" y="1054121"/>
            <a:ext cx="9465131" cy="1184111"/>
          </a:xfrm>
        </p:spPr>
        <p:txBody>
          <a:bodyPr>
            <a:normAutofit/>
          </a:bodyPr>
          <a:lstStyle/>
          <a:p>
            <a:r>
              <a:rPr lang="fr-FR" b="1" i="0" dirty="0">
                <a:effectLst/>
                <a:latin typeface="inherit"/>
              </a:rPr>
              <a:t>GREENS/EFA</a:t>
            </a:r>
            <a:r>
              <a:rPr lang="fr-FR" b="1" i="0" dirty="0">
                <a:effectLst/>
                <a:latin typeface="Segoe UI" panose="020B0502040204020203" pitchFamily="34" charset="0"/>
              </a:rPr>
              <a:t> </a:t>
            </a:r>
            <a:endParaRPr lang="el-GR" dirty="0"/>
          </a:p>
        </p:txBody>
      </p:sp>
      <p:sp>
        <p:nvSpPr>
          <p:cNvPr id="3" name="Θέση περιεχομένου 2">
            <a:extLst>
              <a:ext uri="{FF2B5EF4-FFF2-40B4-BE49-F238E27FC236}">
                <a16:creationId xmlns:a16="http://schemas.microsoft.com/office/drawing/2014/main" id="{049C3DE2-CDAB-40CC-8208-DD66E9E96167}"/>
              </a:ext>
            </a:extLst>
          </p:cNvPr>
          <p:cNvSpPr>
            <a:spLocks noGrp="1"/>
          </p:cNvSpPr>
          <p:nvPr>
            <p:ph idx="1"/>
          </p:nvPr>
        </p:nvSpPr>
        <p:spPr>
          <a:xfrm>
            <a:off x="1363218" y="2399099"/>
            <a:ext cx="9465564" cy="3400969"/>
          </a:xfrm>
        </p:spPr>
        <p:style>
          <a:lnRef idx="2">
            <a:schemeClr val="dk1"/>
          </a:lnRef>
          <a:fillRef idx="1">
            <a:schemeClr val="lt1"/>
          </a:fillRef>
          <a:effectRef idx="0">
            <a:schemeClr val="dk1"/>
          </a:effectRef>
          <a:fontRef idx="minor">
            <a:schemeClr val="dk1"/>
          </a:fontRef>
        </p:style>
        <p:txBody>
          <a:bodyPr>
            <a:normAutofit/>
          </a:bodyPr>
          <a:lstStyle/>
          <a:p>
            <a:pPr algn="just"/>
            <a:r>
              <a:rPr lang="el-GR" sz="2000" b="0" i="0" dirty="0">
                <a:effectLst/>
              </a:rPr>
              <a:t>Οι Πράσινοι δεν ασχολούνται με την υπεράσπιση των δικαιωμάτων των αιτούντων για άσυλο και των μεταναστών. Πιστεύουν ότι η ΕΕ πρέπει να έχει αυτό το ρόλο όσον αφορά τον καθορισμό κοινών πολιτικών και τη βοήθεια στην εφαρμογή τους. Υποστηρίζουν την πλήρη χρήση των υφιστάμενων νομικών μέσων για την εξασφάλιση ασφαλούς και νόμιμης πρόσβασης, για ένα πιο φιλόδοξο πρόγραμμα επανεγκατάστασης και μετεγκατάστασης για μηχανισμούς στήριξης και πόρους για χώρες, πόλεις και κοινότητες που αποδέχονται τη μετεγκατάσταση προσφύγων, καθώς και για την ενθάρρυνση των άλλων να επανεξετάσουν την απόφασή τους να μην συμμετάσχουν, για εστίαση στην αντιμετώπιση των βασικών αιτίων της μετανάστευσης με την αλλαγή εμπορικών και αναπτυξιακών πολιτικών που χρηματοδοτούν αυταρχικά καθεστώτα.</a:t>
            </a:r>
            <a:endParaRPr lang="el-GR" sz="2000" dirty="0"/>
          </a:p>
        </p:txBody>
      </p:sp>
    </p:spTree>
    <p:extLst>
      <p:ext uri="{BB962C8B-B14F-4D97-AF65-F5344CB8AC3E}">
        <p14:creationId xmlns:p14="http://schemas.microsoft.com/office/powerpoint/2010/main" val="3788179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1209D-EA01-4185-B4D3-FFF3CD724CDC}"/>
              </a:ext>
            </a:extLst>
          </p:cNvPr>
          <p:cNvPicPr>
            <a:picLocks noChangeAspect="1"/>
          </p:cNvPicPr>
          <p:nvPr/>
        </p:nvPicPr>
        <p:blipFill rotWithShape="1">
          <a:blip r:embed="rId2">
            <a:duotone>
              <a:prstClr val="black"/>
              <a:prstClr val="white"/>
            </a:duotone>
            <a:alphaModFix amt="35000"/>
          </a:blip>
          <a:srcRect t="2500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FCEC2294-5A7B-45E5-9251-C1AA89F4A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8961575-61DE-4D8B-A865-B640AC051D07}"/>
              </a:ext>
            </a:extLst>
          </p:cNvPr>
          <p:cNvSpPr>
            <a:spLocks noGrp="1"/>
          </p:cNvSpPr>
          <p:nvPr>
            <p:ph type="title"/>
          </p:nvPr>
        </p:nvSpPr>
        <p:spPr>
          <a:xfrm>
            <a:off x="838201" y="1065862"/>
            <a:ext cx="2183774" cy="4726276"/>
          </a:xfrm>
        </p:spPr>
        <p:txBody>
          <a:bodyPr>
            <a:normAutofit/>
          </a:bodyPr>
          <a:lstStyle/>
          <a:p>
            <a:pPr algn="r"/>
            <a:r>
              <a:rPr lang="el-GR" sz="3200" dirty="0"/>
              <a:t>ΠΡΑΣΙΝΟΙ ΓΙΑ ΤΗΝ ΚΛΙΜΑΤΙΚΗ ΑΛΛΑΓΗ</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BAD04A53-CF70-45D0-AAC9-9D778547AC5D}"/>
              </a:ext>
            </a:extLst>
          </p:cNvPr>
          <p:cNvGraphicFramePr>
            <a:graphicFrameLocks noGrp="1"/>
          </p:cNvGraphicFramePr>
          <p:nvPr>
            <p:ph idx="1"/>
            <p:extLst>
              <p:ext uri="{D42A27DB-BD31-4B8C-83A1-F6EECF244321}">
                <p14:modId xmlns:p14="http://schemas.microsoft.com/office/powerpoint/2010/main" val="1399376033"/>
              </p:ext>
            </p:extLst>
          </p:nvPr>
        </p:nvGraphicFramePr>
        <p:xfrm>
          <a:off x="3538613" y="501805"/>
          <a:ext cx="7809086" cy="5820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038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3CA39-79ED-4808-8BAD-218335417115}"/>
              </a:ext>
            </a:extLst>
          </p:cNvPr>
          <p:cNvPicPr>
            <a:picLocks noChangeAspect="1"/>
          </p:cNvPicPr>
          <p:nvPr/>
        </p:nvPicPr>
        <p:blipFill rotWithShape="1">
          <a:blip r:embed="rId2">
            <a:duotone>
              <a:prstClr val="black"/>
              <a:prstClr val="white"/>
            </a:duotone>
            <a:alphaModFix amt="35000"/>
          </a:blip>
          <a:srcRect t="7758" b="7973"/>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FCEC2294-5A7B-45E5-9251-C1AA89F4A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A53F0CA-2574-4537-9E8D-CB91F6777DE7}"/>
              </a:ext>
            </a:extLst>
          </p:cNvPr>
          <p:cNvSpPr>
            <a:spLocks noGrp="1"/>
          </p:cNvSpPr>
          <p:nvPr>
            <p:ph type="title"/>
          </p:nvPr>
        </p:nvSpPr>
        <p:spPr>
          <a:xfrm>
            <a:off x="838201" y="1065862"/>
            <a:ext cx="2855975" cy="4726276"/>
          </a:xfrm>
        </p:spPr>
        <p:txBody>
          <a:bodyPr>
            <a:normAutofit/>
          </a:bodyPr>
          <a:lstStyle/>
          <a:p>
            <a:pPr algn="r"/>
            <a:r>
              <a:rPr lang="el-GR" sz="4000" dirty="0"/>
              <a:t>Η κλιματική αλλαγή</a:t>
            </a: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1A91D3A3-2980-42FD-86CD-798662752B7E}"/>
              </a:ext>
            </a:extLst>
          </p:cNvPr>
          <p:cNvGraphicFramePr>
            <a:graphicFrameLocks noGrp="1"/>
          </p:cNvGraphicFramePr>
          <p:nvPr>
            <p:ph idx="1"/>
            <p:extLst>
              <p:ext uri="{D42A27DB-BD31-4B8C-83A1-F6EECF244321}">
                <p14:modId xmlns:p14="http://schemas.microsoft.com/office/powerpoint/2010/main" val="706041822"/>
              </p:ext>
            </p:extLst>
          </p:nvPr>
        </p:nvGraphicFramePr>
        <p:xfrm>
          <a:off x="4015720" y="1065862"/>
          <a:ext cx="7331979" cy="4886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62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5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D21ECB-F79C-4BB5-956B-47B9520CFED1}"/>
              </a:ext>
            </a:extLst>
          </p:cNvPr>
          <p:cNvSpPr>
            <a:spLocks noGrp="1"/>
          </p:cNvSpPr>
          <p:nvPr>
            <p:ph type="title"/>
          </p:nvPr>
        </p:nvSpPr>
        <p:spPr>
          <a:xfrm>
            <a:off x="466722" y="586855"/>
            <a:ext cx="3201366" cy="3387497"/>
          </a:xfrm>
        </p:spPr>
        <p:txBody>
          <a:bodyPr anchor="b">
            <a:normAutofit/>
          </a:bodyPr>
          <a:lstStyle/>
          <a:p>
            <a:pPr algn="r"/>
            <a:r>
              <a:rPr lang="el-GR" sz="2500" b="0" i="0">
                <a:solidFill>
                  <a:srgbClr val="FFFFFF"/>
                </a:solidFill>
                <a:effectLst/>
                <a:latin typeface="Times New Roman" panose="02020603050405020304" pitchFamily="18" charset="0"/>
              </a:rPr>
              <a:t>Το κόμμα ταυτότητας και Δημοκρατίας(</a:t>
            </a:r>
            <a:r>
              <a:rPr lang="el-GR" sz="2500" b="1" i="0">
                <a:solidFill>
                  <a:srgbClr val="FFFFFF"/>
                </a:solidFill>
                <a:effectLst/>
                <a:latin typeface="Helvetica" panose="020B0604020202020204" pitchFamily="34" charset="0"/>
              </a:rPr>
              <a:t> </a:t>
            </a:r>
            <a:r>
              <a:rPr lang="el-GR" sz="2500" b="1" i="0">
                <a:solidFill>
                  <a:srgbClr val="FFFFFF"/>
                </a:solidFill>
                <a:effectLst/>
                <a:latin typeface="Times New Roman" panose="02020603050405020304" pitchFamily="18" charset="0"/>
              </a:rPr>
              <a:t>Identity and Democracy Group)</a:t>
            </a:r>
            <a:endParaRPr lang="el-GR" sz="2500">
              <a:solidFill>
                <a:srgbClr val="FFFFFF"/>
              </a:solidFill>
            </a:endParaRPr>
          </a:p>
        </p:txBody>
      </p:sp>
      <p:sp>
        <p:nvSpPr>
          <p:cNvPr id="3" name="Θέση περιεχομένου 2">
            <a:extLst>
              <a:ext uri="{FF2B5EF4-FFF2-40B4-BE49-F238E27FC236}">
                <a16:creationId xmlns:a16="http://schemas.microsoft.com/office/drawing/2014/main" id="{3AFBB91C-3880-454E-820B-22E3E01EB323}"/>
              </a:ext>
            </a:extLst>
          </p:cNvPr>
          <p:cNvSpPr>
            <a:spLocks noGrp="1"/>
          </p:cNvSpPr>
          <p:nvPr>
            <p:ph idx="1"/>
          </p:nvPr>
        </p:nvSpPr>
        <p:spPr>
          <a:xfrm>
            <a:off x="4810259" y="649480"/>
            <a:ext cx="6555347" cy="5546047"/>
          </a:xfrm>
        </p:spPr>
        <p:txBody>
          <a:bodyPr anchor="ctr">
            <a:normAutofit/>
          </a:bodyPr>
          <a:lstStyle/>
          <a:p>
            <a:pPr fontAlgn="base"/>
            <a:r>
              <a:rPr lang="el-GR" sz="2000" b="0" i="0">
                <a:effectLst/>
                <a:latin typeface="Times New Roman" panose="02020603050405020304" pitchFamily="18" charset="0"/>
              </a:rPr>
              <a:t>Η Ομάδα υποστηρίζει την κυριαρχία και την ταυτότητα των ευρωπαϊκών εθνών και λαών.</a:t>
            </a:r>
          </a:p>
          <a:p>
            <a:pPr fontAlgn="base"/>
            <a:r>
              <a:rPr lang="el-GR" sz="2000" b="0" i="0">
                <a:effectLst/>
                <a:latin typeface="Times New Roman" panose="02020603050405020304" pitchFamily="18" charset="0"/>
              </a:rPr>
              <a:t>Για την ομάδα ταυτότητας, οι εθνικές ταυτότητες πρέπει να αγκαλιάζονται, να γίνονται σεβαστές και να διατηρούνται. Για αυτό αντιτίθεται στην ανεξέλεγκτη μαζική μετανάστευση. Απαιτείται καλύτερη προστασία των εξωτερικών συνόρων της Ευρωπαϊκής Ένωσης. Κάθε έθνος έχει το δικαίωμα να προστατεύει, να ελέγχει και να παρακολουθεί τα σύνορά του. Η Ευρωπαϊκή Ένωση πρέπει να κάνει περισσότερα για να επιστρέψει αποτελεσματικά τους παράνομους και εγκληματικούς μετανάστες στις χώρες καταγωγής τους.</a:t>
            </a:r>
            <a:endParaRPr lang="el-GR" sz="2000" b="0" i="0">
              <a:effectLst/>
              <a:latin typeface="inherit"/>
            </a:endParaRPr>
          </a:p>
          <a:p>
            <a:pPr fontAlgn="base"/>
            <a:r>
              <a:rPr lang="el-GR" sz="2000" b="0" i="0">
                <a:effectLst/>
                <a:latin typeface="Times New Roman" panose="02020603050405020304" pitchFamily="18" charset="0"/>
              </a:rPr>
              <a:t>Το κόμμα ταυτότητας και Δημοκρατίας, δεν έχει κάποιο πρόγραμμα για το περιβάλλον και είναι ενάντια στους παράνομους μετανάστες. </a:t>
            </a:r>
            <a:r>
              <a:rPr lang="el-GR" sz="2000" b="0" i="0">
                <a:effectLst/>
                <a:latin typeface="inherit"/>
              </a:rPr>
              <a:t> Προσφέρει λύσεις για τον έλεγχο του προβλήματος της μετανάστευσης.</a:t>
            </a:r>
          </a:p>
          <a:p>
            <a:pPr marL="0" indent="0">
              <a:buNone/>
            </a:pPr>
            <a:r>
              <a:rPr lang="el-GR" sz="2000" b="0" i="0">
                <a:effectLst/>
                <a:latin typeface="inherit"/>
              </a:rPr>
              <a:t/>
            </a:r>
            <a:br>
              <a:rPr lang="el-GR" sz="2000" b="0" i="0">
                <a:effectLst/>
                <a:latin typeface="inherit"/>
              </a:rPr>
            </a:br>
            <a:endParaRPr lang="el-GR" sz="2000"/>
          </a:p>
        </p:txBody>
      </p:sp>
    </p:spTree>
    <p:extLst>
      <p:ext uri="{BB962C8B-B14F-4D97-AF65-F5344CB8AC3E}">
        <p14:creationId xmlns:p14="http://schemas.microsoft.com/office/powerpoint/2010/main" val="408521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842E8F0-A44B-4F31-AF70-AE3B2596378A}"/>
              </a:ext>
            </a:extLst>
          </p:cNvPr>
          <p:cNvPicPr>
            <a:picLocks noChangeAspect="1"/>
          </p:cNvPicPr>
          <p:nvPr/>
        </p:nvPicPr>
        <p:blipFill rotWithShape="1">
          <a:blip r:embed="rId2">
            <a:alphaModFix amt="35000"/>
          </a:blip>
          <a:srcRect t="4644" b="8147"/>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49D31A8E-875E-4625-80B6-7EEE699C3FB7}"/>
              </a:ext>
            </a:extLst>
          </p:cNvPr>
          <p:cNvSpPr>
            <a:spLocks noGrp="1"/>
          </p:cNvSpPr>
          <p:nvPr>
            <p:ph type="title"/>
          </p:nvPr>
        </p:nvSpPr>
        <p:spPr>
          <a:xfrm>
            <a:off x="838200" y="365125"/>
            <a:ext cx="10515600" cy="1325563"/>
          </a:xfrm>
        </p:spPr>
        <p:txBody>
          <a:bodyPr>
            <a:normAutofit/>
          </a:bodyPr>
          <a:lstStyle/>
          <a:p>
            <a:r>
              <a:rPr lang="el-GR">
                <a:solidFill>
                  <a:srgbClr val="FFFFFF"/>
                </a:solidFill>
              </a:rPr>
              <a:t>Συνέπειες κλιματικής αλλαγής</a:t>
            </a:r>
          </a:p>
        </p:txBody>
      </p:sp>
      <p:graphicFrame>
        <p:nvGraphicFramePr>
          <p:cNvPr id="5" name="Θέση περιεχομένου 2">
            <a:extLst>
              <a:ext uri="{FF2B5EF4-FFF2-40B4-BE49-F238E27FC236}">
                <a16:creationId xmlns:a16="http://schemas.microsoft.com/office/drawing/2014/main" id="{DDC08EFB-B3BA-43EB-8BEE-337613671DB6}"/>
              </a:ext>
            </a:extLst>
          </p:cNvPr>
          <p:cNvGraphicFramePr>
            <a:graphicFrameLocks noGrp="1"/>
          </p:cNvGraphicFramePr>
          <p:nvPr>
            <p:ph idx="1"/>
            <p:extLst>
              <p:ext uri="{D42A27DB-BD31-4B8C-83A1-F6EECF244321}">
                <p14:modId xmlns:p14="http://schemas.microsoft.com/office/powerpoint/2010/main" val="4151727607"/>
              </p:ext>
            </p:extLst>
          </p:nvPr>
        </p:nvGraphicFramePr>
        <p:xfrm>
          <a:off x="137160" y="1389888"/>
          <a:ext cx="11868912" cy="527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8072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EFA9319-AD3C-4769-A6FC-F08E1C842DBE}"/>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2031C6AC-AAC5-4D6A-878B-21F8473A2C25}"/>
              </a:ext>
            </a:extLst>
          </p:cNvPr>
          <p:cNvSpPr>
            <a:spLocks noGrp="1"/>
          </p:cNvSpPr>
          <p:nvPr>
            <p:ph type="title"/>
          </p:nvPr>
        </p:nvSpPr>
        <p:spPr>
          <a:xfrm>
            <a:off x="838201" y="1065862"/>
            <a:ext cx="3313164" cy="4726276"/>
          </a:xfrm>
        </p:spPr>
        <p:txBody>
          <a:bodyPr>
            <a:normAutofit/>
          </a:bodyPr>
          <a:lstStyle/>
          <a:p>
            <a:pPr algn="r"/>
            <a:r>
              <a:rPr lang="el-GR" sz="4000" kern="50">
                <a:solidFill>
                  <a:srgbClr val="FFFFFF"/>
                </a:solidFill>
                <a:effectLst/>
                <a:latin typeface="Times New Roman" panose="02020603050405020304" pitchFamily="18" charset="0"/>
                <a:ea typeface="SimSun" panose="02010600030101010101" pitchFamily="2" charset="-122"/>
                <a:cs typeface="Arial" panose="020B0604020202020204" pitchFamily="34" charset="0"/>
              </a:rPr>
              <a:t>Μορφές μετακίνησης πληθυσμών από τις επιπτώσεις της κλιματικής αλλαγής </a:t>
            </a:r>
            <a:endParaRPr lang="el-GR" sz="4000" b="1">
              <a:solidFill>
                <a:srgbClr val="FFFFFF"/>
              </a:solidFill>
              <a:latin typeface="Times New Roman" panose="02020603050405020304" pitchFamily="18"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6" name="Θέση περιεχομένου 3">
            <a:extLst>
              <a:ext uri="{FF2B5EF4-FFF2-40B4-BE49-F238E27FC236}">
                <a16:creationId xmlns:a16="http://schemas.microsoft.com/office/drawing/2014/main" id="{802968ED-C35F-4C85-9F9C-DA8F69107E2C}"/>
              </a:ext>
            </a:extLst>
          </p:cNvPr>
          <p:cNvGraphicFramePr>
            <a:graphicFrameLocks noGrp="1"/>
          </p:cNvGraphicFramePr>
          <p:nvPr>
            <p:ph idx="1"/>
            <p:extLst>
              <p:ext uri="{D42A27DB-BD31-4B8C-83A1-F6EECF244321}">
                <p14:modId xmlns:p14="http://schemas.microsoft.com/office/powerpoint/2010/main" val="2934034855"/>
              </p:ext>
            </p:extLst>
          </p:nvPr>
        </p:nvGraphicFramePr>
        <p:xfrm>
          <a:off x="5155379" y="1065862"/>
          <a:ext cx="5744685" cy="495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79046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0DA27176-0463-4F20-917E-F669A956CACA}"/>
              </a:ext>
            </a:extLst>
          </p:cNvPr>
          <p:cNvPicPr>
            <a:picLocks noChangeAspect="1"/>
          </p:cNvPicPr>
          <p:nvPr/>
        </p:nvPicPr>
        <p:blipFill rotWithShape="1">
          <a:blip r:embed="rId2">
            <a:duotone>
              <a:schemeClr val="bg2">
                <a:shade val="45000"/>
                <a:satMod val="135000"/>
              </a:schemeClr>
              <a:prstClr val="white"/>
            </a:duotone>
          </a:blip>
          <a:srcRect l="9091" t="16851"/>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E24A7F5-A8FC-40BA-9B3A-D48E4217F6C0}"/>
              </a:ext>
            </a:extLst>
          </p:cNvPr>
          <p:cNvSpPr>
            <a:spLocks noGrp="1"/>
          </p:cNvSpPr>
          <p:nvPr>
            <p:ph type="title"/>
          </p:nvPr>
        </p:nvSpPr>
        <p:spPr>
          <a:xfrm>
            <a:off x="838200" y="365125"/>
            <a:ext cx="10515600" cy="1325563"/>
          </a:xfrm>
        </p:spPr>
        <p:txBody>
          <a:bodyPr>
            <a:normAutofit/>
          </a:bodyPr>
          <a:lstStyle/>
          <a:p>
            <a:r>
              <a:rPr lang="el-GR" altLang="el-GR" b="1"/>
              <a:t>Οι περιβαλλοντικές μετακινήσεις έχουν νομική αναγνώριση;</a:t>
            </a:r>
            <a:endParaRPr lang="el-GR" b="1"/>
          </a:p>
        </p:txBody>
      </p:sp>
      <p:graphicFrame>
        <p:nvGraphicFramePr>
          <p:cNvPr id="14" name="Θέση περιεχομένου 2">
            <a:extLst>
              <a:ext uri="{FF2B5EF4-FFF2-40B4-BE49-F238E27FC236}">
                <a16:creationId xmlns:a16="http://schemas.microsoft.com/office/drawing/2014/main" id="{7F391F85-4474-407A-9A99-A191153D091F}"/>
              </a:ext>
            </a:extLst>
          </p:cNvPr>
          <p:cNvGraphicFramePr>
            <a:graphicFrameLocks noGrp="1"/>
          </p:cNvGraphicFramePr>
          <p:nvPr>
            <p:ph idx="1"/>
            <p:extLst>
              <p:ext uri="{D42A27DB-BD31-4B8C-83A1-F6EECF244321}">
                <p14:modId xmlns:p14="http://schemas.microsoft.com/office/powerpoint/2010/main" val="31220681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20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F863D55-BEA0-45A9-93DB-06A4E230C5B8}"/>
              </a:ext>
            </a:extLst>
          </p:cNvPr>
          <p:cNvPicPr>
            <a:picLocks noChangeAspect="1"/>
          </p:cNvPicPr>
          <p:nvPr/>
        </p:nvPicPr>
        <p:blipFill rotWithShape="1">
          <a:blip r:embed="rId2">
            <a:alphaModFix amt="35000"/>
          </a:blip>
          <a:srcRect t="6250"/>
          <a:stretch/>
        </p:blipFill>
        <p:spPr>
          <a:xfrm>
            <a:off x="20" y="10"/>
            <a:ext cx="12191980" cy="6857990"/>
          </a:xfrm>
          <a:prstGeom prst="rect">
            <a:avLst/>
          </a:prstGeom>
        </p:spPr>
      </p:pic>
      <p:sp>
        <p:nvSpPr>
          <p:cNvPr id="4" name="Τίτλος 3">
            <a:extLst>
              <a:ext uri="{FF2B5EF4-FFF2-40B4-BE49-F238E27FC236}">
                <a16:creationId xmlns:a16="http://schemas.microsoft.com/office/drawing/2014/main" id="{A647B953-DD5C-41DA-906F-2BC5ABAFBB0B}"/>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Τι είναι πρόσφυγας και τι μετανάστης</a:t>
            </a:r>
          </a:p>
        </p:txBody>
      </p:sp>
      <p:graphicFrame>
        <p:nvGraphicFramePr>
          <p:cNvPr id="26" name="Θέση περιεχομένου 6">
            <a:extLst>
              <a:ext uri="{FF2B5EF4-FFF2-40B4-BE49-F238E27FC236}">
                <a16:creationId xmlns:a16="http://schemas.microsoft.com/office/drawing/2014/main" id="{19E63DEF-27C2-4D39-B7C7-75325D1FEA58}"/>
              </a:ext>
            </a:extLst>
          </p:cNvPr>
          <p:cNvGraphicFramePr>
            <a:graphicFrameLocks noGrp="1"/>
          </p:cNvGraphicFramePr>
          <p:nvPr>
            <p:ph idx="1"/>
            <p:extLst>
              <p:ext uri="{D42A27DB-BD31-4B8C-83A1-F6EECF244321}">
                <p14:modId xmlns:p14="http://schemas.microsoft.com/office/powerpoint/2010/main" val="2980491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33307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D832AAB-C942-4CB8-86A9-C9A7BB9106AE}"/>
              </a:ext>
            </a:extLst>
          </p:cNvPr>
          <p:cNvSpPr>
            <a:spLocks noGrp="1"/>
          </p:cNvSpPr>
          <p:nvPr>
            <p:ph type="title"/>
          </p:nvPr>
        </p:nvSpPr>
        <p:spPr>
          <a:xfrm>
            <a:off x="838200" y="963877"/>
            <a:ext cx="3494362" cy="4930246"/>
          </a:xfrm>
        </p:spPr>
        <p:txBody>
          <a:bodyPr>
            <a:normAutofit/>
          </a:bodyPr>
          <a:lstStyle/>
          <a:p>
            <a:pPr algn="r"/>
            <a:r>
              <a:rPr lang="el-GR" sz="3400" b="1" dirty="0"/>
              <a:t>Ορισμό</a:t>
            </a:r>
            <a:r>
              <a:rPr lang="en-US" sz="3400" b="1" dirty="0"/>
              <a:t>s</a:t>
            </a:r>
            <a:r>
              <a:rPr lang="el-GR" sz="3400" b="1" dirty="0"/>
              <a:t> του Παγκόσμιου Οργανισμού για τη Μετανάστευση (IOM), κατά τον οποίο προτείνεται ο όρος περιβαλλοντικοί μετανάστες</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33ED457E-6678-4AF3-B218-8E01D8B3A9E4}"/>
              </a:ext>
            </a:extLst>
          </p:cNvPr>
          <p:cNvSpPr>
            <a:spLocks noGrp="1"/>
          </p:cNvSpPr>
          <p:nvPr>
            <p:ph idx="1"/>
          </p:nvPr>
        </p:nvSpPr>
        <p:spPr>
          <a:xfrm>
            <a:off x="4976031" y="963877"/>
            <a:ext cx="6377769" cy="4930246"/>
          </a:xfrm>
        </p:spPr>
        <p:txBody>
          <a:bodyPr anchor="ctr">
            <a:normAutofit/>
          </a:bodyPr>
          <a:lstStyle/>
          <a:p>
            <a:r>
              <a:rPr lang="el-GR" sz="2400" dirty="0"/>
              <a:t> «Άτομα ή ομάδες ατόμων οι οποίοι, εξαιτίας επιτακτικών λόγων από ξαφνικές ή σταδιακές αλλαγές στο περιβάλλον που δυσμενώς επηρεάζουν τις ζωές τους ή τις συνθήκες διαβίωσης τους, είναι αναγκασμένοι ή κατ’ επιλογήν να εγκαταλείψουν τον τόπο διαβίωσής τους, προσωρινά ή μόνιμα, και οι οποίοι εκτοπίζονται είτε </a:t>
            </a:r>
            <a:r>
              <a:rPr lang="el-GR" sz="2400" dirty="0" err="1"/>
              <a:t>ενδοσυνοριακά</a:t>
            </a:r>
            <a:r>
              <a:rPr lang="el-GR" sz="2400" dirty="0"/>
              <a:t> ή διασυνοριακά».</a:t>
            </a:r>
          </a:p>
        </p:txBody>
      </p:sp>
    </p:spTree>
    <p:extLst>
      <p:ext uri="{BB962C8B-B14F-4D97-AF65-F5344CB8AC3E}">
        <p14:creationId xmlns:p14="http://schemas.microsoft.com/office/powerpoint/2010/main" val="153378565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5">
            <a:extLst>
              <a:ext uri="{FF2B5EF4-FFF2-40B4-BE49-F238E27FC236}">
                <a16:creationId xmlns:a16="http://schemas.microsoft.com/office/drawing/2014/main" id="{BA89EF91-10F7-4B8C-A251-D98C4975A591}"/>
              </a:ext>
            </a:extLst>
          </p:cNvPr>
          <p:cNvPicPr>
            <a:picLocks noChangeAspect="1"/>
          </p:cNvPicPr>
          <p:nvPr/>
        </p:nvPicPr>
        <p:blipFill rotWithShape="1">
          <a:blip r:embed="rId2">
            <a:duotone>
              <a:schemeClr val="bg2">
                <a:shade val="45000"/>
                <a:satMod val="135000"/>
              </a:schemeClr>
              <a:prstClr val="white"/>
            </a:duotone>
          </a:blip>
          <a:srcRect r="2667"/>
          <a:stretch/>
        </p:blipFill>
        <p:spPr>
          <a:xfrm>
            <a:off x="20" y="10"/>
            <a:ext cx="12191980" cy="6857990"/>
          </a:xfrm>
          <a:prstGeom prst="rect">
            <a:avLst/>
          </a:prstGeom>
        </p:spPr>
      </p:pic>
      <p:sp>
        <p:nvSpPr>
          <p:cNvPr id="2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12B9058-8531-4939-AACF-039452EDC62A}"/>
              </a:ext>
            </a:extLst>
          </p:cNvPr>
          <p:cNvSpPr>
            <a:spLocks noGrp="1"/>
          </p:cNvSpPr>
          <p:nvPr>
            <p:ph type="title"/>
          </p:nvPr>
        </p:nvSpPr>
        <p:spPr>
          <a:xfrm>
            <a:off x="838200" y="365125"/>
            <a:ext cx="10515600" cy="1325563"/>
          </a:xfrm>
        </p:spPr>
        <p:txBody>
          <a:bodyPr>
            <a:normAutofit/>
          </a:bodyPr>
          <a:lstStyle/>
          <a:p>
            <a:r>
              <a:rPr lang="el-GR" altLang="el-GR" dirty="0" err="1"/>
              <a:t>Εγειρονται</a:t>
            </a:r>
            <a:r>
              <a:rPr lang="el-GR" altLang="el-GR" dirty="0"/>
              <a:t> </a:t>
            </a:r>
            <a:r>
              <a:rPr lang="el-GR" altLang="el-GR" dirty="0" err="1"/>
              <a:t>ερωτηματα</a:t>
            </a:r>
            <a:r>
              <a:rPr lang="el-GR" altLang="el-GR" dirty="0"/>
              <a:t> </a:t>
            </a:r>
            <a:r>
              <a:rPr lang="el-GR" altLang="el-GR" dirty="0" err="1"/>
              <a:t>απο</a:t>
            </a:r>
            <a:r>
              <a:rPr lang="el-GR" altLang="el-GR" dirty="0"/>
              <a:t> τον </a:t>
            </a:r>
            <a:r>
              <a:rPr lang="el-GR" altLang="el-GR" dirty="0" err="1"/>
              <a:t>ορισμο</a:t>
            </a:r>
            <a:r>
              <a:rPr lang="el-GR" altLang="el-GR" dirty="0"/>
              <a:t/>
            </a:r>
            <a:br>
              <a:rPr lang="el-GR" altLang="el-GR" dirty="0"/>
            </a:br>
            <a:r>
              <a:rPr lang="el-GR" altLang="el-GR" dirty="0"/>
              <a:t>της ΔΟΜ για τους μετανάστες</a:t>
            </a:r>
            <a:endParaRPr lang="el-GR" dirty="0"/>
          </a:p>
        </p:txBody>
      </p:sp>
      <p:graphicFrame>
        <p:nvGraphicFramePr>
          <p:cNvPr id="5" name="Θέση περιεχομένου 2">
            <a:extLst>
              <a:ext uri="{FF2B5EF4-FFF2-40B4-BE49-F238E27FC236}">
                <a16:creationId xmlns:a16="http://schemas.microsoft.com/office/drawing/2014/main" id="{11D8E0D5-9DE2-4B9B-A9BF-664626607F20}"/>
              </a:ext>
            </a:extLst>
          </p:cNvPr>
          <p:cNvGraphicFramePr>
            <a:graphicFrameLocks noGrp="1"/>
          </p:cNvGraphicFramePr>
          <p:nvPr>
            <p:ph idx="1"/>
            <p:extLst>
              <p:ext uri="{D42A27DB-BD31-4B8C-83A1-F6EECF244321}">
                <p14:modId xmlns:p14="http://schemas.microsoft.com/office/powerpoint/2010/main" val="30771450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81343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TotalTime>
  <Words>3615</Words>
  <Application>Microsoft Office PowerPoint</Application>
  <PresentationFormat>Ευρεία οθόνη</PresentationFormat>
  <Paragraphs>134</Paragraphs>
  <Slides>30</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30</vt:i4>
      </vt:variant>
    </vt:vector>
  </HeadingPairs>
  <TitlesOfParts>
    <vt:vector size="39" baseType="lpstr">
      <vt:lpstr>SimSun</vt:lpstr>
      <vt:lpstr>Arial</vt:lpstr>
      <vt:lpstr>Calibri</vt:lpstr>
      <vt:lpstr>Calibri Light</vt:lpstr>
      <vt:lpstr>Helvetica</vt:lpstr>
      <vt:lpstr>inherit</vt:lpstr>
      <vt:lpstr>Segoe UI</vt:lpstr>
      <vt:lpstr>Times New Roman</vt:lpstr>
      <vt:lpstr>Θέμα του Office</vt:lpstr>
      <vt:lpstr>Κλιματική Αλλαγή και Πληθυσμοί που Μετακινούνται. </vt:lpstr>
      <vt:lpstr>Παρουσίαση του PowerPoint</vt:lpstr>
      <vt:lpstr>Η κλιματική αλλαγή</vt:lpstr>
      <vt:lpstr>Συνέπειες κλιματικής αλλαγής</vt:lpstr>
      <vt:lpstr>Μορφές μετακίνησης πληθυσμών από τις επιπτώσεις της κλιματικής αλλαγής </vt:lpstr>
      <vt:lpstr>Οι περιβαλλοντικές μετακινήσεις έχουν νομική αναγνώριση;</vt:lpstr>
      <vt:lpstr>Τι είναι πρόσφυγας και τι μετανάστης</vt:lpstr>
      <vt:lpstr>Ορισμόs του Παγκόσμιου Οργανισμού για τη Μετανάστευση (IOM), κατά τον οποίο προτείνεται ο όρος περιβαλλοντικοί μετανάστες</vt:lpstr>
      <vt:lpstr>Εγειρονται ερωτηματα απο τον ορισμο της ΔΟΜ για τους μετανάστες</vt:lpstr>
      <vt:lpstr>Υπάρχει Προστασία για τους μετακινούμενους λόγω κλιματικής αλλαγής πληθυσμούς;</vt:lpstr>
      <vt:lpstr>Διαπιστώσεις για το Νομικό κενό </vt:lpstr>
      <vt:lpstr>   Η παγκόσμια Διάσκεψη του Ρίο(1992)</vt:lpstr>
      <vt:lpstr>Η Διάσκεψη του Παρισιού το 2015</vt:lpstr>
      <vt:lpstr> Ευρωπαϊκή Ένωση και κλιματική αλλαγή</vt:lpstr>
      <vt:lpstr>Στόχοι ΕΕ</vt:lpstr>
      <vt:lpstr>Κλιματική αλλαγή, μετανάστευση και αύξηση της βίας</vt:lpstr>
      <vt:lpstr>Οι κοινωνίες οργανώνονται για να υπερασπιστούν το Περιβάλλον.   </vt:lpstr>
      <vt:lpstr> Το κίνημα Fridays for future.</vt:lpstr>
      <vt:lpstr>Λίμνες και κλιματική αλλαγή</vt:lpstr>
      <vt:lpstr>Οι θέσεις του Ευρωπαϊκού Λαϊκού Κόμματος</vt:lpstr>
      <vt:lpstr>Οι θέσεις των Σοσιαλδημοκρατικών (S&amp;d)</vt:lpstr>
      <vt:lpstr>Οι απόψεις του Ευρωπαϊκού Λαϊκού Κόμματος για τους μετανάστες.   </vt:lpstr>
      <vt:lpstr>Οι απόψεις των Σοσιαλδημοκρατικών (S&amp;d) για τους μετανάστες</vt:lpstr>
      <vt:lpstr>Η ομάδα των πρασίνων (Greens)</vt:lpstr>
      <vt:lpstr>Η θέσεις της GUE/NGL</vt:lpstr>
      <vt:lpstr>RENEW EUROPE  </vt:lpstr>
      <vt:lpstr>Το όραμα του κόμματος RENEW EUROPE για την μετανάστευση</vt:lpstr>
      <vt:lpstr>GREENS/EFA </vt:lpstr>
      <vt:lpstr>ΠΡΑΣΙΝΟΙ ΓΙΑ ΤΗΝ ΚΛΙΜΑΤΙΚΗ ΑΛΛΑΓΗ</vt:lpstr>
      <vt:lpstr>Το κόμμα ταυτότητας και Δημοκρατίας( Identity and Democracy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Παναγιώτης Θεοδωρακόπουλος</dc:creator>
  <cp:lastModifiedBy>Λάσκαρη Ελένη</cp:lastModifiedBy>
  <cp:revision>63</cp:revision>
  <dcterms:created xsi:type="dcterms:W3CDTF">2021-04-08T15:22:10Z</dcterms:created>
  <dcterms:modified xsi:type="dcterms:W3CDTF">2021-06-07T09:25:20Z</dcterms:modified>
</cp:coreProperties>
</file>