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Proxima Nova" panose="020B060402020202020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16fe0dba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16fe0dba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16fe0dba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16fe0dba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16fe0dba1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16fe0dba1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16fe0dba1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16fe0dba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16fe0dba1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16fe0dba1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16fe0dba1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d16fe0dba1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A0%CE%B5%CF%81%CE%B9%CE%B2%CE%B1%CE%BB%CE%BB%CE%BF%CE%BD%CF%84%CE%B9%CE%BA%CE%BF%CE%AF_%CF%80%CF%81%CF%8C%CF%83%CF%86%CF%85%CE%B3%CE%B5%CF%82"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sameworld.eu/el/anakalypste-to-ergo/perivallontikoi-metanas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351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100">
                <a:latin typeface="Proxima Nova"/>
                <a:ea typeface="Proxima Nova"/>
                <a:cs typeface="Proxima Nova"/>
                <a:sym typeface="Proxima Nova"/>
              </a:rPr>
              <a:t>Περιβαλλοντική Μετανάστευση</a:t>
            </a:r>
            <a:endParaRPr sz="5100">
              <a:latin typeface="Proxima Nova"/>
              <a:ea typeface="Proxima Nova"/>
              <a:cs typeface="Proxima Nova"/>
              <a:sym typeface="Proxima Nova"/>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700">
                <a:latin typeface="Proxima Nova"/>
                <a:ea typeface="Proxima Nova"/>
                <a:cs typeface="Proxima Nova"/>
                <a:sym typeface="Proxima Nova"/>
              </a:rPr>
              <a:t>Φανή Λαζάρου-Τρανού, Έλενα Πάνου</a:t>
            </a:r>
            <a:endParaRPr sz="2700">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26650"/>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750" b="1">
                <a:solidFill>
                  <a:srgbClr val="202122"/>
                </a:solidFill>
                <a:latin typeface="Proxima Nova"/>
                <a:ea typeface="Proxima Nova"/>
                <a:cs typeface="Proxima Nova"/>
                <a:sym typeface="Proxima Nova"/>
              </a:rPr>
              <a:t>Τι είναι ο περιβαλλοντικός πρόσφυγας;</a:t>
            </a:r>
            <a:endParaRPr sz="1750" b="1">
              <a:solidFill>
                <a:srgbClr val="202122"/>
              </a:solidFill>
              <a:latin typeface="Proxima Nova"/>
              <a:ea typeface="Proxima Nova"/>
              <a:cs typeface="Proxima Nova"/>
              <a:sym typeface="Proxima Nova"/>
            </a:endParaRPr>
          </a:p>
        </p:txBody>
      </p:sp>
      <p:sp>
        <p:nvSpPr>
          <p:cNvPr id="61" name="Google Shape;61;p14"/>
          <p:cNvSpPr txBox="1">
            <a:spLocks noGrp="1"/>
          </p:cNvSpPr>
          <p:nvPr>
            <p:ph type="body" idx="1"/>
          </p:nvPr>
        </p:nvSpPr>
        <p:spPr>
          <a:xfrm>
            <a:off x="311700" y="1152475"/>
            <a:ext cx="4299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250">
              <a:solidFill>
                <a:srgbClr val="202122"/>
              </a:solidFill>
            </a:endParaRPr>
          </a:p>
          <a:p>
            <a:pPr marL="457200" lvl="0" indent="-307975" algn="l" rtl="0">
              <a:spcBef>
                <a:spcPts val="0"/>
              </a:spcBef>
              <a:spcAft>
                <a:spcPts val="0"/>
              </a:spcAft>
              <a:buClr>
                <a:srgbClr val="202122"/>
              </a:buClr>
              <a:buSzPts val="1250"/>
              <a:buFont typeface="Proxima Nova"/>
              <a:buChar char="●"/>
            </a:pPr>
            <a:r>
              <a:rPr lang="en" sz="1250">
                <a:solidFill>
                  <a:srgbClr val="202122"/>
                </a:solidFill>
                <a:latin typeface="Proxima Nova"/>
                <a:ea typeface="Proxima Nova"/>
                <a:cs typeface="Proxima Nova"/>
                <a:sym typeface="Proxima Nova"/>
              </a:rPr>
              <a:t>Ο όρος του </a:t>
            </a:r>
            <a:r>
              <a:rPr lang="en" sz="1250" b="1">
                <a:solidFill>
                  <a:srgbClr val="202122"/>
                </a:solidFill>
                <a:latin typeface="Proxima Nova"/>
                <a:ea typeface="Proxima Nova"/>
                <a:cs typeface="Proxima Nova"/>
                <a:sym typeface="Proxima Nova"/>
              </a:rPr>
              <a:t>περιβαλλοντικού πρόσφυγα</a:t>
            </a:r>
            <a:r>
              <a:rPr lang="en" sz="1250">
                <a:solidFill>
                  <a:srgbClr val="202122"/>
                </a:solidFill>
                <a:latin typeface="Proxima Nova"/>
                <a:ea typeface="Proxima Nova"/>
                <a:cs typeface="Proxima Nova"/>
                <a:sym typeface="Proxima Nova"/>
              </a:rPr>
              <a:t> χρησιμοποιήθηκε για πρώτη φορά το 1985 από τον El-Hinnawi. Ως περιβαλλοντικούς πρόσφυγες όρισε τους ανθρώπους </a:t>
            </a:r>
            <a:r>
              <a:rPr lang="en" sz="1250" i="1">
                <a:solidFill>
                  <a:srgbClr val="202122"/>
                </a:solidFill>
                <a:latin typeface="Proxima Nova"/>
                <a:ea typeface="Proxima Nova"/>
                <a:cs typeface="Proxima Nova"/>
                <a:sym typeface="Proxima Nova"/>
              </a:rPr>
              <a:t>«που αναγκάστηκαν να εγκαταλείψουν την παραδοσιακή τους κατοικία, προσωρινά ή μόνιμα, εξαιτίας μιας σημειούμενης περιβαλλοντικής διατάραξης (φυσικής ή/και προκαλούμενης από τον άνθρωπο), η οποία θέτει σε κίνδυνο την ύπαρξή τους ή/και έχει σοβαρές επιπτώσεις στην ποιότητα ζωής τους»</a:t>
            </a:r>
            <a:r>
              <a:rPr lang="en" sz="1250">
                <a:solidFill>
                  <a:srgbClr val="202122"/>
                </a:solidFill>
                <a:latin typeface="Proxima Nova"/>
                <a:ea typeface="Proxima Nova"/>
                <a:cs typeface="Proxima Nova"/>
                <a:sym typeface="Proxima Nova"/>
              </a:rPr>
              <a:t>.</a:t>
            </a:r>
            <a:endParaRPr sz="2000">
              <a:latin typeface="Proxima Nova"/>
              <a:ea typeface="Proxima Nova"/>
              <a:cs typeface="Proxima Nova"/>
              <a:sym typeface="Proxima Nova"/>
            </a:endParaRPr>
          </a:p>
        </p:txBody>
      </p:sp>
      <p:pic>
        <p:nvPicPr>
          <p:cNvPr id="62" name="Google Shape;62;p14"/>
          <p:cNvPicPr preferRelativeResize="0"/>
          <p:nvPr/>
        </p:nvPicPr>
        <p:blipFill>
          <a:blip r:embed="rId3">
            <a:alphaModFix/>
          </a:blip>
          <a:stretch>
            <a:fillRect/>
          </a:stretch>
        </p:blipFill>
        <p:spPr>
          <a:xfrm>
            <a:off x="5024800" y="1678688"/>
            <a:ext cx="2933700" cy="1552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500"/>
              </a:spcBef>
              <a:spcAft>
                <a:spcPts val="500"/>
              </a:spcAft>
              <a:buNone/>
            </a:pPr>
            <a:r>
              <a:rPr lang="en" sz="1750" b="1">
                <a:solidFill>
                  <a:srgbClr val="202122"/>
                </a:solidFill>
                <a:latin typeface="Proxima Nova"/>
                <a:ea typeface="Proxima Nova"/>
                <a:cs typeface="Proxima Nova"/>
                <a:sym typeface="Proxima Nova"/>
              </a:rPr>
              <a:t>Σε ποιες κατηγορίες χωρίζονται οι περιβαλλοντικοί πρόσφυγες;</a:t>
            </a:r>
            <a:endParaRPr sz="1750" b="1">
              <a:solidFill>
                <a:srgbClr val="202122"/>
              </a:solidFill>
              <a:latin typeface="Proxima Nova"/>
              <a:ea typeface="Proxima Nova"/>
              <a:cs typeface="Proxima Nova"/>
              <a:sym typeface="Proxima Nova"/>
            </a:endParaRPr>
          </a:p>
        </p:txBody>
      </p:sp>
      <p:sp>
        <p:nvSpPr>
          <p:cNvPr id="68" name="Google Shape;68;p15"/>
          <p:cNvSpPr txBox="1">
            <a:spLocks noGrp="1"/>
          </p:cNvSpPr>
          <p:nvPr>
            <p:ph type="body" idx="1"/>
          </p:nvPr>
        </p:nvSpPr>
        <p:spPr>
          <a:xfrm>
            <a:off x="510075" y="1149975"/>
            <a:ext cx="5015400" cy="3416400"/>
          </a:xfrm>
          <a:prstGeom prst="rect">
            <a:avLst/>
          </a:prstGeom>
        </p:spPr>
        <p:txBody>
          <a:bodyPr spcFirstLastPara="1" wrap="square" lIns="91425" tIns="91425" rIns="91425" bIns="91425" anchor="t" anchorCtr="0">
            <a:normAutofit lnSpcReduction="10000"/>
          </a:bodyPr>
          <a:lstStyle/>
          <a:p>
            <a:pPr marL="0" lvl="0" indent="0" algn="l" rtl="0">
              <a:spcBef>
                <a:spcPts val="500"/>
              </a:spcBef>
              <a:spcAft>
                <a:spcPts val="0"/>
              </a:spcAft>
              <a:buClr>
                <a:schemeClr val="dk1"/>
              </a:buClr>
              <a:buSzPts val="1100"/>
              <a:buFont typeface="Arial"/>
              <a:buNone/>
            </a:pPr>
            <a:r>
              <a:rPr lang="en" sz="1150">
                <a:solidFill>
                  <a:srgbClr val="202122"/>
                </a:solidFill>
                <a:latin typeface="Proxima Nova"/>
                <a:ea typeface="Proxima Nova"/>
                <a:cs typeface="Proxima Nova"/>
                <a:sym typeface="Proxima Nova"/>
              </a:rPr>
              <a:t>Οι περιβαλλοντικοί πρόσφυγες χωρίζονται σε τρεις κατηγορίες:</a:t>
            </a:r>
            <a:endParaRPr sz="1150">
              <a:solidFill>
                <a:srgbClr val="202122"/>
              </a:solidFill>
              <a:latin typeface="Proxima Nova"/>
              <a:ea typeface="Proxima Nova"/>
              <a:cs typeface="Proxima Nova"/>
              <a:sym typeface="Proxima Nova"/>
            </a:endParaRPr>
          </a:p>
          <a:p>
            <a:pPr marL="342900" lvl="0" indent="-301625" algn="l" rtl="0">
              <a:spcBef>
                <a:spcPts val="600"/>
              </a:spcBef>
              <a:spcAft>
                <a:spcPts val="0"/>
              </a:spcAft>
              <a:buClr>
                <a:srgbClr val="202122"/>
              </a:buClr>
              <a:buSzPts val="1150"/>
              <a:buFont typeface="Proxima Nova"/>
              <a:buChar char="●"/>
            </a:pPr>
            <a:r>
              <a:rPr lang="en" sz="1150">
                <a:solidFill>
                  <a:srgbClr val="202122"/>
                </a:solidFill>
                <a:latin typeface="Proxima Nova"/>
                <a:ea typeface="Proxima Nova"/>
                <a:cs typeface="Proxima Nova"/>
                <a:sym typeface="Proxima Nova"/>
              </a:rPr>
              <a:t>Η πρώτη κατηγορία αφορά όσους μετατοπίζονται προσωρινά εξαιτίας μιας προσωρινής περιβαλλοντικής καταστροφης(π.χ </a:t>
            </a:r>
            <a:r>
              <a:rPr lang="en" sz="1150">
                <a:solidFill>
                  <a:schemeClr val="dk1"/>
                </a:solidFill>
                <a:latin typeface="Proxima Nova"/>
                <a:ea typeface="Proxima Nova"/>
                <a:cs typeface="Proxima Nova"/>
                <a:sym typeface="Proxima Nova"/>
              </a:rPr>
              <a:t>πλημμύρες</a:t>
            </a:r>
            <a:r>
              <a:rPr lang="en" sz="1150">
                <a:solidFill>
                  <a:srgbClr val="202122"/>
                </a:solidFill>
                <a:latin typeface="Proxima Nova"/>
                <a:ea typeface="Proxima Nova"/>
                <a:cs typeface="Proxima Nova"/>
                <a:sym typeface="Proxima Nova"/>
              </a:rPr>
              <a:t>, ξηρασίες).</a:t>
            </a:r>
            <a:endParaRPr sz="1150">
              <a:solidFill>
                <a:srgbClr val="202122"/>
              </a:solidFill>
              <a:latin typeface="Proxima Nova"/>
              <a:ea typeface="Proxima Nova"/>
              <a:cs typeface="Proxima Nova"/>
              <a:sym typeface="Proxima Nova"/>
            </a:endParaRPr>
          </a:p>
          <a:p>
            <a:pPr marL="342900" lvl="0" indent="-301625" algn="l" rtl="0">
              <a:spcBef>
                <a:spcPts val="0"/>
              </a:spcBef>
              <a:spcAft>
                <a:spcPts val="0"/>
              </a:spcAft>
              <a:buClr>
                <a:srgbClr val="202122"/>
              </a:buClr>
              <a:buSzPts val="1150"/>
              <a:buFont typeface="Proxima Nova"/>
              <a:buChar char="●"/>
            </a:pPr>
            <a:r>
              <a:rPr lang="en" sz="1150">
                <a:solidFill>
                  <a:srgbClr val="202122"/>
                </a:solidFill>
                <a:latin typeface="Proxima Nova"/>
                <a:ea typeface="Proxima Nova"/>
                <a:cs typeface="Proxima Nova"/>
                <a:sym typeface="Proxima Nova"/>
              </a:rPr>
              <a:t>Η δεύτερη αφορά όσους μετατοπίζονται μόνιμα από μία περιοχή μέσα στα όρια της χώρας τους εξαιτίας μιας μόνιμης περιβαλλοντικής διατάραξης (π.χ κατασκευή φραγμάτων, ορυχείων).</a:t>
            </a:r>
            <a:endParaRPr sz="1150">
              <a:solidFill>
                <a:srgbClr val="202122"/>
              </a:solidFill>
              <a:latin typeface="Proxima Nova"/>
              <a:ea typeface="Proxima Nova"/>
              <a:cs typeface="Proxima Nova"/>
              <a:sym typeface="Proxima Nova"/>
            </a:endParaRPr>
          </a:p>
          <a:p>
            <a:pPr marL="342900" lvl="0" indent="-301625" algn="l" rtl="0">
              <a:spcBef>
                <a:spcPts val="0"/>
              </a:spcBef>
              <a:spcAft>
                <a:spcPts val="0"/>
              </a:spcAft>
              <a:buClr>
                <a:srgbClr val="202122"/>
              </a:buClr>
              <a:buSzPts val="1150"/>
              <a:buFont typeface="Proxima Nova"/>
              <a:buChar char="●"/>
            </a:pPr>
            <a:r>
              <a:rPr lang="en" sz="1150">
                <a:solidFill>
                  <a:srgbClr val="202122"/>
                </a:solidFill>
                <a:latin typeface="Proxima Nova"/>
                <a:ea typeface="Proxima Nova"/>
                <a:cs typeface="Proxima Nova"/>
                <a:sym typeface="Proxima Nova"/>
              </a:rPr>
              <a:t>Η τρίτη αφορά όσους μετεγκαθίστανται προσωρινά ή μόνιμα εξαιτίας μιας σταδιακής υποβάθμισης του περιβάλλοντος, (π.χ ερημοποίηση, άνοδος θαλάσσιας στάθμης και συμπεριλαμβάνει ανθρώπους που μετακινούνται λόγω ανθρωπογενών καταστροφών (π.χ Τσερνόμπιλ) και σε μία συμπληρωματική αλλά μικρότερη κατηγορία περιέλαβε τους ανθρώπους που αναγκάστηκαν να μετατοπιστουν λόγω της καταστροφής που προκλήθηκε από κάποια πολεμική σύγκρουση (El-Hinnawi 1985).</a:t>
            </a:r>
            <a:endParaRPr sz="1150">
              <a:solidFill>
                <a:srgbClr val="202122"/>
              </a:solidFill>
              <a:latin typeface="Proxima Nova"/>
              <a:ea typeface="Proxima Nova"/>
              <a:cs typeface="Proxima Nova"/>
              <a:sym typeface="Proxima Nova"/>
            </a:endParaRPr>
          </a:p>
          <a:p>
            <a:pPr marL="0" lvl="0" indent="0" algn="l" rtl="0">
              <a:spcBef>
                <a:spcPts val="100"/>
              </a:spcBef>
              <a:spcAft>
                <a:spcPts val="1200"/>
              </a:spcAft>
              <a:buNone/>
            </a:pPr>
            <a:endParaRPr sz="1900">
              <a:latin typeface="Proxima Nova"/>
              <a:ea typeface="Proxima Nova"/>
              <a:cs typeface="Proxima Nova"/>
              <a:sym typeface="Proxima Nova"/>
            </a:endParaRPr>
          </a:p>
        </p:txBody>
      </p:sp>
      <p:pic>
        <p:nvPicPr>
          <p:cNvPr id="69" name="Google Shape;69;p15"/>
          <p:cNvPicPr preferRelativeResize="0"/>
          <p:nvPr/>
        </p:nvPicPr>
        <p:blipFill>
          <a:blip r:embed="rId3">
            <a:alphaModFix/>
          </a:blip>
          <a:stretch>
            <a:fillRect/>
          </a:stretch>
        </p:blipFill>
        <p:spPr>
          <a:xfrm>
            <a:off x="5678250" y="1771650"/>
            <a:ext cx="2857500" cy="16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750" b="1">
                <a:solidFill>
                  <a:srgbClr val="202122"/>
                </a:solidFill>
                <a:latin typeface="Proxima Nova"/>
                <a:ea typeface="Proxima Nova"/>
                <a:cs typeface="Proxima Nova"/>
                <a:sym typeface="Proxima Nova"/>
              </a:rPr>
              <a:t>Η συγχηση όσον αφορά την νομοθεσία και την ονομασία του φαινομένου </a:t>
            </a:r>
            <a:endParaRPr sz="1750" b="1">
              <a:solidFill>
                <a:srgbClr val="202122"/>
              </a:solidFill>
              <a:latin typeface="Proxima Nova"/>
              <a:ea typeface="Proxima Nova"/>
              <a:cs typeface="Proxima Nova"/>
              <a:sym typeface="Proxima Nova"/>
            </a:endParaRPr>
          </a:p>
        </p:txBody>
      </p:sp>
      <p:sp>
        <p:nvSpPr>
          <p:cNvPr id="75" name="Google Shape;75;p16"/>
          <p:cNvSpPr txBox="1">
            <a:spLocks noGrp="1"/>
          </p:cNvSpPr>
          <p:nvPr>
            <p:ph type="body" idx="1"/>
          </p:nvPr>
        </p:nvSpPr>
        <p:spPr>
          <a:xfrm>
            <a:off x="396700" y="1017725"/>
            <a:ext cx="53460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018"/>
              <a:buFont typeface="Arial"/>
              <a:buNone/>
            </a:pPr>
            <a:endParaRPr sz="1071" b="1">
              <a:solidFill>
                <a:srgbClr val="202122"/>
              </a:solidFill>
              <a:latin typeface="Proxima Nova"/>
              <a:ea typeface="Proxima Nova"/>
              <a:cs typeface="Proxima Nova"/>
              <a:sym typeface="Proxima Nova"/>
            </a:endParaRPr>
          </a:p>
          <a:p>
            <a:pPr marL="0" lvl="0" indent="0" algn="l" rtl="0">
              <a:lnSpc>
                <a:spcPct val="95000"/>
              </a:lnSpc>
              <a:spcBef>
                <a:spcPts val="0"/>
              </a:spcBef>
              <a:spcAft>
                <a:spcPts val="0"/>
              </a:spcAft>
              <a:buClr>
                <a:schemeClr val="dk1"/>
              </a:buClr>
              <a:buSzPts val="1018"/>
              <a:buFont typeface="Arial"/>
              <a:buNone/>
            </a:pPr>
            <a:r>
              <a:rPr lang="en" sz="1071">
                <a:solidFill>
                  <a:srgbClr val="202122"/>
                </a:solidFill>
                <a:latin typeface="Proxima Nova"/>
                <a:ea typeface="Proxima Nova"/>
                <a:cs typeface="Proxima Nova"/>
                <a:sym typeface="Proxima Nova"/>
              </a:rPr>
              <a:t> Σύμφωνα με την Σύμβαση της Γενεύης του 1951 προβλέπεται η αναγνώριση του καθεστώτος πρόσφυγα για όποιον/α βρίσκεται εκτός της χώρας του/της λόγω φόβου δίωξης. Στην περίπτωση των περιβαλλοντικών μεταναστών, είναι συχνά δύσκολο να μιλήσουμε για κίνδυνο δίωξης. Επιπλέον, άνθρωποι που έχουν πληγεί από φυσικές καταστροφές διασχίζουν εθελοντικά τα σύνορα της χώρας τους. Για τον λόγο αυτό, αντί του όρου «πρόσφυγας», προτιμώνται οι όροι «εκτοπισμένο άτομο», «περιβαλλοντικός πρόσφυγας» ή «περιβαλλοντικός μετανάστης».</a:t>
            </a:r>
            <a:endParaRPr sz="1071">
              <a:solidFill>
                <a:srgbClr val="202122"/>
              </a:solidFill>
              <a:latin typeface="Proxima Nova"/>
              <a:ea typeface="Proxima Nova"/>
              <a:cs typeface="Proxima Nova"/>
              <a:sym typeface="Proxima Nova"/>
            </a:endParaRPr>
          </a:p>
          <a:p>
            <a:pPr marL="0" lvl="0" indent="0" algn="l" rtl="0">
              <a:lnSpc>
                <a:spcPct val="95000"/>
              </a:lnSpc>
              <a:spcBef>
                <a:spcPts val="0"/>
              </a:spcBef>
              <a:spcAft>
                <a:spcPts val="0"/>
              </a:spcAft>
              <a:buClr>
                <a:schemeClr val="dk1"/>
              </a:buClr>
              <a:buSzPts val="1018"/>
              <a:buFont typeface="Arial"/>
              <a:buNone/>
            </a:pPr>
            <a:r>
              <a:rPr lang="en" sz="1071">
                <a:solidFill>
                  <a:srgbClr val="202122"/>
                </a:solidFill>
                <a:latin typeface="Proxima Nova"/>
                <a:ea typeface="Proxima Nova"/>
                <a:cs typeface="Proxima Nova"/>
                <a:sym typeface="Proxima Nova"/>
              </a:rPr>
              <a:t>Η χρήση όρων όπως «μετανάστης», «πρόσφυγας» ή «εκτοπισμένο άτομο», μπορεί να οδηγήσει σε πολύ διαφορετικές νομικές συνέπειες και στην αναγνώριση διαφορετικών τύπων δικαιωμάτων.</a:t>
            </a:r>
            <a:endParaRPr sz="1071">
              <a:solidFill>
                <a:srgbClr val="202122"/>
              </a:solidFill>
              <a:latin typeface="Proxima Nova"/>
              <a:ea typeface="Proxima Nova"/>
              <a:cs typeface="Proxima Nova"/>
              <a:sym typeface="Proxima Nova"/>
            </a:endParaRPr>
          </a:p>
          <a:p>
            <a:pPr marL="0" lvl="0" indent="0" algn="l" rtl="0">
              <a:lnSpc>
                <a:spcPct val="95000"/>
              </a:lnSpc>
              <a:spcBef>
                <a:spcPts val="0"/>
              </a:spcBef>
              <a:spcAft>
                <a:spcPts val="0"/>
              </a:spcAft>
              <a:buClr>
                <a:schemeClr val="dk1"/>
              </a:buClr>
              <a:buSzPts val="1018"/>
              <a:buFont typeface="Arial"/>
              <a:buNone/>
            </a:pPr>
            <a:r>
              <a:rPr lang="en" sz="1071">
                <a:solidFill>
                  <a:srgbClr val="202122"/>
                </a:solidFill>
                <a:latin typeface="Proxima Nova"/>
                <a:ea typeface="Proxima Nova"/>
                <a:cs typeface="Proxima Nova"/>
                <a:sym typeface="Proxima Nova"/>
              </a:rPr>
              <a:t>Επί του παρόντος, όποιος μεταναστεύει για περιβαλλοντικούς λόγους </a:t>
            </a:r>
            <a:r>
              <a:rPr lang="en" sz="1071" b="1">
                <a:solidFill>
                  <a:srgbClr val="202122"/>
                </a:solidFill>
                <a:latin typeface="Proxima Nova"/>
                <a:ea typeface="Proxima Nova"/>
                <a:cs typeface="Proxima Nova"/>
                <a:sym typeface="Proxima Nova"/>
              </a:rPr>
              <a:t>κινδυνεύει να παραμείνει χωρίς νομική προστασία</a:t>
            </a:r>
            <a:r>
              <a:rPr lang="en" sz="1071">
                <a:solidFill>
                  <a:srgbClr val="202122"/>
                </a:solidFill>
                <a:latin typeface="Proxima Nova"/>
                <a:ea typeface="Proxima Nova"/>
                <a:cs typeface="Proxima Nova"/>
                <a:sym typeface="Proxima Nova"/>
              </a:rPr>
              <a:t>. Όποιος βρίσκεται εκτός της χώρας του κινδυνεύει να θεωρηθεί παράτυπος μετανάστης, με κίνδυνο να υποστεί περαιτέρω </a:t>
            </a:r>
            <a:r>
              <a:rPr lang="en" sz="1071" b="1">
                <a:solidFill>
                  <a:srgbClr val="202122"/>
                </a:solidFill>
                <a:latin typeface="Proxima Nova"/>
                <a:ea typeface="Proxima Nova"/>
                <a:cs typeface="Proxima Nova"/>
                <a:sym typeface="Proxima Nova"/>
              </a:rPr>
              <a:t>βία και διακρίσεις</a:t>
            </a:r>
            <a:r>
              <a:rPr lang="en" sz="1071">
                <a:solidFill>
                  <a:srgbClr val="202122"/>
                </a:solidFill>
                <a:latin typeface="Proxima Nova"/>
                <a:ea typeface="Proxima Nova"/>
                <a:cs typeface="Proxima Nova"/>
                <a:sym typeface="Proxima Nova"/>
              </a:rPr>
              <a:t>.</a:t>
            </a:r>
            <a:endParaRPr sz="1071">
              <a:solidFill>
                <a:srgbClr val="202122"/>
              </a:solidFill>
              <a:latin typeface="Proxima Nova"/>
              <a:ea typeface="Proxima Nova"/>
              <a:cs typeface="Proxima Nova"/>
              <a:sym typeface="Proxima Nova"/>
            </a:endParaRPr>
          </a:p>
          <a:p>
            <a:pPr marL="0" lvl="0" indent="0" algn="l" rtl="0">
              <a:lnSpc>
                <a:spcPct val="95000"/>
              </a:lnSpc>
              <a:spcBef>
                <a:spcPts val="0"/>
              </a:spcBef>
              <a:spcAft>
                <a:spcPts val="0"/>
              </a:spcAft>
              <a:buClr>
                <a:schemeClr val="dk1"/>
              </a:buClr>
              <a:buSzPts val="1018"/>
              <a:buFont typeface="Arial"/>
              <a:buNone/>
            </a:pPr>
            <a:r>
              <a:rPr lang="en" sz="1071">
                <a:solidFill>
                  <a:srgbClr val="202122"/>
                </a:solidFill>
                <a:latin typeface="Proxima Nova"/>
                <a:ea typeface="Proxima Nova"/>
                <a:cs typeface="Proxima Nova"/>
                <a:sym typeface="Proxima Nova"/>
              </a:rPr>
              <a:t>Πολλοί μελετητές υποστηρίζουν ότι οι περιβαλλοντικοί μετανάστες, και κυρίως οι κλιματικοί πρόσφυγες, έχουν διαφορετικά χαρακτηριστικά και ανάγκες από τους υπόλοιπους αναγκαστικούς μετανάστες και ότι, για τους λόγους αυτούς, τα υφιστάμενα νομικά μέσα δεν είναι επαρκή. Έγινε αντιληπτό κατά το παρελθόν ότι το καθεστώς του πρόσφυγα δεν επαρκούσε πια και προσδιορίστηκαν έτσι νέες μορφές προστασίας, όπως η επικουρική ή η ανθρωπιστική προστασία.</a:t>
            </a:r>
            <a:endParaRPr sz="1071">
              <a:solidFill>
                <a:srgbClr val="202122"/>
              </a:solidFill>
              <a:latin typeface="Proxima Nova"/>
              <a:ea typeface="Proxima Nova"/>
              <a:cs typeface="Proxima Nova"/>
              <a:sym typeface="Proxima Nova"/>
            </a:endParaRPr>
          </a:p>
          <a:p>
            <a:pPr marL="0" lvl="0" indent="0" algn="l" rtl="0">
              <a:lnSpc>
                <a:spcPct val="95000"/>
              </a:lnSpc>
              <a:spcBef>
                <a:spcPts val="0"/>
              </a:spcBef>
              <a:spcAft>
                <a:spcPts val="1200"/>
              </a:spcAft>
              <a:buSzPts val="1018"/>
              <a:buNone/>
            </a:pPr>
            <a:endParaRPr sz="1765">
              <a:latin typeface="Proxima Nova"/>
              <a:ea typeface="Proxima Nova"/>
              <a:cs typeface="Proxima Nova"/>
              <a:sym typeface="Proxima Nova"/>
            </a:endParaRPr>
          </a:p>
        </p:txBody>
      </p:sp>
      <p:pic>
        <p:nvPicPr>
          <p:cNvPr id="76" name="Google Shape;76;p16"/>
          <p:cNvPicPr preferRelativeResize="0"/>
          <p:nvPr/>
        </p:nvPicPr>
        <p:blipFill>
          <a:blip r:embed="rId3">
            <a:alphaModFix/>
          </a:blip>
          <a:stretch>
            <a:fillRect/>
          </a:stretch>
        </p:blipFill>
        <p:spPr>
          <a:xfrm>
            <a:off x="5957075" y="1647825"/>
            <a:ext cx="2466975" cy="184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96700" y="4922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50" b="1">
                <a:latin typeface="Proxima Nova"/>
                <a:ea typeface="Proxima Nova"/>
                <a:cs typeface="Proxima Nova"/>
                <a:sym typeface="Proxima Nova"/>
              </a:rPr>
              <a:t>Εξελίξεις</a:t>
            </a:r>
            <a:endParaRPr sz="1750" b="1">
              <a:latin typeface="Proxima Nova"/>
              <a:ea typeface="Proxima Nova"/>
              <a:cs typeface="Proxima Nova"/>
              <a:sym typeface="Proxima Nova"/>
            </a:endParaRPr>
          </a:p>
        </p:txBody>
      </p:sp>
      <p:sp>
        <p:nvSpPr>
          <p:cNvPr id="82" name="Google Shape;82;p17"/>
          <p:cNvSpPr txBox="1">
            <a:spLocks noGrp="1"/>
          </p:cNvSpPr>
          <p:nvPr>
            <p:ph type="body" idx="1"/>
          </p:nvPr>
        </p:nvSpPr>
        <p:spPr>
          <a:xfrm>
            <a:off x="727325" y="1105250"/>
            <a:ext cx="46848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500"/>
              </a:spcBef>
              <a:spcAft>
                <a:spcPts val="0"/>
              </a:spcAft>
              <a:buClr>
                <a:schemeClr val="dk1"/>
              </a:buClr>
              <a:buSzPts val="1100"/>
              <a:buFont typeface="Arial"/>
              <a:buNone/>
            </a:pPr>
            <a:r>
              <a:rPr lang="en" sz="1150">
                <a:solidFill>
                  <a:srgbClr val="202122"/>
                </a:solidFill>
                <a:latin typeface="Proxima Nova"/>
                <a:ea typeface="Proxima Nova"/>
                <a:cs typeface="Proxima Nova"/>
                <a:sym typeface="Proxima Nova"/>
              </a:rPr>
              <a:t>Η πιο πρόσφατη συμβολή στην σχετική συζήτηση γίνεται από την IOM (</a:t>
            </a:r>
            <a:r>
              <a:rPr lang="en" sz="1200">
                <a:solidFill>
                  <a:srgbClr val="202124"/>
                </a:solidFill>
                <a:latin typeface="Proxima Nova"/>
                <a:ea typeface="Proxima Nova"/>
                <a:cs typeface="Proxima Nova"/>
                <a:sym typeface="Proxima Nova"/>
              </a:rPr>
              <a:t>International Organization for Migration ή Διεθνής Οργανισμός Μετανάστευσης) το 2007</a:t>
            </a:r>
            <a:r>
              <a:rPr lang="en" sz="1150">
                <a:solidFill>
                  <a:srgbClr val="202122"/>
                </a:solidFill>
                <a:latin typeface="Proxima Nova"/>
                <a:ea typeface="Proxima Nova"/>
                <a:cs typeface="Proxima Nova"/>
                <a:sym typeface="Proxima Nova"/>
              </a:rPr>
              <a:t>, η οποία ορίζει ως περιβαλλοντικούς μετανάστες «τα άτομα ή τις ομάδες των ατόμων τα οποία, εξαιτίας εξαναγκαστικών αιτιών, ξαφνικών ή σταδιακών αλλαγών στο περιβάλλον οι οποίες επηρεάζουν δυσμενώς τις ζωές ή τις συνθήκες διαβίωσής τους, είναι υποχρεωμένα να εγκαταλείψουν τις εστίες τους ή το επιλέγουν - είτε προσωρινά, είτε μόνιμα- και τα οποία μετακινούνται μέσα στα όρια της χώρας τους ή διασυνοριακά». Ο ορισμός της ΙΟΜ είναι εξαιρετικά ευρύς και καλύπτει όλες τις κατηγορίες των ανθρώπων που είχαν προσδιοριστεί το 1985 από τον Εl-Hinnawi ως περιβαλλοντικοί πρόσφυγες. Η μετατόπιση από την έννοια του πρόσφυγα σε αυτή του μετανάστη έχει πολιτικές προεκτάσεις. Σύμφωνα με την ΙΟΜ (2007), η έννοια του περιβαλλοντικού μετανάστη εισάγεται «με σκοπό να προσφέρει μία εναλλακτική στον όρο του περιβαλλοντικού πρόσφυγα, ο οποίος, σύμφωνα με την UNHCR, δεν έχει καμία νομική βάση στη διεθνή προσφυγική νομοθεσία».</a:t>
            </a:r>
            <a:br>
              <a:rPr lang="en" sz="1150">
                <a:solidFill>
                  <a:srgbClr val="202122"/>
                </a:solidFill>
                <a:latin typeface="Proxima Nova"/>
                <a:ea typeface="Proxima Nova"/>
                <a:cs typeface="Proxima Nova"/>
                <a:sym typeface="Proxima Nova"/>
              </a:rPr>
            </a:br>
            <a:endParaRPr sz="1150">
              <a:solidFill>
                <a:srgbClr val="202122"/>
              </a:solidFill>
              <a:latin typeface="Proxima Nova"/>
              <a:ea typeface="Proxima Nova"/>
              <a:cs typeface="Proxima Nova"/>
              <a:sym typeface="Proxima Nova"/>
            </a:endParaRPr>
          </a:p>
          <a:p>
            <a:pPr marL="0" lvl="0" indent="0" algn="l" rtl="0">
              <a:lnSpc>
                <a:spcPct val="105000"/>
              </a:lnSpc>
              <a:spcBef>
                <a:spcPts val="500"/>
              </a:spcBef>
              <a:spcAft>
                <a:spcPts val="1200"/>
              </a:spcAft>
              <a:buNone/>
            </a:pPr>
            <a:endParaRPr sz="1900">
              <a:latin typeface="Proxima Nova"/>
              <a:ea typeface="Proxima Nova"/>
              <a:cs typeface="Proxima Nova"/>
              <a:sym typeface="Proxima Nova"/>
            </a:endParaRPr>
          </a:p>
        </p:txBody>
      </p:sp>
      <p:pic>
        <p:nvPicPr>
          <p:cNvPr id="83" name="Google Shape;83;p17"/>
          <p:cNvPicPr preferRelativeResize="0"/>
          <p:nvPr/>
        </p:nvPicPr>
        <p:blipFill>
          <a:blip r:embed="rId3">
            <a:alphaModFix/>
          </a:blip>
          <a:stretch>
            <a:fillRect/>
          </a:stretch>
        </p:blipFill>
        <p:spPr>
          <a:xfrm>
            <a:off x="5660325" y="1695450"/>
            <a:ext cx="2609850" cy="175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550" b="1">
                <a:solidFill>
                  <a:srgbClr val="202122"/>
                </a:solidFill>
                <a:latin typeface="Proxima Nova"/>
                <a:ea typeface="Proxima Nova"/>
                <a:cs typeface="Proxima Nova"/>
                <a:sym typeface="Proxima Nova"/>
              </a:rPr>
              <a:t>Παραδειγματα: </a:t>
            </a:r>
            <a:endParaRPr sz="1550" b="1">
              <a:solidFill>
                <a:srgbClr val="202122"/>
              </a:solidFill>
              <a:latin typeface="Proxima Nova"/>
              <a:ea typeface="Proxima Nova"/>
              <a:cs typeface="Proxima Nova"/>
              <a:sym typeface="Proxima Nova"/>
            </a:endParaRPr>
          </a:p>
        </p:txBody>
      </p:sp>
      <p:sp>
        <p:nvSpPr>
          <p:cNvPr id="89" name="Google Shape;89;p18"/>
          <p:cNvSpPr txBox="1">
            <a:spLocks noGrp="1"/>
          </p:cNvSpPr>
          <p:nvPr>
            <p:ph type="body" idx="1"/>
          </p:nvPr>
        </p:nvSpPr>
        <p:spPr>
          <a:xfrm>
            <a:off x="309775" y="747750"/>
            <a:ext cx="4208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150" b="1">
              <a:solidFill>
                <a:srgbClr val="202122"/>
              </a:solidFill>
              <a:latin typeface="Proxima Nova"/>
              <a:ea typeface="Proxima Nova"/>
              <a:cs typeface="Proxima Nova"/>
              <a:sym typeface="Proxima Nova"/>
            </a:endParaRPr>
          </a:p>
          <a:p>
            <a:pPr marL="171450" lvl="0" indent="-244475" algn="l" rtl="0">
              <a:spcBef>
                <a:spcPts val="0"/>
              </a:spcBef>
              <a:spcAft>
                <a:spcPts val="0"/>
              </a:spcAft>
              <a:buClr>
                <a:srgbClr val="202122"/>
              </a:buClr>
              <a:buSzPts val="1150"/>
              <a:buFont typeface="Proxima Nova"/>
              <a:buAutoNum type="arabicPeriod"/>
            </a:pPr>
            <a:r>
              <a:rPr lang="en" sz="1150">
                <a:solidFill>
                  <a:srgbClr val="202122"/>
                </a:solidFill>
                <a:latin typeface="Proxima Nova"/>
                <a:ea typeface="Proxima Nova"/>
                <a:cs typeface="Proxima Nova"/>
                <a:sym typeface="Proxima Nova"/>
              </a:rPr>
              <a:t>Φιλιππίνες: ο Τυφώνας Χαϊγιάν εκτόπισε 4 εκατομμύρια άτομα </a:t>
            </a:r>
            <a:endParaRPr sz="1150">
              <a:solidFill>
                <a:srgbClr val="202122"/>
              </a:solidFill>
              <a:latin typeface="Proxima Nova"/>
              <a:ea typeface="Proxima Nova"/>
              <a:cs typeface="Proxima Nova"/>
              <a:sym typeface="Proxima Nova"/>
            </a:endParaRPr>
          </a:p>
          <a:p>
            <a:pPr marL="171450" lvl="0" indent="-244475" algn="l" rtl="0">
              <a:spcBef>
                <a:spcPts val="0"/>
              </a:spcBef>
              <a:spcAft>
                <a:spcPts val="0"/>
              </a:spcAft>
              <a:buClr>
                <a:srgbClr val="202122"/>
              </a:buClr>
              <a:buSzPts val="1150"/>
              <a:buFont typeface="Proxima Nova"/>
              <a:buAutoNum type="arabicPeriod"/>
            </a:pPr>
            <a:r>
              <a:rPr lang="en" sz="1150">
                <a:solidFill>
                  <a:srgbClr val="202122"/>
                </a:solidFill>
                <a:latin typeface="Proxima Nova"/>
                <a:ea typeface="Proxima Nova"/>
                <a:cs typeface="Proxima Nova"/>
                <a:sym typeface="Proxima Nova"/>
              </a:rPr>
              <a:t>Μεξικό: η στρατηγική μακροχρόνιας προσαρμογής στην κλιματική αλλαγή που συνέβη στην περίπτωση των Μεξικανών αγροτών που μετακινήθηκαν προς τις ΗΠΑ προς αναζήτηση εργασίας</a:t>
            </a:r>
            <a:endParaRPr sz="1900">
              <a:latin typeface="Proxima Nova"/>
              <a:ea typeface="Proxima Nova"/>
              <a:cs typeface="Proxima Nova"/>
              <a:sym typeface="Proxima Nova"/>
            </a:endParaRPr>
          </a:p>
        </p:txBody>
      </p:sp>
      <p:pic>
        <p:nvPicPr>
          <p:cNvPr id="90" name="Google Shape;90;p18"/>
          <p:cNvPicPr preferRelativeResize="0"/>
          <p:nvPr/>
        </p:nvPicPr>
        <p:blipFill>
          <a:blip r:embed="rId3">
            <a:alphaModFix/>
          </a:blip>
          <a:stretch>
            <a:fillRect/>
          </a:stretch>
        </p:blipFill>
        <p:spPr>
          <a:xfrm>
            <a:off x="1104263" y="2421063"/>
            <a:ext cx="2619375" cy="1743075"/>
          </a:xfrm>
          <a:prstGeom prst="rect">
            <a:avLst/>
          </a:prstGeom>
          <a:noFill/>
          <a:ln>
            <a:noFill/>
          </a:ln>
        </p:spPr>
      </p:pic>
      <p:sp>
        <p:nvSpPr>
          <p:cNvPr id="91" name="Google Shape;91;p18"/>
          <p:cNvSpPr txBox="1"/>
          <p:nvPr/>
        </p:nvSpPr>
        <p:spPr>
          <a:xfrm>
            <a:off x="850813" y="4272500"/>
            <a:ext cx="3126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latin typeface="Proxima Nova"/>
                <a:ea typeface="Proxima Nova"/>
                <a:cs typeface="Proxima Nova"/>
                <a:sym typeface="Proxima Nova"/>
              </a:rPr>
              <a:t>πανοραμική φωτογραφία με τα αποτελέσματα του τυφώνα Χαϊγιάν</a:t>
            </a:r>
            <a:endParaRPr sz="900">
              <a:latin typeface="Proxima Nova"/>
              <a:ea typeface="Proxima Nova"/>
              <a:cs typeface="Proxima Nova"/>
              <a:sym typeface="Proxima Nova"/>
            </a:endParaRPr>
          </a:p>
        </p:txBody>
      </p:sp>
      <p:pic>
        <p:nvPicPr>
          <p:cNvPr id="92" name="Google Shape;92;p18"/>
          <p:cNvPicPr preferRelativeResize="0"/>
          <p:nvPr/>
        </p:nvPicPr>
        <p:blipFill>
          <a:blip r:embed="rId4">
            <a:alphaModFix/>
          </a:blip>
          <a:stretch>
            <a:fillRect/>
          </a:stretch>
        </p:blipFill>
        <p:spPr>
          <a:xfrm>
            <a:off x="5236953" y="678000"/>
            <a:ext cx="2795822" cy="1743075"/>
          </a:xfrm>
          <a:prstGeom prst="rect">
            <a:avLst/>
          </a:prstGeom>
          <a:noFill/>
          <a:ln>
            <a:noFill/>
          </a:ln>
        </p:spPr>
      </p:pic>
      <p:pic>
        <p:nvPicPr>
          <p:cNvPr id="93" name="Google Shape;93;p18"/>
          <p:cNvPicPr preferRelativeResize="0"/>
          <p:nvPr/>
        </p:nvPicPr>
        <p:blipFill>
          <a:blip r:embed="rId5">
            <a:alphaModFix/>
          </a:blip>
          <a:stretch>
            <a:fillRect/>
          </a:stretch>
        </p:blipFill>
        <p:spPr>
          <a:xfrm>
            <a:off x="5236950" y="2571750"/>
            <a:ext cx="2795806" cy="1743075"/>
          </a:xfrm>
          <a:prstGeom prst="rect">
            <a:avLst/>
          </a:prstGeom>
          <a:noFill/>
          <a:ln>
            <a:noFill/>
          </a:ln>
        </p:spPr>
      </p:pic>
      <p:sp>
        <p:nvSpPr>
          <p:cNvPr id="94" name="Google Shape;94;p18"/>
          <p:cNvSpPr txBox="1"/>
          <p:nvPr/>
        </p:nvSpPr>
        <p:spPr>
          <a:xfrm>
            <a:off x="5575850" y="4411100"/>
            <a:ext cx="2118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roxima Nova"/>
                <a:ea typeface="Proxima Nova"/>
                <a:cs typeface="Proxima Nova"/>
                <a:sym typeface="Proxima Nova"/>
              </a:rPr>
              <a:t>φωτογραφίες από το Μεξικό</a:t>
            </a:r>
            <a:endParaRPr sz="900">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443925" y="454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roxima Nova"/>
                <a:ea typeface="Proxima Nova"/>
                <a:cs typeface="Proxima Nova"/>
                <a:sym typeface="Proxima Nova"/>
              </a:rPr>
              <a:t>Πηγές </a:t>
            </a:r>
            <a:endParaRPr b="1">
              <a:latin typeface="Proxima Nova"/>
              <a:ea typeface="Proxima Nova"/>
              <a:cs typeface="Proxima Nova"/>
              <a:sym typeface="Proxima Nova"/>
            </a:endParaRPr>
          </a:p>
        </p:txBody>
      </p:sp>
      <p:sp>
        <p:nvSpPr>
          <p:cNvPr id="100" name="Google Shape;10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07975" algn="l" rtl="0">
              <a:spcBef>
                <a:spcPts val="0"/>
              </a:spcBef>
              <a:spcAft>
                <a:spcPts val="0"/>
              </a:spcAft>
              <a:buSzPts val="1250"/>
              <a:buFont typeface="Proxima Nova"/>
              <a:buChar char="●"/>
            </a:pPr>
            <a:r>
              <a:rPr lang="en" sz="1250" u="sng">
                <a:solidFill>
                  <a:srgbClr val="1155CC"/>
                </a:solidFill>
                <a:latin typeface="Proxima Nova"/>
                <a:ea typeface="Proxima Nova"/>
                <a:cs typeface="Proxima Nova"/>
                <a:sym typeface="Proxima Nov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https://el.wikipedia.org/wiki/%CE%A0%CE%B5%CF%81%CE%B9%CE%B2%CE%B1%CE%BB%CE%BB%CE%BF%CE%BD%CF%84%CE%B9%CE%BA%CE%BF%CE%AF_%CF%80%CF%81%CF%8C%CF%83%CF%86%CF%85%CE%B3%CE%B5%CF%82</a:t>
            </a:r>
            <a:endParaRPr sz="1250">
              <a:solidFill>
                <a:srgbClr val="202122"/>
              </a:solidFill>
              <a:latin typeface="Proxima Nova"/>
              <a:ea typeface="Proxima Nova"/>
              <a:cs typeface="Proxima Nova"/>
              <a:sym typeface="Proxima Nova"/>
            </a:endParaRPr>
          </a:p>
          <a:p>
            <a:pPr marL="457200" lvl="0" indent="-307975" algn="l" rtl="0">
              <a:spcBef>
                <a:spcPts val="0"/>
              </a:spcBef>
              <a:spcAft>
                <a:spcPts val="0"/>
              </a:spcAft>
              <a:buSzPts val="1250"/>
              <a:buFont typeface="Proxima Nova"/>
              <a:buChar char="●"/>
            </a:pPr>
            <a:r>
              <a:rPr lang="en" sz="1250" u="sng">
                <a:solidFill>
                  <a:srgbClr val="1155CC"/>
                </a:solidFill>
                <a:latin typeface="Proxima Nova"/>
                <a:ea typeface="Proxima Nova"/>
                <a:cs typeface="Proxima Nova"/>
                <a:sym typeface="Proxima Nov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http://www.sameworld.eu/el/anakalypste-to-ergo/perivallontikoi-metanastes</a:t>
            </a:r>
            <a:endParaRPr sz="1250">
              <a:solidFill>
                <a:srgbClr val="202122"/>
              </a:solidFill>
              <a:latin typeface="Proxima Nova"/>
              <a:ea typeface="Proxima Nova"/>
              <a:cs typeface="Proxima Nova"/>
              <a:sym typeface="Proxima Nova"/>
            </a:endParaRPr>
          </a:p>
          <a:p>
            <a:pPr marL="0" lvl="0" indent="0" algn="l" rtl="0">
              <a:spcBef>
                <a:spcPts val="0"/>
              </a:spcBef>
              <a:spcAft>
                <a:spcPts val="1200"/>
              </a:spcAft>
              <a:buNone/>
            </a:pPr>
            <a:endParaRPr sz="20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666</Words>
  <Application>Microsoft Office PowerPoint</Application>
  <PresentationFormat>Προβολή στην οθόνη (16:9)</PresentationFormat>
  <Paragraphs>27</Paragraphs>
  <Slides>7</Slides>
  <Notes>7</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7</vt:i4>
      </vt:variant>
    </vt:vector>
  </HeadingPairs>
  <TitlesOfParts>
    <vt:vector size="10" baseType="lpstr">
      <vt:lpstr>Arial</vt:lpstr>
      <vt:lpstr>Proxima Nova</vt:lpstr>
      <vt:lpstr>Simple Light</vt:lpstr>
      <vt:lpstr>Περιβαλλοντική Μετανάστευση</vt:lpstr>
      <vt:lpstr>Τι είναι ο περιβαλλοντικός πρόσφυγας;</vt:lpstr>
      <vt:lpstr>Σε ποιες κατηγορίες χωρίζονται οι περιβαλλοντικοί πρόσφυγες;</vt:lpstr>
      <vt:lpstr>Η συγχηση όσον αφορά την νομοθεσία και την ονομασία του φαινομένου </vt:lpstr>
      <vt:lpstr>Εξελίξεις</vt:lpstr>
      <vt:lpstr>Παραδειγματα: </vt:lpstr>
      <vt:lpstr>Πηγές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Περιβαλλοντική Μετανάστευση</dc:title>
  <dc:creator>Λάσκαρη Ελένη</dc:creator>
  <cp:lastModifiedBy>Λάσκαρη Ελένη</cp:lastModifiedBy>
  <cp:revision>3</cp:revision>
  <dcterms:modified xsi:type="dcterms:W3CDTF">2021-06-07T12:53:48Z</dcterms:modified>
</cp:coreProperties>
</file>