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d8a01fa9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d8a01fa9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d8a01fa9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d8a01fa9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d8a01fa9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d8a01fa9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b5b8bc01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b5b8bc0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b5b8bc01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b5b8bc01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b5b8bc01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b5b8bc01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b5b8bc01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b5b8bc01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d8a01f7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d8a01f7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b5b8bc01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b5b8bc01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d8a01fa9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d8a01fa9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b5b8bc01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b5b8bc01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pic>
        <p:nvPicPr>
          <p:cNvPr id="13" name="Google Shape;13;p2"/>
          <p:cNvPicPr preferRelativeResize="0"/>
          <p:nvPr/>
        </p:nvPicPr>
        <p:blipFill>
          <a:blip r:embed="rId2">
            <a:alphaModFix/>
          </a:blip>
          <a:stretch>
            <a:fillRect/>
          </a:stretch>
        </p:blipFill>
        <p:spPr>
          <a:xfrm>
            <a:off x="0" y="0"/>
            <a:ext cx="9144001"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0" y="744575"/>
            <a:ext cx="8448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l" sz="3700">
                <a:solidFill>
                  <a:srgbClr val="FFFFFF"/>
                </a:solidFill>
              </a:rPr>
              <a:t>Ι</a:t>
            </a:r>
            <a:r>
              <a:rPr lang="el" sz="3800">
                <a:solidFill>
                  <a:srgbClr val="FFFFFF"/>
                </a:solidFill>
              </a:rPr>
              <a:t>στορίες γυναικών στην</a:t>
            </a:r>
            <a:endParaRPr sz="3800">
              <a:solidFill>
                <a:srgbClr val="FFFFFF"/>
              </a:solidFill>
            </a:endParaRPr>
          </a:p>
          <a:p>
            <a:pPr marL="0" lvl="0" indent="0" algn="ctr" rtl="0">
              <a:spcBef>
                <a:spcPts val="0"/>
              </a:spcBef>
              <a:spcAft>
                <a:spcPts val="0"/>
              </a:spcAft>
              <a:buNone/>
            </a:pPr>
            <a:r>
              <a:rPr lang="el" sz="3800">
                <a:solidFill>
                  <a:srgbClr val="FFFFFF"/>
                </a:solidFill>
              </a:rPr>
              <a:t> Θεσσαλονίκη</a:t>
            </a:r>
            <a:endParaRPr sz="5800">
              <a:solidFill>
                <a:srgbClr val="FFFFFF"/>
              </a:solidFill>
            </a:endParaRPr>
          </a:p>
        </p:txBody>
      </p:sp>
      <p:sp>
        <p:nvSpPr>
          <p:cNvPr id="56" name="Google Shape;56;p13"/>
          <p:cNvSpPr txBox="1">
            <a:spLocks noGrp="1"/>
          </p:cNvSpPr>
          <p:nvPr>
            <p:ph type="subTitle" idx="1"/>
          </p:nvPr>
        </p:nvSpPr>
        <p:spPr>
          <a:xfrm>
            <a:off x="275700" y="2957925"/>
            <a:ext cx="8520600" cy="1522800"/>
          </a:xfrm>
          <a:prstGeom prst="rect">
            <a:avLst/>
          </a:prstGeom>
        </p:spPr>
        <p:txBody>
          <a:bodyPr spcFirstLastPara="1" wrap="square" lIns="91425" tIns="91425" rIns="91425" bIns="91425" anchor="t" anchorCtr="0">
            <a:normAutofit fontScale="92500" lnSpcReduction="20000"/>
          </a:bodyPr>
          <a:lstStyle/>
          <a:p>
            <a:pPr marL="0" lvl="0" indent="0" algn="ctr" rtl="0">
              <a:lnSpc>
                <a:spcPct val="115000"/>
              </a:lnSpc>
              <a:spcBef>
                <a:spcPts val="0"/>
              </a:spcBef>
              <a:spcAft>
                <a:spcPts val="0"/>
              </a:spcAft>
              <a:buClr>
                <a:schemeClr val="dk1"/>
              </a:buClr>
              <a:buSzPct val="35864"/>
              <a:buFont typeface="Arial"/>
              <a:buNone/>
            </a:pPr>
            <a:r>
              <a:rPr lang="el" sz="3067">
                <a:solidFill>
                  <a:srgbClr val="FFFFFF"/>
                </a:solidFill>
                <a:highlight>
                  <a:srgbClr val="D0E0E3"/>
                </a:highlight>
                <a:latin typeface="Calibri"/>
                <a:ea typeface="Calibri"/>
                <a:cs typeface="Calibri"/>
                <a:sym typeface="Calibri"/>
              </a:rPr>
              <a:t>Μπάμπα Χρύσα​</a:t>
            </a:r>
            <a:endParaRPr sz="3067">
              <a:solidFill>
                <a:srgbClr val="FFFFFF"/>
              </a:solidFill>
              <a:highlight>
                <a:srgbClr val="D0E0E3"/>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5864"/>
              <a:buFont typeface="Arial"/>
              <a:buNone/>
            </a:pPr>
            <a:r>
              <a:rPr lang="el" sz="3067">
                <a:solidFill>
                  <a:srgbClr val="FFFFFF"/>
                </a:solidFill>
                <a:highlight>
                  <a:srgbClr val="D0E0E3"/>
                </a:highlight>
                <a:latin typeface="Calibri"/>
                <a:ea typeface="Calibri"/>
                <a:cs typeface="Calibri"/>
                <a:sym typeface="Calibri"/>
              </a:rPr>
              <a:t>Παπαγεωργίου Κασσιανή​</a:t>
            </a:r>
            <a:endParaRPr sz="3067">
              <a:solidFill>
                <a:srgbClr val="FFFFFF"/>
              </a:solidFill>
              <a:highlight>
                <a:srgbClr val="D0E0E3"/>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5864"/>
              <a:buFont typeface="Arial"/>
              <a:buNone/>
            </a:pPr>
            <a:r>
              <a:rPr lang="el" sz="3067">
                <a:solidFill>
                  <a:srgbClr val="FFFFFF"/>
                </a:solidFill>
                <a:highlight>
                  <a:srgbClr val="D0E0E3"/>
                </a:highlight>
                <a:latin typeface="Calibri"/>
                <a:ea typeface="Calibri"/>
                <a:cs typeface="Calibri"/>
                <a:sym typeface="Calibri"/>
              </a:rPr>
              <a:t>Σαραφίδου Νίκη ​</a:t>
            </a:r>
            <a:endParaRPr sz="3067">
              <a:solidFill>
                <a:srgbClr val="FFFFFF"/>
              </a:solidFill>
              <a:highlight>
                <a:srgbClr val="D0E0E3"/>
              </a:highlight>
              <a:latin typeface="Calibri"/>
              <a:ea typeface="Calibri"/>
              <a:cs typeface="Calibri"/>
              <a:sym typeface="Calibri"/>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252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3000">
                <a:latin typeface="Calibri"/>
                <a:ea typeface="Calibri"/>
                <a:cs typeface="Calibri"/>
                <a:sym typeface="Calibri"/>
              </a:rPr>
              <a:t>Δάφνη Πενλόγλου</a:t>
            </a:r>
            <a:endParaRPr sz="3000">
              <a:latin typeface="Calibri"/>
              <a:ea typeface="Calibri"/>
              <a:cs typeface="Calibri"/>
              <a:sym typeface="Calibri"/>
            </a:endParaRPr>
          </a:p>
        </p:txBody>
      </p:sp>
      <p:sp>
        <p:nvSpPr>
          <p:cNvPr id="115" name="Google Shape;115;p22"/>
          <p:cNvSpPr txBox="1">
            <a:spLocks noGrp="1"/>
          </p:cNvSpPr>
          <p:nvPr>
            <p:ph type="body" idx="1"/>
          </p:nvPr>
        </p:nvSpPr>
        <p:spPr>
          <a:xfrm>
            <a:off x="311700" y="975650"/>
            <a:ext cx="8520600" cy="40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sz="1700" b="1">
                <a:solidFill>
                  <a:schemeClr val="dk1"/>
                </a:solidFill>
                <a:latin typeface="Calibri"/>
                <a:ea typeface="Calibri"/>
                <a:cs typeface="Calibri"/>
                <a:sym typeface="Calibri"/>
              </a:rPr>
              <a:t>-Ποια θεωρείτε  την μεγαλύτερη πρόκληση για τις γυναίκες σήμερα;</a:t>
            </a:r>
            <a:endParaRPr sz="17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l" sz="1700" i="1">
                <a:solidFill>
                  <a:schemeClr val="dk1"/>
                </a:solidFill>
                <a:latin typeface="Calibri"/>
                <a:ea typeface="Calibri"/>
                <a:cs typeface="Calibri"/>
                <a:sym typeface="Calibri"/>
              </a:rPr>
              <a:t>Να ξέρουμε τι διεκδικούμε. Δηλαδή είναι πάρα πολύ σημαντικό. Καλή και η φασαρία κάποιες φορές όμως είναι καλύτερη όταν έχει ουσία και όταν έχει υπόβαθρο από πίσω. Δηλαδή είναι προτιμότερο να μην κάνω τόσο χαμό αλλά να ξέρω ένα , δύο τρία, τέσσερα πράγματα και να μπορώ σε μια συζήτηση να επιχειρηματολογήσω σωστά και να εξηγήσω για ποιο λόγο κάνω τον αγώνα, παρά να βγαίνω έξω να φωνάζω, να έχω ταμπέλες και δεν ξέρω κι εγώ τι και να το κάνω μόνο και μόνο επειδή είναι μόδα. Γιατί σας λέω τώρα τελευταία επειδή είναι αρκετά έντονο όλο αυτό το κίνημα - κι άλλες φορές ήταν αλλά και τώρα τελευταία- ενώ δεν μ’ αρέσει καθόλου να το λέω έτσι, αλλά πραγματικά παίρνει τη μορφή της μόδας, γιατί όλοι αυτοί που μάχονται για τα δικαιώματά μας δεν νομίζω ότι ξέρουν τι διεκδικούμε. Το θέμα δεν είναι να γίνουμε ανώτερες, αλλά εκεί το πάμε. Νομίζω ότι περισσότερο διεκδικούμε το να είμαστε ανώτερες από τους άντρες παρά να είμαστε ίσες. Να ξέρουμε τα δικαιώματά μας και να γνωρίζουμε τι πραγματικά διεκδικούμε και τι στην τελική χρειαζόμαστε</a:t>
            </a:r>
            <a:endParaRPr sz="1700" i="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000">
                <a:latin typeface="Calibri"/>
                <a:ea typeface="Calibri"/>
                <a:cs typeface="Calibri"/>
                <a:sym typeface="Calibri"/>
              </a:rPr>
              <a:t>Συμπεράσματα</a:t>
            </a:r>
            <a:endParaRPr sz="3000">
              <a:latin typeface="Calibri"/>
              <a:ea typeface="Calibri"/>
              <a:cs typeface="Calibri"/>
              <a:sym typeface="Calibri"/>
            </a:endParaRPr>
          </a:p>
        </p:txBody>
      </p:sp>
      <p:sp>
        <p:nvSpPr>
          <p:cNvPr id="121" name="Google Shape;121;p23"/>
          <p:cNvSpPr txBox="1">
            <a:spLocks noGrp="1"/>
          </p:cNvSpPr>
          <p:nvPr>
            <p:ph type="body" idx="1"/>
          </p:nvPr>
        </p:nvSpPr>
        <p:spPr>
          <a:xfrm>
            <a:off x="311700" y="1152475"/>
            <a:ext cx="8673600" cy="38475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l" sz="3250">
                <a:solidFill>
                  <a:schemeClr val="dk1"/>
                </a:solidFill>
                <a:latin typeface="Calibri"/>
                <a:ea typeface="Calibri"/>
                <a:cs typeface="Calibri"/>
                <a:sym typeface="Calibri"/>
              </a:rPr>
              <a:t>Η κυρία Νίκη επισημαίνει τη διαφορά καταστάσεων και συμπεριφορών απέναντι στις γυναίκες της παλαιότερης εποχής με της σημερινής</a:t>
            </a:r>
            <a:endParaRPr sz="3250">
              <a:solidFill>
                <a:schemeClr val="dk1"/>
              </a:solidFill>
              <a:latin typeface="Calibri"/>
              <a:ea typeface="Calibri"/>
              <a:cs typeface="Calibri"/>
              <a:sym typeface="Calibri"/>
            </a:endParaRPr>
          </a:p>
          <a:p>
            <a:pPr marL="0" lvl="0" indent="0" algn="l" rtl="0">
              <a:spcBef>
                <a:spcPts val="1200"/>
              </a:spcBef>
              <a:spcAft>
                <a:spcPts val="0"/>
              </a:spcAft>
              <a:buNone/>
            </a:pPr>
            <a:r>
              <a:rPr lang="el" sz="3250">
                <a:solidFill>
                  <a:schemeClr val="dk1"/>
                </a:solidFill>
                <a:latin typeface="Calibri"/>
                <a:ea typeface="Calibri"/>
                <a:cs typeface="Calibri"/>
                <a:sym typeface="Calibri"/>
              </a:rPr>
              <a:t>Η Αναστασία Αστερίου στέλνει ένα θετικό μήνυμα στους ανθρώπους με αναπηρία λέγοντάς τους να επικεντρώνονται στις δυνατότητές τους και όχι στις αδυναμίες τους </a:t>
            </a:r>
            <a:endParaRPr sz="3250">
              <a:solidFill>
                <a:schemeClr val="dk1"/>
              </a:solidFill>
              <a:latin typeface="Calibri"/>
              <a:ea typeface="Calibri"/>
              <a:cs typeface="Calibri"/>
              <a:sym typeface="Calibri"/>
            </a:endParaRPr>
          </a:p>
          <a:p>
            <a:pPr marL="0" lvl="0" indent="0" algn="l" rtl="0">
              <a:spcBef>
                <a:spcPts val="1200"/>
              </a:spcBef>
              <a:spcAft>
                <a:spcPts val="0"/>
              </a:spcAft>
              <a:buNone/>
            </a:pPr>
            <a:r>
              <a:rPr lang="el" sz="3250">
                <a:solidFill>
                  <a:schemeClr val="dk1"/>
                </a:solidFill>
                <a:latin typeface="Calibri"/>
                <a:ea typeface="Calibri"/>
                <a:cs typeface="Calibri"/>
                <a:sym typeface="Calibri"/>
              </a:rPr>
              <a:t>Η Κική Αραβίδου διαπιστώνει πως στον εργασιακό χώρο υπάρχουν πολλές φυλετικές διακρίσεις αλλά στον κόσμο πολλές γυναίκες παλεύουν και αγωνίζονται για την εξάλειψη τους</a:t>
            </a:r>
            <a:endParaRPr sz="3250">
              <a:solidFill>
                <a:schemeClr val="dk1"/>
              </a:solidFill>
              <a:latin typeface="Calibri"/>
              <a:ea typeface="Calibri"/>
              <a:cs typeface="Calibri"/>
              <a:sym typeface="Calibri"/>
            </a:endParaRPr>
          </a:p>
          <a:p>
            <a:pPr marL="0" lvl="0" indent="0" algn="l" rtl="0">
              <a:spcBef>
                <a:spcPts val="1200"/>
              </a:spcBef>
              <a:spcAft>
                <a:spcPts val="0"/>
              </a:spcAft>
              <a:buNone/>
            </a:pPr>
            <a:r>
              <a:rPr lang="el" sz="3250">
                <a:solidFill>
                  <a:schemeClr val="dk1"/>
                </a:solidFill>
                <a:latin typeface="Calibri"/>
                <a:ea typeface="Calibri"/>
                <a:cs typeface="Calibri"/>
                <a:sym typeface="Calibri"/>
              </a:rPr>
              <a:t>Η Δάφνη Πενλόγλου εστιάζει στην άγνοια και στη λάθος πληροφόρηση που έχουν όλοι οι άνθρωποι για τις φυλετικές διακρίσεις και τονίζει πως ειδικά οι γυναίκες χρειάζεται να γνωρίζουν τα δικαιώματά τους αυτά που πρέπει να διεκδικήσουν</a:t>
            </a:r>
            <a:endParaRPr sz="3250">
              <a:solidFill>
                <a:schemeClr val="dk1"/>
              </a:solidFill>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l"/>
              <a:t>Ευχαριστούμε πολύ για την προσοχή σας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3020">
                <a:latin typeface="Calibri"/>
                <a:ea typeface="Calibri"/>
                <a:cs typeface="Calibri"/>
                <a:sym typeface="Calibri"/>
              </a:rPr>
              <a:t>Εισαγωγή</a:t>
            </a:r>
            <a:endParaRPr sz="3020">
              <a:latin typeface="Calibri"/>
              <a:ea typeface="Calibri"/>
              <a:cs typeface="Calibri"/>
              <a:sym typeface="Calibri"/>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Τα τελευταία χρόνια έχει γίνει τεράστια προσπάθεια εξάλειψης των διακρίσεων και έχουν παρατηρηθεί σημαντικά αποτελέσματα. Δυστυχώς όμως, ακόμα απέχουμε πολύ από την απόλυτη ισότητα.​</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Ένα καίριο πρόβλημα που εντοπίζεται και στις πιο ανεπτυγμένες χώρες, είναι οι έμφυλες διακρίσεις. ​</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Πώς αντιμετωπίζουν οι γυναίκες της Θεσσαλονίκης αυτή την κατάσταση; Τους επηρεάζει στην προσωπική και την επαγγελματική ζωή τους; Τι είναι αυτό που θεωρούν πιο σημαντικό να αλλάξει; </a:t>
            </a:r>
            <a:endParaRPr sz="20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827475" y="724075"/>
            <a:ext cx="2435750" cy="3326875"/>
          </a:xfrm>
          <a:prstGeom prst="rect">
            <a:avLst/>
          </a:prstGeom>
          <a:noFill/>
          <a:ln>
            <a:noFill/>
          </a:ln>
        </p:spPr>
      </p:pic>
      <p:sp>
        <p:nvSpPr>
          <p:cNvPr id="68" name="Google Shape;68;p15"/>
          <p:cNvSpPr txBox="1"/>
          <p:nvPr/>
        </p:nvSpPr>
        <p:spPr>
          <a:xfrm>
            <a:off x="4790200" y="354675"/>
            <a:ext cx="4259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3000">
                <a:latin typeface="Calibri"/>
                <a:ea typeface="Calibri"/>
                <a:cs typeface="Calibri"/>
                <a:sym typeface="Calibri"/>
              </a:rPr>
              <a:t>Αναστασία Αστερίου</a:t>
            </a:r>
            <a:endParaRPr sz="3000">
              <a:latin typeface="Calibri"/>
              <a:ea typeface="Calibri"/>
              <a:cs typeface="Calibri"/>
              <a:sym typeface="Calibri"/>
            </a:endParaRPr>
          </a:p>
        </p:txBody>
      </p:sp>
      <p:sp>
        <p:nvSpPr>
          <p:cNvPr id="69" name="Google Shape;69;p15"/>
          <p:cNvSpPr txBox="1"/>
          <p:nvPr/>
        </p:nvSpPr>
        <p:spPr>
          <a:xfrm>
            <a:off x="4958950" y="1270825"/>
            <a:ext cx="3833700" cy="3374100"/>
          </a:xfrm>
          <a:prstGeom prst="rect">
            <a:avLst/>
          </a:prstGeom>
          <a:noFill/>
          <a:ln>
            <a:noFill/>
          </a:ln>
        </p:spPr>
        <p:txBody>
          <a:bodyPr spcFirstLastPara="1" wrap="square" lIns="91425" tIns="91425" rIns="91425" bIns="91425" anchor="t" anchorCtr="0">
            <a:spAutoFit/>
          </a:bodyPr>
          <a:lstStyle/>
          <a:p>
            <a:pPr marL="457200" lvl="0" indent="-346075" algn="l" rtl="0">
              <a:lnSpc>
                <a:spcPct val="115000"/>
              </a:lnSpc>
              <a:spcBef>
                <a:spcPts val="0"/>
              </a:spcBef>
              <a:spcAft>
                <a:spcPts val="0"/>
              </a:spcAft>
              <a:buClr>
                <a:schemeClr val="dk1"/>
              </a:buClr>
              <a:buSzPts val="1850"/>
              <a:buFont typeface="Arial"/>
              <a:buChar char="●"/>
            </a:pPr>
            <a:r>
              <a:rPr lang="el" sz="2100">
                <a:solidFill>
                  <a:schemeClr val="dk1"/>
                </a:solidFill>
                <a:highlight>
                  <a:srgbClr val="EDEBE9"/>
                </a:highlight>
                <a:latin typeface="Calibri"/>
                <a:ea typeface="Calibri"/>
                <a:cs typeface="Calibri"/>
                <a:sym typeface="Calibri"/>
              </a:rPr>
              <a:t>Σπούδασε και ασχολήθηκε με τα οικονομικά​</a:t>
            </a:r>
            <a:endParaRPr sz="2100">
              <a:solidFill>
                <a:schemeClr val="dk1"/>
              </a:solidFill>
              <a:highlight>
                <a:srgbClr val="EDEBE9"/>
              </a:highlight>
              <a:latin typeface="Calibri"/>
              <a:ea typeface="Calibri"/>
              <a:cs typeface="Calibri"/>
              <a:sym typeface="Calibri"/>
            </a:endParaRPr>
          </a:p>
          <a:p>
            <a:pPr marL="457200" lvl="0" indent="-346075" algn="l" rtl="0">
              <a:lnSpc>
                <a:spcPct val="115000"/>
              </a:lnSpc>
              <a:spcBef>
                <a:spcPts val="0"/>
              </a:spcBef>
              <a:spcAft>
                <a:spcPts val="0"/>
              </a:spcAft>
              <a:buClr>
                <a:schemeClr val="dk1"/>
              </a:buClr>
              <a:buSzPts val="1850"/>
              <a:buFont typeface="Arial"/>
              <a:buChar char="●"/>
            </a:pPr>
            <a:r>
              <a:rPr lang="el" sz="2100">
                <a:solidFill>
                  <a:schemeClr val="dk1"/>
                </a:solidFill>
                <a:highlight>
                  <a:srgbClr val="EDEBE9"/>
                </a:highlight>
                <a:latin typeface="Calibri"/>
                <a:ea typeface="Calibri"/>
                <a:cs typeface="Calibri"/>
                <a:sym typeface="Calibri"/>
              </a:rPr>
              <a:t>Έκανε στροφή στην καριέρα της και ακολούθησε το όνειρό της. Σπούδασε θέατρο και σήμερα είναι μια καταξιωμένη κουκλοπαίχτρια. </a:t>
            </a:r>
            <a:endParaRPr sz="2100">
              <a:solidFill>
                <a:schemeClr val="dk1"/>
              </a:solidFill>
              <a:highlight>
                <a:srgbClr val="EDEBE9"/>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956050" y="1128475"/>
            <a:ext cx="2647250" cy="2886550"/>
          </a:xfrm>
          <a:prstGeom prst="rect">
            <a:avLst/>
          </a:prstGeom>
          <a:noFill/>
          <a:ln>
            <a:noFill/>
          </a:ln>
        </p:spPr>
      </p:pic>
      <p:sp>
        <p:nvSpPr>
          <p:cNvPr id="75" name="Google Shape;75;p16"/>
          <p:cNvSpPr txBox="1"/>
          <p:nvPr/>
        </p:nvSpPr>
        <p:spPr>
          <a:xfrm>
            <a:off x="4725900" y="418950"/>
            <a:ext cx="4243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3000">
                <a:solidFill>
                  <a:schemeClr val="dk1"/>
                </a:solidFill>
                <a:highlight>
                  <a:srgbClr val="EDEBE9"/>
                </a:highlight>
                <a:latin typeface="Calibri"/>
                <a:ea typeface="Calibri"/>
                <a:cs typeface="Calibri"/>
                <a:sym typeface="Calibri"/>
              </a:rPr>
              <a:t>Κυριακή (Κική) Αραβίδου</a:t>
            </a:r>
            <a:endParaRPr sz="3000">
              <a:latin typeface="Calibri"/>
              <a:ea typeface="Calibri"/>
              <a:cs typeface="Calibri"/>
              <a:sym typeface="Calibri"/>
            </a:endParaRPr>
          </a:p>
        </p:txBody>
      </p:sp>
      <p:sp>
        <p:nvSpPr>
          <p:cNvPr id="76" name="Google Shape;76;p16"/>
          <p:cNvSpPr txBox="1"/>
          <p:nvPr/>
        </p:nvSpPr>
        <p:spPr>
          <a:xfrm>
            <a:off x="4999150" y="1367300"/>
            <a:ext cx="3970200" cy="1800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l" sz="2100">
                <a:solidFill>
                  <a:schemeClr val="dk1"/>
                </a:solidFill>
                <a:highlight>
                  <a:srgbClr val="EDEBE9"/>
                </a:highlight>
                <a:latin typeface="Calibri"/>
                <a:ea typeface="Calibri"/>
                <a:cs typeface="Calibri"/>
                <a:sym typeface="Calibri"/>
              </a:rPr>
              <a:t>Είναι τοπογράφος Μηχανικός με Μεταπτυχιακό Δίπλωμα στον Περιβαλλοντικό Σχεδιασμό Πόλεων και Κτιρίων</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5111650" y="451100"/>
            <a:ext cx="3375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3000">
                <a:latin typeface="Calibri"/>
                <a:ea typeface="Calibri"/>
                <a:cs typeface="Calibri"/>
                <a:sym typeface="Calibri"/>
              </a:rPr>
              <a:t>κ. Νίκη</a:t>
            </a:r>
            <a:endParaRPr sz="3000">
              <a:latin typeface="Calibri"/>
              <a:ea typeface="Calibri"/>
              <a:cs typeface="Calibri"/>
              <a:sym typeface="Calibri"/>
            </a:endParaRPr>
          </a:p>
        </p:txBody>
      </p:sp>
      <p:sp>
        <p:nvSpPr>
          <p:cNvPr id="82" name="Google Shape;82;p17"/>
          <p:cNvSpPr txBox="1"/>
          <p:nvPr/>
        </p:nvSpPr>
        <p:spPr>
          <a:xfrm>
            <a:off x="5127750" y="1399450"/>
            <a:ext cx="3761100" cy="3002400"/>
          </a:xfrm>
          <a:prstGeom prst="rect">
            <a:avLst/>
          </a:prstGeom>
          <a:noFill/>
          <a:ln>
            <a:noFill/>
          </a:ln>
        </p:spPr>
        <p:txBody>
          <a:bodyPr spcFirstLastPara="1" wrap="square" lIns="91425" tIns="91425" rIns="91425" bIns="91425" anchor="t" anchorCtr="0">
            <a:spAutoFit/>
          </a:bodyPr>
          <a:lstStyle/>
          <a:p>
            <a:pPr marL="457200" lvl="0" indent="-346075" algn="l" rtl="0">
              <a:lnSpc>
                <a:spcPct val="115000"/>
              </a:lnSpc>
              <a:spcBef>
                <a:spcPts val="0"/>
              </a:spcBef>
              <a:spcAft>
                <a:spcPts val="0"/>
              </a:spcAft>
              <a:buClr>
                <a:schemeClr val="dk1"/>
              </a:buClr>
              <a:buSzPts val="1850"/>
              <a:buFont typeface="Arial"/>
              <a:buChar char="●"/>
            </a:pPr>
            <a:r>
              <a:rPr lang="el" sz="2100">
                <a:solidFill>
                  <a:schemeClr val="dk1"/>
                </a:solidFill>
                <a:highlight>
                  <a:srgbClr val="EDEBE9"/>
                </a:highlight>
                <a:latin typeface="Calibri"/>
                <a:ea typeface="Calibri"/>
                <a:cs typeface="Calibri"/>
                <a:sym typeface="Calibri"/>
              </a:rPr>
              <a:t>Γεννήθηκε το 1944​</a:t>
            </a:r>
            <a:endParaRPr sz="2100">
              <a:solidFill>
                <a:schemeClr val="dk1"/>
              </a:solidFill>
              <a:highlight>
                <a:srgbClr val="EDEBE9"/>
              </a:highlight>
              <a:latin typeface="Calibri"/>
              <a:ea typeface="Calibri"/>
              <a:cs typeface="Calibri"/>
              <a:sym typeface="Calibri"/>
            </a:endParaRPr>
          </a:p>
          <a:p>
            <a:pPr marL="457200" lvl="0" indent="-346075" algn="l" rtl="0">
              <a:lnSpc>
                <a:spcPct val="115000"/>
              </a:lnSpc>
              <a:spcBef>
                <a:spcPts val="0"/>
              </a:spcBef>
              <a:spcAft>
                <a:spcPts val="0"/>
              </a:spcAft>
              <a:buClr>
                <a:schemeClr val="dk1"/>
              </a:buClr>
              <a:buSzPts val="1850"/>
              <a:buFont typeface="Arial"/>
              <a:buChar char="●"/>
            </a:pPr>
            <a:r>
              <a:rPr lang="el" sz="2100">
                <a:solidFill>
                  <a:schemeClr val="dk1"/>
                </a:solidFill>
                <a:highlight>
                  <a:srgbClr val="EDEBE9"/>
                </a:highlight>
                <a:latin typeface="Calibri"/>
                <a:ea typeface="Calibri"/>
                <a:cs typeface="Calibri"/>
                <a:sym typeface="Calibri"/>
              </a:rPr>
              <a:t>Ήρθε στην Θεσσαλονίκη σε μικρή ηλικία​</a:t>
            </a:r>
            <a:endParaRPr sz="2100">
              <a:solidFill>
                <a:schemeClr val="dk1"/>
              </a:solidFill>
              <a:highlight>
                <a:srgbClr val="EDEBE9"/>
              </a:highlight>
              <a:latin typeface="Calibri"/>
              <a:ea typeface="Calibri"/>
              <a:cs typeface="Calibri"/>
              <a:sym typeface="Calibri"/>
            </a:endParaRPr>
          </a:p>
          <a:p>
            <a:pPr marL="457200" lvl="0" indent="-346075" algn="l" rtl="0">
              <a:lnSpc>
                <a:spcPct val="115000"/>
              </a:lnSpc>
              <a:spcBef>
                <a:spcPts val="0"/>
              </a:spcBef>
              <a:spcAft>
                <a:spcPts val="0"/>
              </a:spcAft>
              <a:buClr>
                <a:schemeClr val="dk1"/>
              </a:buClr>
              <a:buSzPts val="1850"/>
              <a:buFont typeface="Arial"/>
              <a:buChar char="●"/>
            </a:pPr>
            <a:r>
              <a:rPr lang="el" sz="2100">
                <a:solidFill>
                  <a:schemeClr val="dk1"/>
                </a:solidFill>
                <a:highlight>
                  <a:srgbClr val="EDEBE9"/>
                </a:highlight>
                <a:latin typeface="Calibri"/>
                <a:ea typeface="Calibri"/>
                <a:cs typeface="Calibri"/>
                <a:sym typeface="Calibri"/>
              </a:rPr>
              <a:t>Σπούδασε Γεωπονία στο ΑΠΘ​</a:t>
            </a:r>
            <a:endParaRPr sz="2100">
              <a:solidFill>
                <a:schemeClr val="dk1"/>
              </a:solidFill>
              <a:highlight>
                <a:srgbClr val="EDEBE9"/>
              </a:highlight>
              <a:latin typeface="Calibri"/>
              <a:ea typeface="Calibri"/>
              <a:cs typeface="Calibri"/>
              <a:sym typeface="Calibri"/>
            </a:endParaRPr>
          </a:p>
          <a:p>
            <a:pPr marL="457200" lvl="0" indent="-346075" algn="l" rtl="0">
              <a:lnSpc>
                <a:spcPct val="115000"/>
              </a:lnSpc>
              <a:spcBef>
                <a:spcPts val="0"/>
              </a:spcBef>
              <a:spcAft>
                <a:spcPts val="0"/>
              </a:spcAft>
              <a:buClr>
                <a:schemeClr val="dk1"/>
              </a:buClr>
              <a:buSzPts val="1850"/>
              <a:buFont typeface="Arial"/>
              <a:buChar char="●"/>
            </a:pPr>
            <a:r>
              <a:rPr lang="el" sz="2100">
                <a:solidFill>
                  <a:schemeClr val="dk1"/>
                </a:solidFill>
                <a:highlight>
                  <a:srgbClr val="EDEBE9"/>
                </a:highlight>
                <a:latin typeface="Calibri"/>
                <a:ea typeface="Calibri"/>
                <a:cs typeface="Calibri"/>
                <a:sym typeface="Calibri"/>
              </a:rPr>
              <a:t>Παντρεύτηκε και έκανε δύο αγόρια​</a:t>
            </a:r>
            <a:endParaRPr sz="2100">
              <a:solidFill>
                <a:schemeClr val="dk1"/>
              </a:solidFill>
              <a:highlight>
                <a:srgbClr val="EDEBE9"/>
              </a:highlight>
              <a:latin typeface="Calibri"/>
              <a:ea typeface="Calibri"/>
              <a:cs typeface="Calibri"/>
              <a:sym typeface="Calibri"/>
            </a:endParaRPr>
          </a:p>
          <a:p>
            <a:pPr marL="0" lvl="0" indent="0" algn="l" rtl="0">
              <a:spcBef>
                <a:spcPts val="0"/>
              </a:spcBef>
              <a:spcAft>
                <a:spcPts val="0"/>
              </a:spcAft>
              <a:buNone/>
            </a:pPr>
            <a:endParaRPr/>
          </a:p>
        </p:txBody>
      </p:sp>
      <p:pic>
        <p:nvPicPr>
          <p:cNvPr id="83" name="Google Shape;83;p17"/>
          <p:cNvPicPr preferRelativeResize="0"/>
          <p:nvPr/>
        </p:nvPicPr>
        <p:blipFill rotWithShape="1">
          <a:blip r:embed="rId3">
            <a:alphaModFix/>
          </a:blip>
          <a:srcRect t="15803" b="18268"/>
          <a:stretch/>
        </p:blipFill>
        <p:spPr>
          <a:xfrm>
            <a:off x="891775" y="859200"/>
            <a:ext cx="2527483" cy="342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p:nvPr/>
        </p:nvSpPr>
        <p:spPr>
          <a:xfrm>
            <a:off x="5111675" y="483250"/>
            <a:ext cx="35523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3000">
                <a:latin typeface="Calibri"/>
                <a:ea typeface="Calibri"/>
                <a:cs typeface="Calibri"/>
                <a:sym typeface="Calibri"/>
              </a:rPr>
              <a:t>Δάφνη Πενλόγλου</a:t>
            </a:r>
            <a:endParaRPr sz="3000">
              <a:latin typeface="Calibri"/>
              <a:ea typeface="Calibri"/>
              <a:cs typeface="Calibri"/>
              <a:sym typeface="Calibri"/>
            </a:endParaRPr>
          </a:p>
        </p:txBody>
      </p:sp>
      <p:sp>
        <p:nvSpPr>
          <p:cNvPr id="89" name="Google Shape;89;p18"/>
          <p:cNvSpPr txBox="1"/>
          <p:nvPr/>
        </p:nvSpPr>
        <p:spPr>
          <a:xfrm>
            <a:off x="5151875" y="1290000"/>
            <a:ext cx="3471900" cy="34818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dk1"/>
              </a:buClr>
              <a:buSzPts val="2100"/>
              <a:buFont typeface="Calibri"/>
              <a:buChar char="●"/>
            </a:pPr>
            <a:r>
              <a:rPr lang="el" sz="2100">
                <a:solidFill>
                  <a:schemeClr val="dk1"/>
                </a:solidFill>
                <a:latin typeface="Calibri"/>
                <a:ea typeface="Calibri"/>
                <a:cs typeface="Calibri"/>
                <a:sym typeface="Calibri"/>
              </a:rPr>
              <a:t>Είναι 22 ετών</a:t>
            </a:r>
            <a:endParaRPr sz="2100">
              <a:solidFill>
                <a:schemeClr val="dk1"/>
              </a:solidFill>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Calibri"/>
              <a:buChar char="●"/>
            </a:pPr>
            <a:r>
              <a:rPr lang="el" sz="2100">
                <a:solidFill>
                  <a:schemeClr val="dk1"/>
                </a:solidFill>
                <a:latin typeface="Calibri"/>
                <a:ea typeface="Calibri"/>
                <a:cs typeface="Calibri"/>
                <a:sym typeface="Calibri"/>
              </a:rPr>
              <a:t>Έχει μεγαλώσει και κατάγεται από τη Θεσσαλονίκη </a:t>
            </a:r>
            <a:endParaRPr sz="2100">
              <a:solidFill>
                <a:schemeClr val="dk1"/>
              </a:solidFill>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Calibri"/>
              <a:buChar char="●"/>
            </a:pPr>
            <a:r>
              <a:rPr lang="el" sz="2100">
                <a:solidFill>
                  <a:schemeClr val="dk1"/>
                </a:solidFill>
                <a:latin typeface="Calibri"/>
                <a:ea typeface="Calibri"/>
                <a:cs typeface="Calibri"/>
                <a:sym typeface="Calibri"/>
              </a:rPr>
              <a:t>Είναι φοιτήτρια ψυχολογίας στο ΑΠΘ</a:t>
            </a:r>
            <a:endParaRPr sz="2100">
              <a:solidFill>
                <a:schemeClr val="dk1"/>
              </a:solidFill>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Calibri"/>
              <a:buChar char="●"/>
            </a:pPr>
            <a:r>
              <a:rPr lang="el" sz="2100">
                <a:solidFill>
                  <a:schemeClr val="dk1"/>
                </a:solidFill>
                <a:latin typeface="Calibri"/>
                <a:ea typeface="Calibri"/>
                <a:cs typeface="Calibri"/>
                <a:sym typeface="Calibri"/>
              </a:rPr>
              <a:t>Κάνει τις erasmus σπουδές της στο Πανεπιστήμιο Κύπρου</a:t>
            </a:r>
            <a:endParaRPr sz="2100">
              <a:solidFill>
                <a:schemeClr val="dk1"/>
              </a:solidFill>
              <a:latin typeface="Calibri"/>
              <a:ea typeface="Calibri"/>
              <a:cs typeface="Calibri"/>
              <a:sym typeface="Calibri"/>
            </a:endParaRPr>
          </a:p>
        </p:txBody>
      </p:sp>
      <p:pic>
        <p:nvPicPr>
          <p:cNvPr id="90" name="Google Shape;90;p18"/>
          <p:cNvPicPr preferRelativeResize="0"/>
          <p:nvPr/>
        </p:nvPicPr>
        <p:blipFill>
          <a:blip r:embed="rId3">
            <a:alphaModFix/>
          </a:blip>
          <a:stretch>
            <a:fillRect/>
          </a:stretch>
        </p:blipFill>
        <p:spPr>
          <a:xfrm>
            <a:off x="1004300" y="906338"/>
            <a:ext cx="2493126" cy="3330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3020">
                <a:latin typeface="Calibri"/>
                <a:ea typeface="Calibri"/>
                <a:cs typeface="Calibri"/>
                <a:sym typeface="Calibri"/>
              </a:rPr>
              <a:t>Αφηγήσεις</a:t>
            </a:r>
            <a:endParaRPr sz="3020">
              <a:latin typeface="Calibri"/>
              <a:ea typeface="Calibri"/>
              <a:cs typeface="Calibri"/>
              <a:sym typeface="Calibri"/>
            </a:endParaRPr>
          </a:p>
        </p:txBody>
      </p:sp>
      <p:sp>
        <p:nvSpPr>
          <p:cNvPr id="96" name="Google Shape;96;p19"/>
          <p:cNvSpPr txBox="1">
            <a:spLocks noGrp="1"/>
          </p:cNvSpPr>
          <p:nvPr>
            <p:ph type="body" idx="1"/>
          </p:nvPr>
        </p:nvSpPr>
        <p:spPr>
          <a:xfrm>
            <a:off x="311700" y="1152475"/>
            <a:ext cx="3999900" cy="3590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l" sz="1800" dirty="0">
                <a:solidFill>
                  <a:srgbClr val="000000"/>
                </a:solidFill>
                <a:latin typeface="Calibri"/>
                <a:ea typeface="Calibri"/>
                <a:cs typeface="Calibri"/>
                <a:sym typeface="Calibri"/>
              </a:rPr>
              <a:t>Κυρία Νίκη: </a:t>
            </a:r>
            <a:r>
              <a:rPr lang="el" sz="1800" i="1" dirty="0">
                <a:solidFill>
                  <a:srgbClr val="000000"/>
                </a:solidFill>
                <a:latin typeface="Calibri"/>
                <a:ea typeface="Calibri"/>
                <a:cs typeface="Calibri"/>
                <a:sym typeface="Calibri"/>
              </a:rPr>
              <a:t>Ήμουν πρώτη γυμνασίου και με επέλεξαν -λόγω του βαθμού μου- για να είμαι παραστάτρια. Κάποια αγόρια από τις μεγαλύτερες τάξεις παραπονέθηκαν που ο διευθυντής έβαλε εμένα αντί για αυτούς. Την επόμενη μέρα, ο γυμνασιάρχης με σήκωσε μπροστά σε όλο το σχολείο και είπε: Ορίστε κύριοι, φτάστε την, έβγαλε μεγαλύτερο βαθμό από εσάς και αξίζει να είναι στην σημαία.​</a:t>
            </a:r>
            <a:endParaRPr sz="1800" i="1" dirty="0">
              <a:solidFill>
                <a:srgbClr val="000000"/>
              </a:solidFill>
              <a:latin typeface="Calibri"/>
              <a:ea typeface="Calibri"/>
              <a:cs typeface="Calibri"/>
              <a:sym typeface="Calibri"/>
            </a:endParaRPr>
          </a:p>
        </p:txBody>
      </p:sp>
      <p:sp>
        <p:nvSpPr>
          <p:cNvPr id="97" name="Google Shape;97;p19"/>
          <p:cNvSpPr txBox="1">
            <a:spLocks noGrp="1"/>
          </p:cNvSpPr>
          <p:nvPr>
            <p:ph type="body" idx="2"/>
          </p:nvPr>
        </p:nvSpPr>
        <p:spPr>
          <a:xfrm>
            <a:off x="4848475" y="1152475"/>
            <a:ext cx="4072500" cy="3831300"/>
          </a:xfrm>
          <a:prstGeom prst="rect">
            <a:avLst/>
          </a:prstGeom>
        </p:spPr>
        <p:txBody>
          <a:bodyPr spcFirstLastPara="1" wrap="square" lIns="91425" tIns="91425" rIns="91425" bIns="91425" anchor="t" anchorCtr="0">
            <a:normAutofit lnSpcReduction="10000"/>
          </a:bodyPr>
          <a:lstStyle/>
          <a:p>
            <a:pPr marL="584200" lvl="0" indent="-342900" algn="l" rtl="0">
              <a:spcBef>
                <a:spcPts val="0"/>
              </a:spcBef>
              <a:spcAft>
                <a:spcPts val="0"/>
              </a:spcAft>
              <a:buClr>
                <a:schemeClr val="dk1"/>
              </a:buClr>
              <a:buSzPts val="1800"/>
              <a:buFont typeface="Arial"/>
              <a:buChar char="●"/>
            </a:pPr>
            <a:r>
              <a:rPr lang="el" sz="1800" i="1">
                <a:solidFill>
                  <a:schemeClr val="dk1"/>
                </a:solidFill>
                <a:latin typeface="Calibri"/>
                <a:ea typeface="Calibri"/>
                <a:cs typeface="Calibri"/>
                <a:sym typeface="Calibri"/>
              </a:rPr>
              <a:t>Στον ιδιωτικό τομέα υπήρχε μεγάλη διαφορά ανάμεσα στα φύλα. Οι γυναίκες αμειβόταν λιγότερο. Αντιθέτως στο δημόσιο δεν υπήρχε τόσο μεγάλη διάκριση.​</a:t>
            </a:r>
            <a:endParaRPr sz="1800" i="1">
              <a:solidFill>
                <a:schemeClr val="dk1"/>
              </a:solidFill>
              <a:latin typeface="Calibri"/>
              <a:ea typeface="Calibri"/>
              <a:cs typeface="Calibri"/>
              <a:sym typeface="Calibri"/>
            </a:endParaRPr>
          </a:p>
          <a:p>
            <a:pPr marL="584200" lvl="0" indent="-342900" algn="l" rtl="0">
              <a:spcBef>
                <a:spcPts val="0"/>
              </a:spcBef>
              <a:spcAft>
                <a:spcPts val="0"/>
              </a:spcAft>
              <a:buClr>
                <a:schemeClr val="dk1"/>
              </a:buClr>
              <a:buSzPts val="1800"/>
              <a:buFont typeface="Arial"/>
              <a:buChar char="●"/>
            </a:pPr>
            <a:r>
              <a:rPr lang="el" sz="1800" i="1">
                <a:solidFill>
                  <a:schemeClr val="dk1"/>
                </a:solidFill>
                <a:latin typeface="Calibri"/>
                <a:ea typeface="Calibri"/>
                <a:cs typeface="Calibri"/>
                <a:sym typeface="Calibri"/>
              </a:rPr>
              <a:t>Η οικονομική κατάσταση της οικογένειας έπαιζε τον πιο σημαντικό ρόλο στο αν τα κορίτσια θα συνέχιζαν το σχολείο. ​</a:t>
            </a:r>
            <a:endParaRPr sz="1800" i="1">
              <a:solidFill>
                <a:schemeClr val="dk1"/>
              </a:solidFill>
              <a:latin typeface="Calibri"/>
              <a:ea typeface="Calibri"/>
              <a:cs typeface="Calibri"/>
              <a:sym typeface="Calibri"/>
            </a:endParaRPr>
          </a:p>
          <a:p>
            <a:pPr marL="584200" lvl="0" indent="-342900" algn="l" rtl="0">
              <a:spcBef>
                <a:spcPts val="0"/>
              </a:spcBef>
              <a:spcAft>
                <a:spcPts val="0"/>
              </a:spcAft>
              <a:buClr>
                <a:schemeClr val="dk1"/>
              </a:buClr>
              <a:buSzPts val="1800"/>
              <a:buFont typeface="Arial"/>
              <a:buChar char="●"/>
            </a:pPr>
            <a:r>
              <a:rPr lang="el" sz="1800" i="1">
                <a:solidFill>
                  <a:schemeClr val="dk1"/>
                </a:solidFill>
                <a:latin typeface="Calibri"/>
                <a:ea typeface="Calibri"/>
                <a:cs typeface="Calibri"/>
                <a:sym typeface="Calibri"/>
              </a:rPr>
              <a:t>Υπήρχαν ακόμα οι αντιλήψεις ότι οι γυναίκες δεν μπορούν να κυκλοφορούν μόνες τους.</a:t>
            </a:r>
            <a:r>
              <a:rPr lang="el" sz="1800">
                <a:solidFill>
                  <a:schemeClr val="dk1"/>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28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000">
                <a:latin typeface="Calibri"/>
                <a:ea typeface="Calibri"/>
                <a:cs typeface="Calibri"/>
                <a:sym typeface="Calibri"/>
              </a:rPr>
              <a:t>Αναστασία Αστερίου</a:t>
            </a:r>
            <a:endParaRPr sz="3000">
              <a:latin typeface="Calibri"/>
              <a:ea typeface="Calibri"/>
              <a:cs typeface="Calibri"/>
              <a:sym typeface="Calibri"/>
            </a:endParaRPr>
          </a:p>
        </p:txBody>
      </p:sp>
      <p:sp>
        <p:nvSpPr>
          <p:cNvPr id="103" name="Google Shape;103;p20"/>
          <p:cNvSpPr txBox="1">
            <a:spLocks noGrp="1"/>
          </p:cNvSpPr>
          <p:nvPr>
            <p:ph type="body" idx="1"/>
          </p:nvPr>
        </p:nvSpPr>
        <p:spPr>
          <a:xfrm>
            <a:off x="141150" y="937375"/>
            <a:ext cx="8861700" cy="3998100"/>
          </a:xfrm>
          <a:prstGeom prst="rect">
            <a:avLst/>
          </a:prstGeom>
        </p:spPr>
        <p:txBody>
          <a:bodyPr spcFirstLastPara="1" wrap="square" lIns="91425" tIns="91425" rIns="91425" bIns="91425" anchor="t" anchorCtr="0">
            <a:normAutofit fontScale="25000" lnSpcReduction="20000"/>
          </a:bodyPr>
          <a:lstStyle/>
          <a:p>
            <a:pPr marL="0" lvl="0" indent="0" algn="l" rtl="0">
              <a:spcBef>
                <a:spcPts val="1200"/>
              </a:spcBef>
              <a:spcAft>
                <a:spcPts val="0"/>
              </a:spcAft>
              <a:buNone/>
            </a:pPr>
            <a:r>
              <a:rPr lang="el" sz="6800" b="1">
                <a:solidFill>
                  <a:schemeClr val="dk1"/>
                </a:solidFill>
                <a:latin typeface="Calibri"/>
                <a:ea typeface="Calibri"/>
                <a:cs typeface="Calibri"/>
                <a:sym typeface="Calibri"/>
              </a:rPr>
              <a:t>-Υπήρχε κάποια στιγμή που νιώσατε υποδεέστερη ή που σας υποβίβασαν;</a:t>
            </a:r>
            <a:endParaRPr sz="6800">
              <a:solidFill>
                <a:schemeClr val="dk1"/>
              </a:solidFill>
              <a:latin typeface="Calibri"/>
              <a:ea typeface="Calibri"/>
              <a:cs typeface="Calibri"/>
              <a:sym typeface="Calibri"/>
            </a:endParaRPr>
          </a:p>
          <a:p>
            <a:pPr marL="0" lvl="0" indent="0" algn="l" rtl="0">
              <a:spcBef>
                <a:spcPts val="1200"/>
              </a:spcBef>
              <a:spcAft>
                <a:spcPts val="0"/>
              </a:spcAft>
              <a:buNone/>
            </a:pPr>
            <a:r>
              <a:rPr lang="el" sz="6800" i="1">
                <a:solidFill>
                  <a:schemeClr val="dk1"/>
                </a:solidFill>
                <a:latin typeface="Calibri"/>
                <a:ea typeface="Calibri"/>
                <a:cs typeface="Calibri"/>
                <a:sym typeface="Calibri"/>
              </a:rPr>
              <a:t>Σίγουρα υπήρχαν πάρα πολλές στιγμές που με υποβίβασαν. Υποδεέστερη δεν έχω νιώσει όμως για αυτό, επειδή όταν κάποιος υποβιβάζει κάποιον επειδή είναι άτομο με ειδικές ανάγκες, για εμένα είναι ξεκάθαρο ότι προέρχεται από την δική του ποιότητα χαρακτήρα, αφορά στον ίδιο και όχι εμένα. Δηλαδή δεν μπορώ εγώ να προσβληθώ και να καταβληθώ όταν κάποιος δεν έχει την ευαισθησία ή την αγάπη για τον συνάνθρωπο ή ότι άλλο μπορείς να το ονομάσεις, να δεχτεί ένα άτομο με ειδικές ανάγκες ισότιμα. Οπότε αυτό πάντα αφορά στον άλλον και όχι σε εμένα. Βέβαια αυτό πολλές φορές έχει συμβεί να μου δημιουργήσει εμπόδια, αλλά εμπόδια έχουν όλοι οι άνθρωποι στην ζωή τους, για διαφορετικούς λόγους, οπότε θεωρώ ότι αυτά τα εμπόδια θα μπορούσαν να συμβούν και με άλλο τρόπο, αν είχα άλλη φυσική κατάσταση. Δηλαδή το αντιλαμβάνομαι με αυτό τον τρόπο και έτσι έχω ξεκαθαρίσει μέσα μου, το τι είναι από εμένα και τι είναι από τον άλλον. Να μην είμαι καλή λόγω αναπηρίας στην δουλειά μου, ναι, θα μπορούσα να πω ότι αυτό θα με στεναχωρούσε, αλλά να κάνω εγώ την δουλειά μου σωστό και ο άλλος να έχει μια άποψη επειδή είμαι άτομο με ειδικές ανάγκες, θεωρώ ότι αφορά τον ίδιο και όχι εμένα.</a:t>
            </a:r>
            <a:endParaRPr sz="6800" i="1">
              <a:solidFill>
                <a:schemeClr val="dk1"/>
              </a:solidFill>
              <a:latin typeface="Calibri"/>
              <a:ea typeface="Calibri"/>
              <a:cs typeface="Calibri"/>
              <a:sym typeface="Calibri"/>
            </a:endParaRPr>
          </a:p>
          <a:p>
            <a:pPr marL="0" lvl="0" indent="0" algn="l" rtl="0">
              <a:spcBef>
                <a:spcPts val="1200"/>
              </a:spcBef>
              <a:spcAft>
                <a:spcPts val="0"/>
              </a:spcAft>
              <a:buNone/>
            </a:pPr>
            <a:endParaRPr sz="1100" b="1">
              <a:solidFill>
                <a:schemeClr val="dk1"/>
              </a:solidFill>
            </a:endParaRPr>
          </a:p>
          <a:p>
            <a:pPr marL="0" lvl="0" indent="0" algn="l" rtl="0">
              <a:spcBef>
                <a:spcPts val="1200"/>
              </a:spcBef>
              <a:spcAft>
                <a:spcPts val="0"/>
              </a:spcAft>
              <a:buNone/>
            </a:pPr>
            <a:endParaRPr sz="1100">
              <a:solidFill>
                <a:schemeClr val="dk1"/>
              </a:solidFill>
            </a:endParaRPr>
          </a:p>
          <a:p>
            <a:pPr marL="0" lvl="0" indent="0" algn="l" rtl="0">
              <a:spcBef>
                <a:spcPts val="1200"/>
              </a:spcBef>
              <a:spcAft>
                <a:spcPts val="1200"/>
              </a:spcAft>
              <a:buClr>
                <a:schemeClr val="dk1"/>
              </a:buClr>
              <a:buSzPct val="100000"/>
              <a:buFont typeface="Arial"/>
              <a:buNone/>
            </a:pPr>
            <a:endParaRPr sz="1100" b="1" u="sng">
              <a:solidFill>
                <a:schemeClr val="dk1"/>
              </a:solidFill>
              <a:highlight>
                <a:srgbClr val="E7A4FE"/>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000">
                <a:solidFill>
                  <a:srgbClr val="000000"/>
                </a:solidFill>
                <a:latin typeface="Calibri"/>
                <a:ea typeface="Calibri"/>
                <a:cs typeface="Calibri"/>
                <a:sym typeface="Calibri"/>
              </a:rPr>
              <a:t>Κική Αραβίδου</a:t>
            </a:r>
            <a:endParaRPr sz="3000">
              <a:latin typeface="Calibri"/>
              <a:ea typeface="Calibri"/>
              <a:cs typeface="Calibri"/>
              <a:sym typeface="Calibri"/>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7916"/>
              </a:lnSpc>
              <a:spcBef>
                <a:spcPts val="0"/>
              </a:spcBef>
              <a:spcAft>
                <a:spcPts val="0"/>
              </a:spcAft>
              <a:buClr>
                <a:schemeClr val="dk1"/>
              </a:buClr>
              <a:buSzPts val="1100"/>
              <a:buFont typeface="Arial"/>
              <a:buNone/>
            </a:pPr>
            <a:r>
              <a:rPr lang="el" sz="1700" b="1">
                <a:solidFill>
                  <a:schemeClr val="dk1"/>
                </a:solidFill>
                <a:latin typeface="Calibri"/>
                <a:ea typeface="Calibri"/>
                <a:cs typeface="Calibri"/>
                <a:sym typeface="Calibri"/>
              </a:rPr>
              <a:t>-Γενικά έχετε κάποιο συγκεκριμένο παράδειγμα διακρίσεων που σας έχει συμβεί στην επαγγελματική ή στην προσωπική σας ζωή; Κι αν θέλετε να μας πείτε.</a:t>
            </a:r>
            <a:endParaRPr sz="1700" b="1">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l" sz="1700">
                <a:solidFill>
                  <a:schemeClr val="dk1"/>
                </a:solidFill>
                <a:latin typeface="Calibri"/>
                <a:ea typeface="Calibri"/>
                <a:cs typeface="Calibri"/>
                <a:sym typeface="Calibri"/>
              </a:rPr>
              <a:t> </a:t>
            </a:r>
            <a:r>
              <a:rPr lang="el" sz="1700" i="1">
                <a:solidFill>
                  <a:schemeClr val="dk1"/>
                </a:solidFill>
                <a:latin typeface="Calibri"/>
                <a:ea typeface="Calibri"/>
                <a:cs typeface="Calibri"/>
                <a:sym typeface="Calibri"/>
              </a:rPr>
              <a:t>Στην προσωπική μου ζωή όχι δεν έχω σχεδόν κανένα νομίζω.</a:t>
            </a:r>
            <a:endParaRPr sz="1700" i="1">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l" sz="1700" i="1">
                <a:solidFill>
                  <a:schemeClr val="dk1"/>
                </a:solidFill>
                <a:latin typeface="Calibri"/>
                <a:ea typeface="Calibri"/>
                <a:cs typeface="Calibri"/>
                <a:sym typeface="Calibri"/>
              </a:rPr>
              <a:t> Στην επαγγελματική όμως, υπάρχουν πολλά. Θα σας πω ένα χαρακτηριστικό που είναι γενικότερο. Ένα χαρακτηριστικό παράδειγμα είναι όταν σε μία υπηρεσία η πλειοψηφία είναι γυναίκες υπάλληλοι, μιλάμε για το 70% και οι θέσεις των προϊσταμένων και των διευθυντών καταλαμβάνονται από άντρες. Οι λίγοι άντρες δηλαδή που υπάρχουν εκεί είναι οι προϊστάμενοι και οι διευθυντές και οι γυναίκες είναι οι υπάλληλοι. Αυτό είναι και πολύ συνηθισμένο αλλά είναι και χαρακτηριστικό για τη διαφορά πώς αντιμετωπίζονται οι γυναίκες και οι άντρες στην ιεραρχία.</a:t>
            </a:r>
            <a:endParaRPr sz="1700" i="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1001</Words>
  <Application>Microsoft Office PowerPoint</Application>
  <PresentationFormat>Προβολή στην οθόνη (16:9)</PresentationFormat>
  <Paragraphs>46</Paragraphs>
  <Slides>12</Slides>
  <Notes>12</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12</vt:i4>
      </vt:variant>
    </vt:vector>
  </HeadingPairs>
  <TitlesOfParts>
    <vt:vector size="15" baseType="lpstr">
      <vt:lpstr>Arial</vt:lpstr>
      <vt:lpstr>Calibri</vt:lpstr>
      <vt:lpstr>Simple Light</vt:lpstr>
      <vt:lpstr>Ιστορίες γυναικών στην  Θεσσαλονίκη</vt:lpstr>
      <vt:lpstr>Εισαγωγή</vt:lpstr>
      <vt:lpstr>Παρουσίαση του PowerPoint</vt:lpstr>
      <vt:lpstr>Παρουσίαση του PowerPoint</vt:lpstr>
      <vt:lpstr>Παρουσίαση του PowerPoint</vt:lpstr>
      <vt:lpstr>Παρουσίαση του PowerPoint</vt:lpstr>
      <vt:lpstr>Αφηγήσεις</vt:lpstr>
      <vt:lpstr>Αναστασία Αστερίου</vt:lpstr>
      <vt:lpstr>Κική Αραβίδου</vt:lpstr>
      <vt:lpstr>Δάφνη Πενλόγλου</vt:lpstr>
      <vt:lpstr>Συμπεράσματα</vt:lpstr>
      <vt:lpstr>Ευχαριστούμε πολύ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Ιστορίες γυναικών στην  Θεσσαλονίκη</dc:title>
  <dc:creator>Λάσκαρη Ελένη</dc:creator>
  <cp:lastModifiedBy>Λάσκαρη Ελένη</cp:lastModifiedBy>
  <cp:revision>3</cp:revision>
  <dcterms:modified xsi:type="dcterms:W3CDTF">2021-06-07T13:01:23Z</dcterms:modified>
</cp:coreProperties>
</file>