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3"/>
  </p:notesMasterIdLst>
  <p:sldIdLst>
    <p:sldId id="286" r:id="rId7"/>
    <p:sldId id="287" r:id="rId8"/>
    <p:sldId id="288" r:id="rId9"/>
    <p:sldId id="289" r:id="rId10"/>
    <p:sldId id="290" r:id="rId11"/>
    <p:sldId id="262" r:id="rId12"/>
    <p:sldId id="263" r:id="rId13"/>
    <p:sldId id="264" r:id="rId14"/>
    <p:sldId id="265" r:id="rId15"/>
    <p:sldId id="266" r:id="rId16"/>
    <p:sldId id="292" r:id="rId17"/>
    <p:sldId id="297" r:id="rId18"/>
    <p:sldId id="296" r:id="rId19"/>
    <p:sldId id="295" r:id="rId20"/>
    <p:sldId id="294" r:id="rId21"/>
    <p:sldId id="293" r:id="rId22"/>
    <p:sldId id="267" r:id="rId23"/>
    <p:sldId id="268" r:id="rId24"/>
    <p:sldId id="269" r:id="rId25"/>
    <p:sldId id="270" r:id="rId26"/>
    <p:sldId id="298" r:id="rId27"/>
    <p:sldId id="291" r:id="rId28"/>
    <p:sldId id="279" r:id="rId29"/>
    <p:sldId id="299" r:id="rId30"/>
    <p:sldId id="300" r:id="rId31"/>
    <p:sldId id="301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9" autoAdjust="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μετακίνηση της διαφάνειας</a:t>
            </a: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2000" b="0" strike="noStrike" spc="-1"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2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&lt;κεφαλίδα&gt;</a:t>
            </a:r>
          </a:p>
        </p:txBody>
      </p:sp>
      <p:sp>
        <p:nvSpPr>
          <p:cNvPr id="27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27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27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683DF3-9DAF-4114-9905-CBA7051154B4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9EBC0D5-91EE-41AE-AC6A-197F9EA19FF0}" type="slidenum">
              <a:rPr lang="el-GR" sz="12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el-GR" sz="12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22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C89AEE6-B647-46D0-AAE0-4EF65C1F54BC}" type="slidenum">
              <a:rPr lang="el-GR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el-G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10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11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12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13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14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15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7683DF3-9DAF-4114-9905-CBA7051154B4}" type="slidenum">
              <a:rPr lang="el-GR" sz="1400" b="0" strike="noStrike" spc="-1" smtClean="0">
                <a:latin typeface="Times New Roman"/>
              </a:rPr>
              <a:pPr algn="r"/>
              <a:t>16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2"/>
          <p:cNvPicPr/>
          <p:nvPr/>
        </p:nvPicPr>
        <p:blipFill>
          <a:blip r:embed="rId14" cstate="print">
            <a:alphaModFix amt="50000"/>
          </a:blip>
          <a:stretch/>
        </p:blipFill>
        <p:spPr>
          <a:xfrm>
            <a:off x="0" y="5791320"/>
            <a:ext cx="12191040" cy="1065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9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raphic 1"/>
          <p:cNvPicPr/>
          <p:nvPr/>
        </p:nvPicPr>
        <p:blipFill>
          <a:blip r:embed="rId14" cstate="print">
            <a:alphaModFix amt="40000"/>
          </a:blip>
          <a:stretch/>
        </p:blipFill>
        <p:spPr>
          <a:xfrm>
            <a:off x="0" y="5791320"/>
            <a:ext cx="12191040" cy="1065600"/>
          </a:xfrm>
          <a:prstGeom prst="rect">
            <a:avLst/>
          </a:prstGeom>
          <a:ln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aphic 1"/>
          <p:cNvPicPr/>
          <p:nvPr/>
        </p:nvPicPr>
        <p:blipFill>
          <a:blip r:embed="rId14" cstate="print"/>
          <a:stretch/>
        </p:blipFill>
        <p:spPr>
          <a:xfrm>
            <a:off x="9055080" y="0"/>
            <a:ext cx="3135960" cy="6856920"/>
          </a:xfrm>
          <a:prstGeom prst="rect">
            <a:avLst/>
          </a:prstGeom>
          <a:ln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raphic 2"/>
          <p:cNvPicPr/>
          <p:nvPr/>
        </p:nvPicPr>
        <p:blipFill>
          <a:blip r:embed="rId14" cstate="print"/>
          <a:stretch/>
        </p:blipFill>
        <p:spPr>
          <a:xfrm>
            <a:off x="9772560" y="0"/>
            <a:ext cx="2418120" cy="2618280"/>
          </a:xfrm>
          <a:prstGeom prst="rect">
            <a:avLst/>
          </a:prstGeom>
          <a:ln>
            <a:noFill/>
          </a:ln>
        </p:spPr>
      </p:pic>
      <p:pic>
        <p:nvPicPr>
          <p:cNvPr id="195" name="Graphic 1"/>
          <p:cNvPicPr/>
          <p:nvPr/>
        </p:nvPicPr>
        <p:blipFill>
          <a:blip r:embed="rId15" cstate="print"/>
          <a:stretch/>
        </p:blipFill>
        <p:spPr>
          <a:xfrm rot="10800000" flipH="1">
            <a:off x="5419080" y="0"/>
            <a:ext cx="6406920" cy="1782720"/>
          </a:xfrm>
          <a:prstGeom prst="rect">
            <a:avLst/>
          </a:prstGeom>
          <a:ln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8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25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2922840" y="1283040"/>
            <a:ext cx="6424920" cy="39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4800" b="1" strike="noStrike" spc="-1" dirty="0" smtClean="0">
                <a:solidFill>
                  <a:srgbClr val="0070C0"/>
                </a:solidFill>
                <a:latin typeface="Arial Narrow"/>
                <a:ea typeface="DejaVu Sans"/>
              </a:rPr>
              <a:t>ΦΥΣΙΚΟ ΠΕΡΙΒΑΛΛΟΝ</a:t>
            </a:r>
            <a:r>
              <a:rPr dirty="0"/>
              <a:t/>
            </a:r>
            <a:br>
              <a:rPr dirty="0"/>
            </a:br>
            <a:r>
              <a:rPr lang="el-GR" sz="4800" b="1" strike="noStrike" spc="-1" dirty="0">
                <a:solidFill>
                  <a:srgbClr val="0070C0"/>
                </a:solidFill>
                <a:latin typeface="Segoe UI"/>
                <a:ea typeface="DejaVu Sans"/>
              </a:rPr>
              <a:t> </a:t>
            </a:r>
            <a:r>
              <a:rPr lang="el-GR" sz="2700" b="1" strike="noStrike" spc="-1" dirty="0">
                <a:solidFill>
                  <a:srgbClr val="70BAB2"/>
                </a:solidFill>
                <a:latin typeface="Segoe UI"/>
                <a:ea typeface="DejaVu Sans"/>
              </a:rPr>
              <a:t>(Πρότυπο Λύκειο </a:t>
            </a:r>
            <a:r>
              <a:rPr lang="el-GR" sz="2700" b="1" strike="noStrike" spc="-1" dirty="0" err="1">
                <a:solidFill>
                  <a:srgbClr val="70BAB2"/>
                </a:solidFill>
                <a:latin typeface="Segoe UI"/>
                <a:ea typeface="DejaVu Sans"/>
              </a:rPr>
              <a:t>Ιωνιδείου</a:t>
            </a:r>
            <a:r>
              <a:rPr lang="el-GR" sz="2700" b="1" strike="noStrike" spc="-1" dirty="0">
                <a:solidFill>
                  <a:srgbClr val="70BAB2"/>
                </a:solidFill>
                <a:latin typeface="Segoe UI"/>
                <a:ea typeface="DejaVu Sans"/>
              </a:rPr>
              <a:t> Σχολής) </a:t>
            </a:r>
            <a:endParaRPr lang="el-GR" sz="2700" b="0" strike="noStrike" spc="-1" dirty="0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4" name="Picture 93"/>
          <p:cNvPicPr/>
          <p:nvPr/>
        </p:nvPicPr>
        <p:blipFill>
          <a:blip r:embed="rId3" cstate="print"/>
          <a:stretch/>
        </p:blipFill>
        <p:spPr>
          <a:xfrm>
            <a:off x="4151784" y="4869160"/>
            <a:ext cx="1512168" cy="1812264"/>
          </a:xfrm>
          <a:prstGeom prst="rect">
            <a:avLst/>
          </a:prstGeom>
          <a:ln w="9360">
            <a:noFill/>
          </a:ln>
        </p:spPr>
      </p:pic>
      <p:pic>
        <p:nvPicPr>
          <p:cNvPr id="10" name="9 - Εικόνα" descr="σημ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984" y="4797152"/>
            <a:ext cx="2162175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1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enhmerv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908720"/>
            <a:ext cx="11715679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2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molysmena n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1" y="980728"/>
            <a:ext cx="11597637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4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eξαφανισ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980728"/>
            <a:ext cx="11549798" cy="51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6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apoblh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36" y="908720"/>
            <a:ext cx="11893411" cy="46805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4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ghped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68" y="1052736"/>
            <a:ext cx="11357963" cy="489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6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syneid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124744"/>
            <a:ext cx="11557648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8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n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1124744"/>
            <a:ext cx="11717842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4000" b="1" strike="noStrike" spc="-1">
                <a:solidFill>
                  <a:srgbClr val="76B144"/>
                </a:solidFill>
                <a:latin typeface="Segoe UI"/>
                <a:ea typeface="DejaVu Sans"/>
              </a:rPr>
              <a:t>Αποτελέσματα ερωτηματολογίου Β’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218520" y="881280"/>
            <a:ext cx="3399480" cy="359280"/>
          </a:xfrm>
          <a:prstGeom prst="rect">
            <a:avLst/>
          </a:prstGeom>
          <a:noFill/>
          <a:ln>
            <a:solidFill>
              <a:srgbClr val="C19C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l-GR" sz="1800" b="1" strike="noStrike" spc="-1" dirty="0" smtClean="0">
                <a:solidFill>
                  <a:srgbClr val="326B4A"/>
                </a:solidFill>
                <a:latin typeface="Segoe UI"/>
                <a:ea typeface="DejaVu Sans"/>
              </a:rPr>
              <a:t>ΑΠΑΝΤΗΣΕΙΣ ΑΝΟΙΧΤΟΥ ΤΥΠΟΥ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4" name="3 - Εικόνα" descr="1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2" y="1484784"/>
            <a:ext cx="11070308" cy="4680520"/>
          </a:xfrm>
          <a:prstGeom prst="rect">
            <a:avLst/>
          </a:prstGeom>
        </p:spPr>
      </p:pic>
      <p:pic>
        <p:nvPicPr>
          <p:cNvPr id="5" name="4 - Εικόνα" descr="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2144" y="1700808"/>
            <a:ext cx="4221237" cy="997326"/>
          </a:xfrm>
          <a:prstGeom prst="rect">
            <a:avLst/>
          </a:prstGeom>
        </p:spPr>
      </p:pic>
      <p:pic>
        <p:nvPicPr>
          <p:cNvPr id="6" name="5 - Εικόνα" descr="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3472" y="5445224"/>
            <a:ext cx="3485163" cy="890370"/>
          </a:xfrm>
          <a:prstGeom prst="rect">
            <a:avLst/>
          </a:prstGeom>
        </p:spPr>
      </p:pic>
      <p:pic>
        <p:nvPicPr>
          <p:cNvPr id="12" name="11 - Εικόνα" descr="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0177" y="5517232"/>
            <a:ext cx="3390136" cy="792088"/>
          </a:xfrm>
          <a:prstGeom prst="rect">
            <a:avLst/>
          </a:prstGeom>
        </p:spPr>
      </p:pic>
      <p:pic>
        <p:nvPicPr>
          <p:cNvPr id="13" name="12 - Εικόνα" descr="6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432" y="3212976"/>
            <a:ext cx="2376264" cy="719419"/>
          </a:xfrm>
          <a:prstGeom prst="rect">
            <a:avLst/>
          </a:prstGeom>
        </p:spPr>
      </p:pic>
      <p:pic>
        <p:nvPicPr>
          <p:cNvPr id="14" name="13 - Εικόνα" descr="5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416" y="1844824"/>
            <a:ext cx="5184576" cy="900479"/>
          </a:xfrm>
          <a:prstGeom prst="rect">
            <a:avLst/>
          </a:prstGeom>
        </p:spPr>
      </p:pic>
      <p:pic>
        <p:nvPicPr>
          <p:cNvPr id="15" name="14 - Εικόνα" descr="4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7488" y="4365104"/>
            <a:ext cx="7661651" cy="864096"/>
          </a:xfrm>
          <a:prstGeom prst="rect">
            <a:avLst/>
          </a:prstGeom>
        </p:spPr>
      </p:pic>
      <p:pic>
        <p:nvPicPr>
          <p:cNvPr id="16" name="15 - Εικόνα" descr="3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5960" y="2996952"/>
            <a:ext cx="6194803" cy="648072"/>
          </a:xfrm>
          <a:prstGeom prst="rect">
            <a:avLst/>
          </a:prstGeom>
        </p:spPr>
      </p:pic>
      <p:pic>
        <p:nvPicPr>
          <p:cNvPr id="17" name="16 - Εικόνα" descr="drase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147" y="1340768"/>
            <a:ext cx="12077853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4000" b="1" strike="noStrike" spc="-1" dirty="0">
                <a:solidFill>
                  <a:srgbClr val="76B144"/>
                </a:solidFill>
                <a:latin typeface="Segoe UI"/>
                <a:ea typeface="DejaVu Sans"/>
              </a:rPr>
              <a:t>Αποτελέσματα ερωτηματολογίου Β’</a:t>
            </a:r>
            <a:endParaRPr lang="el-GR" sz="4000" b="0" strike="noStrike" spc="-1" dirty="0">
              <a:latin typeface="Arial"/>
            </a:endParaRPr>
          </a:p>
        </p:txBody>
      </p:sp>
      <p:pic>
        <p:nvPicPr>
          <p:cNvPr id="3" name="2 - Εικόνα" descr="1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908720"/>
            <a:ext cx="11593288" cy="5882232"/>
          </a:xfrm>
          <a:prstGeom prst="rect">
            <a:avLst/>
          </a:prstGeom>
        </p:spPr>
      </p:pic>
      <p:pic>
        <p:nvPicPr>
          <p:cNvPr id="41" name="40 - Εικόνα" descr="1.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196752"/>
            <a:ext cx="7714549" cy="648072"/>
          </a:xfrm>
          <a:prstGeom prst="rect">
            <a:avLst/>
          </a:prstGeom>
        </p:spPr>
      </p:pic>
      <p:pic>
        <p:nvPicPr>
          <p:cNvPr id="42" name="41 - Εικόνα" descr="2.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1196752"/>
            <a:ext cx="3366920" cy="427402"/>
          </a:xfrm>
          <a:prstGeom prst="rect">
            <a:avLst/>
          </a:prstGeom>
        </p:spPr>
      </p:pic>
      <p:pic>
        <p:nvPicPr>
          <p:cNvPr id="43" name="42 - Εικόνα" descr="3.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368" y="2276872"/>
            <a:ext cx="3544152" cy="504057"/>
          </a:xfrm>
          <a:prstGeom prst="rect">
            <a:avLst/>
          </a:prstGeom>
        </p:spPr>
      </p:pic>
      <p:pic>
        <p:nvPicPr>
          <p:cNvPr id="44" name="43 - Εικόνα" descr="4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1" y="5229200"/>
            <a:ext cx="7418293" cy="1152128"/>
          </a:xfrm>
          <a:prstGeom prst="rect">
            <a:avLst/>
          </a:prstGeom>
        </p:spPr>
      </p:pic>
      <p:pic>
        <p:nvPicPr>
          <p:cNvPr id="45" name="44 - Εικόνα" descr="5.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2878" y="2060848"/>
            <a:ext cx="7214850" cy="936104"/>
          </a:xfrm>
          <a:prstGeom prst="rect">
            <a:avLst/>
          </a:prstGeom>
        </p:spPr>
      </p:pic>
      <p:pic>
        <p:nvPicPr>
          <p:cNvPr id="46" name="45 - Εικόνα" descr="6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8473" y="3356992"/>
            <a:ext cx="4723527" cy="661294"/>
          </a:xfrm>
          <a:prstGeom prst="rect">
            <a:avLst/>
          </a:prstGeom>
        </p:spPr>
      </p:pic>
      <p:pic>
        <p:nvPicPr>
          <p:cNvPr id="47" name="46 - Εικόνα" descr="7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3352" y="3284984"/>
            <a:ext cx="7300729" cy="576064"/>
          </a:xfrm>
          <a:prstGeom prst="rect">
            <a:avLst/>
          </a:prstGeom>
        </p:spPr>
      </p:pic>
      <p:pic>
        <p:nvPicPr>
          <p:cNvPr id="48" name="47 - Εικόνα" descr="8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9936" y="4365104"/>
            <a:ext cx="6605234" cy="504056"/>
          </a:xfrm>
          <a:prstGeom prst="rect">
            <a:avLst/>
          </a:prstGeom>
        </p:spPr>
      </p:pic>
      <p:pic>
        <p:nvPicPr>
          <p:cNvPr id="49" name="48 - Εικόνα" descr="9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9455" y="4509120"/>
            <a:ext cx="3635313" cy="504056"/>
          </a:xfrm>
          <a:prstGeom prst="rect">
            <a:avLst/>
          </a:prstGeom>
        </p:spPr>
      </p:pic>
      <p:pic>
        <p:nvPicPr>
          <p:cNvPr id="50" name="49 - Εικόνα" descr="10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78334" y="5373216"/>
            <a:ext cx="4313666" cy="544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4000" b="1" strike="noStrike" spc="-1">
                <a:solidFill>
                  <a:srgbClr val="76B144"/>
                </a:solidFill>
                <a:latin typeface="Segoe UI"/>
                <a:ea typeface="DejaVu Sans"/>
              </a:rPr>
              <a:t>Αποτελέσματα ερωτηματολογίου Β’</a:t>
            </a:r>
            <a:endParaRPr lang="el-GR" sz="4000" b="0" strike="noStrike" spc="-1">
              <a:latin typeface="Arial"/>
            </a:endParaRPr>
          </a:p>
        </p:txBody>
      </p:sp>
      <p:pic>
        <p:nvPicPr>
          <p:cNvPr id="4" name="3 - Εικόνα" descr="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416" y="3212976"/>
            <a:ext cx="7452291" cy="734566"/>
          </a:xfrm>
          <a:prstGeom prst="rect">
            <a:avLst/>
          </a:prstGeom>
        </p:spPr>
      </p:pic>
      <p:pic>
        <p:nvPicPr>
          <p:cNvPr id="5" name="4 - Εικόνα" descr="1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288" y="3068960"/>
            <a:ext cx="2736304" cy="612411"/>
          </a:xfrm>
          <a:prstGeom prst="rect">
            <a:avLst/>
          </a:prstGeom>
        </p:spPr>
      </p:pic>
      <p:pic>
        <p:nvPicPr>
          <p:cNvPr id="6" name="5 - Εικόνα" descr="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92" y="4509120"/>
            <a:ext cx="6398711" cy="504056"/>
          </a:xfrm>
          <a:prstGeom prst="rect">
            <a:avLst/>
          </a:prstGeom>
        </p:spPr>
      </p:pic>
      <p:pic>
        <p:nvPicPr>
          <p:cNvPr id="7" name="6 - Εικόνα" descr="1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3432" y="5956176"/>
            <a:ext cx="7652979" cy="901824"/>
          </a:xfrm>
          <a:prstGeom prst="rect">
            <a:avLst/>
          </a:prstGeom>
        </p:spPr>
      </p:pic>
      <p:pic>
        <p:nvPicPr>
          <p:cNvPr id="8" name="7 - Εικόνα" descr="16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1744" y="4005064"/>
            <a:ext cx="8106474" cy="477758"/>
          </a:xfrm>
          <a:prstGeom prst="rect">
            <a:avLst/>
          </a:prstGeom>
        </p:spPr>
      </p:pic>
      <p:pic>
        <p:nvPicPr>
          <p:cNvPr id="9" name="8 - Εικόνα" descr="17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368" y="1988840"/>
            <a:ext cx="7219702" cy="936104"/>
          </a:xfrm>
          <a:prstGeom prst="rect">
            <a:avLst/>
          </a:prstGeom>
        </p:spPr>
      </p:pic>
      <p:pic>
        <p:nvPicPr>
          <p:cNvPr id="10" name="9 - Εικόνα" descr="18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1744" y="5085184"/>
            <a:ext cx="7527606" cy="648072"/>
          </a:xfrm>
          <a:prstGeom prst="rect">
            <a:avLst/>
          </a:prstGeom>
        </p:spPr>
      </p:pic>
      <p:pic>
        <p:nvPicPr>
          <p:cNvPr id="11" name="10 - Εικόνα" descr="19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2184" y="2204864"/>
            <a:ext cx="4105061" cy="443483"/>
          </a:xfrm>
          <a:prstGeom prst="rect">
            <a:avLst/>
          </a:prstGeom>
        </p:spPr>
      </p:pic>
      <p:pic>
        <p:nvPicPr>
          <p:cNvPr id="12" name="11 - Εικόνα" descr="20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352" y="980728"/>
            <a:ext cx="1037258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2196360" y="2647800"/>
            <a:ext cx="7798320" cy="35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endParaRPr lang="el-GR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Πόσο καλά γνωρίζεις τις επιπτώσεις της καταστροφής του περιβάλλοντος;</a:t>
            </a:r>
          </a:p>
          <a:p>
            <a:pPr algn="ctr">
              <a:lnSpc>
                <a:spcPct val="90000"/>
              </a:lnSpc>
            </a:pP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l-GR" spc="-1" dirty="0" smtClean="0">
              <a:solidFill>
                <a:srgbClr val="B24D15"/>
              </a:solidFill>
              <a:latin typeface="Segoe UI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Τι γνωρίζεις για το φυσικό περιβάλλον και τι μπορείς να "κάνεις" για αυτό;</a:t>
            </a:r>
          </a:p>
          <a:p>
            <a:pPr algn="ctr">
              <a:lnSpc>
                <a:spcPct val="90000"/>
              </a:lnSpc>
            </a:pPr>
            <a:endParaRPr lang="el-GR" spc="-1" dirty="0" smtClean="0">
              <a:solidFill>
                <a:srgbClr val="B24D15"/>
              </a:solidFill>
              <a:latin typeface="Segoe UI"/>
              <a:ea typeface="DejaVu Sans"/>
            </a:endParaRPr>
          </a:p>
          <a:p>
            <a:pPr algn="ctr">
              <a:lnSpc>
                <a:spcPct val="90000"/>
              </a:lnSpc>
            </a:pPr>
            <a:endParaRPr lang="el-GR" spc="-1" dirty="0" smtClean="0">
              <a:solidFill>
                <a:srgbClr val="B24D15"/>
              </a:solidFill>
              <a:latin typeface="Segoe UI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Με </a:t>
            </a:r>
            <a:r>
              <a:rPr lang="el-GR" spc="-1" dirty="0">
                <a:solidFill>
                  <a:srgbClr val="B24D15"/>
                </a:solidFill>
                <a:latin typeface="Segoe UI"/>
                <a:ea typeface="DejaVu Sans"/>
              </a:rPr>
              <a:t>αυτό το ερωτηματολόγιο επιδιώξαμε οι μαθητές να διαπιστώσουν και μόνοι τους κατά πόσο ενημερωμένοι </a:t>
            </a:r>
            <a:r>
              <a:rPr lang="el-GR" spc="-1" dirty="0" smtClean="0">
                <a:solidFill>
                  <a:srgbClr val="B24D15"/>
                </a:solidFill>
                <a:latin typeface="Segoe UI"/>
                <a:ea typeface="DejaVu Sans"/>
              </a:rPr>
              <a:t>και να λάβουν μέρος σε μία έρευνα σχετικά με το φυσικό περιβάλλον</a:t>
            </a:r>
            <a:r>
              <a:rPr lang="el-GR" spc="-1" dirty="0" smtClean="0"/>
              <a:t>.</a:t>
            </a:r>
            <a:endParaRPr lang="el-GR" sz="1800" b="0" strike="noStrike" spc="-1" dirty="0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525320" y="1397880"/>
            <a:ext cx="9140400" cy="8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5400" b="1" strike="noStrike" spc="-52">
                <a:solidFill>
                  <a:srgbClr val="E56925"/>
                </a:solidFill>
                <a:latin typeface="Segoe UI"/>
                <a:ea typeface="DejaVu Sans"/>
              </a:rPr>
              <a:t>Ερωτηματολόγιο</a:t>
            </a:r>
            <a:endParaRPr lang="el-GR" sz="5400" b="0" strike="noStrike" spc="-1">
              <a:latin typeface="Arial"/>
            </a:endParaRPr>
          </a:p>
        </p:txBody>
      </p:sp>
      <p:pic>
        <p:nvPicPr>
          <p:cNvPr id="288" name="Picture 93"/>
          <p:cNvPicPr/>
          <p:nvPr/>
        </p:nvPicPr>
        <p:blipFill>
          <a:blip r:embed="rId2" cstate="print"/>
          <a:stretch/>
        </p:blipFill>
        <p:spPr>
          <a:xfrm>
            <a:off x="218520" y="197280"/>
            <a:ext cx="1222920" cy="1596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4000" b="1" strike="noStrike" spc="-1" dirty="0">
                <a:solidFill>
                  <a:srgbClr val="76B144"/>
                </a:solidFill>
                <a:latin typeface="Segoe UI"/>
                <a:ea typeface="DejaVu Sans"/>
              </a:rPr>
              <a:t>Αποτελέσματα ερωτηματολογίου Β’</a:t>
            </a:r>
            <a:endParaRPr lang="el-GR" sz="4000" b="0" strike="noStrike" spc="-1" dirty="0">
              <a:latin typeface="Arial"/>
            </a:endParaRPr>
          </a:p>
        </p:txBody>
      </p:sp>
      <p:pic>
        <p:nvPicPr>
          <p:cNvPr id="3" name="2 - Εικόνα" descr="1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196752"/>
            <a:ext cx="8219450" cy="1080120"/>
          </a:xfrm>
          <a:prstGeom prst="rect">
            <a:avLst/>
          </a:prstGeom>
        </p:spPr>
      </p:pic>
      <p:pic>
        <p:nvPicPr>
          <p:cNvPr id="4" name="3 - Εικόνα" descr="2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2996952"/>
            <a:ext cx="8064896" cy="628267"/>
          </a:xfrm>
          <a:prstGeom prst="rect">
            <a:avLst/>
          </a:prstGeom>
        </p:spPr>
      </p:pic>
      <p:pic>
        <p:nvPicPr>
          <p:cNvPr id="5" name="4 - Εικόνα" descr="2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1864" y="3861048"/>
            <a:ext cx="6777945" cy="504056"/>
          </a:xfrm>
          <a:prstGeom prst="rect">
            <a:avLst/>
          </a:prstGeom>
        </p:spPr>
      </p:pic>
      <p:pic>
        <p:nvPicPr>
          <p:cNvPr id="6" name="5 - Εικόνα" descr="2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344" y="4653136"/>
            <a:ext cx="8226547" cy="648072"/>
          </a:xfrm>
          <a:prstGeom prst="rect">
            <a:avLst/>
          </a:prstGeom>
        </p:spPr>
      </p:pic>
      <p:pic>
        <p:nvPicPr>
          <p:cNvPr id="7" name="6 - Εικόνα" descr="2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40416" y="4653136"/>
            <a:ext cx="1047859" cy="395858"/>
          </a:xfrm>
          <a:prstGeom prst="rect">
            <a:avLst/>
          </a:prstGeom>
        </p:spPr>
      </p:pic>
      <p:pic>
        <p:nvPicPr>
          <p:cNvPr id="8" name="7 - Εικόνα" descr="25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352" y="6021288"/>
            <a:ext cx="8001431" cy="620266"/>
          </a:xfrm>
          <a:prstGeom prst="rect">
            <a:avLst/>
          </a:prstGeom>
        </p:spPr>
      </p:pic>
      <p:pic>
        <p:nvPicPr>
          <p:cNvPr id="9" name="8 - Εικόνα" descr="26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6360" y="1268760"/>
            <a:ext cx="2077685" cy="551885"/>
          </a:xfrm>
          <a:prstGeom prst="rect">
            <a:avLst/>
          </a:prstGeom>
        </p:spPr>
      </p:pic>
      <p:pic>
        <p:nvPicPr>
          <p:cNvPr id="10" name="9 - Εικόνα" descr="27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9416" y="3789040"/>
            <a:ext cx="3313483" cy="597024"/>
          </a:xfrm>
          <a:prstGeom prst="rect">
            <a:avLst/>
          </a:prstGeom>
        </p:spPr>
      </p:pic>
      <p:pic>
        <p:nvPicPr>
          <p:cNvPr id="12" name="11 - Εικόνα" descr="29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7450" y="5229200"/>
            <a:ext cx="7234550" cy="723455"/>
          </a:xfrm>
          <a:prstGeom prst="rect">
            <a:avLst/>
          </a:prstGeom>
        </p:spPr>
      </p:pic>
      <p:pic>
        <p:nvPicPr>
          <p:cNvPr id="13" name="12 - Εικόνα" descr="30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71864" y="2276872"/>
            <a:ext cx="7070183" cy="616074"/>
          </a:xfrm>
          <a:prstGeom prst="rect">
            <a:avLst/>
          </a:prstGeom>
        </p:spPr>
      </p:pic>
      <p:sp>
        <p:nvSpPr>
          <p:cNvPr id="14" name="CustomShape 3"/>
          <p:cNvSpPr/>
          <p:nvPr/>
        </p:nvSpPr>
        <p:spPr>
          <a:xfrm>
            <a:off x="10848528" y="2420888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5640">
              <a:lnSpc>
                <a:spcPct val="90000"/>
              </a:lnSpc>
              <a:buClr>
                <a:srgbClr val="002060"/>
              </a:buClr>
            </a:pPr>
            <a:r>
              <a:rPr lang="el-GR" sz="1400" spc="-1" dirty="0" smtClean="0">
                <a:latin typeface="Arial"/>
              </a:rPr>
              <a:t>γ</a:t>
            </a:r>
            <a:r>
              <a:rPr lang="el-GR" sz="1400" b="0" strike="noStrike" spc="-1" dirty="0" smtClean="0">
                <a:latin typeface="Arial"/>
              </a:rPr>
              <a:t>ενιές </a:t>
            </a:r>
            <a:endParaRPr lang="el-GR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4000" b="1" spc="-1" dirty="0">
                <a:solidFill>
                  <a:srgbClr val="76B144"/>
                </a:solidFill>
                <a:latin typeface="Segoe UI"/>
                <a:ea typeface="DejaVu Sans"/>
              </a:rPr>
              <a:t>Αποτελέσματα</a:t>
            </a:r>
            <a:r>
              <a:rPr lang="el-GR" sz="4000" b="1" strike="noStrike" spc="-1" dirty="0">
                <a:solidFill>
                  <a:srgbClr val="76B144"/>
                </a:solidFill>
                <a:latin typeface="Segoe UI"/>
                <a:ea typeface="DejaVu Sans"/>
              </a:rPr>
              <a:t> ερωτηματολογίου Β’</a:t>
            </a:r>
            <a:endParaRPr lang="el-GR" sz="4000" b="0" strike="noStrike" spc="-1" dirty="0">
              <a:latin typeface="Arial"/>
            </a:endParaRPr>
          </a:p>
        </p:txBody>
      </p:sp>
      <p:pic>
        <p:nvPicPr>
          <p:cNvPr id="15" name="14 - Εικόνα" descr="2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1864" y="1052736"/>
            <a:ext cx="6840760" cy="588857"/>
          </a:xfrm>
          <a:prstGeom prst="rect">
            <a:avLst/>
          </a:prstGeom>
        </p:spPr>
      </p:pic>
      <p:pic>
        <p:nvPicPr>
          <p:cNvPr id="16" name="15 - Εικόνα" descr="3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5949280"/>
            <a:ext cx="5597222" cy="577974"/>
          </a:xfrm>
          <a:prstGeom prst="rect">
            <a:avLst/>
          </a:prstGeom>
        </p:spPr>
      </p:pic>
      <p:pic>
        <p:nvPicPr>
          <p:cNvPr id="17" name="16 - Εικόνα" descr="3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9976" y="5949280"/>
            <a:ext cx="6312024" cy="612979"/>
          </a:xfrm>
          <a:prstGeom prst="rect">
            <a:avLst/>
          </a:prstGeom>
        </p:spPr>
      </p:pic>
      <p:pic>
        <p:nvPicPr>
          <p:cNvPr id="18" name="17 - Εικόνα" descr="3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376" y="2636912"/>
            <a:ext cx="7813897" cy="864096"/>
          </a:xfrm>
          <a:prstGeom prst="rect">
            <a:avLst/>
          </a:prstGeom>
        </p:spPr>
      </p:pic>
      <p:pic>
        <p:nvPicPr>
          <p:cNvPr id="19" name="18 - Εικόνα" descr="3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1098" y="3717032"/>
            <a:ext cx="7677160" cy="1296144"/>
          </a:xfrm>
          <a:prstGeom prst="rect">
            <a:avLst/>
          </a:prstGeom>
        </p:spPr>
      </p:pic>
      <p:pic>
        <p:nvPicPr>
          <p:cNvPr id="20" name="19 - Εικόνα" descr="35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360" y="1700808"/>
            <a:ext cx="9898745" cy="756592"/>
          </a:xfrm>
          <a:prstGeom prst="rect">
            <a:avLst/>
          </a:prstGeom>
        </p:spPr>
      </p:pic>
      <p:pic>
        <p:nvPicPr>
          <p:cNvPr id="21" name="20 - Εικόνα" descr="36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3352" y="5085184"/>
            <a:ext cx="9329036" cy="792088"/>
          </a:xfrm>
          <a:prstGeom prst="rect">
            <a:avLst/>
          </a:prstGeom>
        </p:spPr>
      </p:pic>
      <p:pic>
        <p:nvPicPr>
          <p:cNvPr id="22" name="21 - Εικόνα" descr="37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36360" y="2852936"/>
            <a:ext cx="1811305" cy="525016"/>
          </a:xfrm>
          <a:prstGeom prst="rect">
            <a:avLst/>
          </a:prstGeom>
        </p:spPr>
      </p:pic>
      <p:pic>
        <p:nvPicPr>
          <p:cNvPr id="23" name="22 - Εικόνα" descr="syneidis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52736"/>
            <a:ext cx="12713412" cy="554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762120" y="1783800"/>
            <a:ext cx="7589520" cy="46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16000" indent="-2156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Χαρακτηριστικά νέου (μαθητή</a:t>
            </a:r>
            <a:r>
              <a:rPr lang="el-GR" sz="2800" b="0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)</a:t>
            </a:r>
            <a:endParaRPr lang="el-GR" sz="2800" b="0" strike="noStrike" spc="-1" dirty="0">
              <a:latin typeface="Arial"/>
            </a:endParaRPr>
          </a:p>
          <a:p>
            <a:pPr marL="216000" indent="-2156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Ποσοστό </a:t>
            </a:r>
            <a:r>
              <a:rPr lang="el-GR" sz="2800" b="0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ευαισθητοποίησης των </a:t>
            </a:r>
            <a:r>
              <a:rPr lang="el-GR" sz="2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μαθητών για </a:t>
            </a:r>
            <a:r>
              <a:rPr lang="el-GR" sz="2800" b="0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ζητήματα του φυσικού περιβάλλοντο</a:t>
            </a:r>
            <a:r>
              <a:rPr lang="el-GR" sz="2800" spc="-1" dirty="0" smtClean="0">
                <a:solidFill>
                  <a:srgbClr val="FFFFFF"/>
                </a:solidFill>
                <a:latin typeface="Segoe UI"/>
                <a:ea typeface="DejaVu Sans"/>
              </a:rPr>
              <a:t>ς</a:t>
            </a:r>
            <a:endParaRPr lang="el-GR" sz="2800" b="0" strike="noStrike" spc="-1" dirty="0">
              <a:latin typeface="Arial"/>
            </a:endParaRPr>
          </a:p>
          <a:p>
            <a:pPr marL="216000" indent="-2156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Σχέση νέων και </a:t>
            </a:r>
            <a:r>
              <a:rPr lang="el-GR" sz="2800" b="0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περιβάλλοντος </a:t>
            </a:r>
          </a:p>
          <a:p>
            <a:pPr marL="216000" indent="-2156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el-GR" sz="2800" spc="-1" dirty="0" smtClean="0">
                <a:solidFill>
                  <a:srgbClr val="FFFFFF"/>
                </a:solidFill>
                <a:latin typeface="Segoe UI"/>
              </a:rPr>
              <a:t>Αν και οι μαθητές πρόθυμοι να συμμετάσχουν σε δράσεις σχετικές με το περιβάλλον θεωρούν τον μέσο Έλληνα οικολογικά ανεκπαίδευτο </a:t>
            </a:r>
            <a:endParaRPr lang="el-G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l-GR" sz="2800" b="0" strike="noStrike" spc="-1" dirty="0" smtClean="0">
              <a:latin typeface="Arial"/>
            </a:endParaRPr>
          </a:p>
          <a:p>
            <a:pPr>
              <a:lnSpc>
                <a:spcPct val="90000"/>
              </a:lnSpc>
            </a:pPr>
            <a:endParaRPr lang="el-GR" sz="2800" b="0" strike="noStrike" spc="-1" dirty="0"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762120" y="716400"/>
            <a:ext cx="10666800" cy="6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1" strike="noStrike" spc="-52">
                <a:solidFill>
                  <a:srgbClr val="E1F0EF"/>
                </a:solidFill>
                <a:latin typeface="Segoe UI"/>
                <a:ea typeface="DejaVu Sans"/>
              </a:rPr>
              <a:t>Συμπεράσματα ερωτηματολογίου </a:t>
            </a:r>
            <a:endParaRPr lang="el-GR" sz="4000" b="0" strike="noStrike" spc="-1">
              <a:latin typeface="Arial"/>
            </a:endParaRPr>
          </a:p>
        </p:txBody>
      </p:sp>
      <p:pic>
        <p:nvPicPr>
          <p:cNvPr id="4098" name="Picture 2" descr="Κορονοϊός και περιβάλλον: Η επίδραση του εγκλεισμού στον πλανήτη | HuffPost 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6892" y="4221088"/>
            <a:ext cx="3307849" cy="2299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191344" y="332656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endParaRPr lang="el-GR" sz="4000" b="0" strike="noStrike" spc="-1" dirty="0">
              <a:latin typeface="Arial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609480" y="590491"/>
            <a:ext cx="10972440" cy="492443"/>
          </a:xfrm>
        </p:spPr>
        <p:txBody>
          <a:bodyPr/>
          <a:lstStyle/>
          <a:p>
            <a:r>
              <a:rPr lang="el-GR" sz="3200" b="1" kern="1200" spc="-1" dirty="0">
                <a:solidFill>
                  <a:schemeClr val="accent1">
                    <a:lumMod val="75000"/>
                  </a:schemeClr>
                </a:solidFill>
                <a:latin typeface="Segoe UI"/>
                <a:ea typeface="DejaVu Sans"/>
                <a:cs typeface="+mn-cs"/>
              </a:rPr>
              <a:t>Συνέντευξη με τον Ευρωβουλευτή Πέτρο Κόκκαλη </a:t>
            </a:r>
          </a:p>
        </p:txBody>
      </p:sp>
      <p:sp>
        <p:nvSpPr>
          <p:cNvPr id="8" name="CustomShape 1"/>
          <p:cNvSpPr/>
          <p:nvPr/>
        </p:nvSpPr>
        <p:spPr>
          <a:xfrm>
            <a:off x="1847528" y="1700808"/>
            <a:ext cx="7798320" cy="35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sz="1800" b="0" strike="noStrike" spc="-1" dirty="0" smtClean="0">
                <a:latin typeface="Arial"/>
              </a:rPr>
              <a:t>Η συνέντευξη πραγματοποιήθηκε διαδικτυακά μέσω της εφαρμογής </a:t>
            </a:r>
            <a:r>
              <a:rPr lang="en-US" sz="1800" b="0" strike="noStrike" spc="-1" dirty="0" err="1" smtClean="0">
                <a:latin typeface="Arial"/>
              </a:rPr>
              <a:t>webex</a:t>
            </a:r>
            <a:r>
              <a:rPr lang="en-US" sz="1800" b="0" strike="noStrike" spc="-1" dirty="0" smtClean="0">
                <a:latin typeface="Arial"/>
              </a:rPr>
              <a:t> </a:t>
            </a:r>
            <a:r>
              <a:rPr lang="el-GR" sz="1800" b="0" strike="noStrike" spc="-1" dirty="0" smtClean="0">
                <a:latin typeface="Arial"/>
              </a:rPr>
              <a:t>την Τετάρτη 7 Απριλίου 2021.Καλεσμένος ήταν ο ευρωβουλευτής Πέτρος Κόκκαλης, μ</a:t>
            </a:r>
            <a:r>
              <a:rPr lang="el-GR" spc="-1" dirty="0" smtClean="0">
                <a:latin typeface="Arial"/>
              </a:rPr>
              <a:t>έλος της επιτροπής περιβάλλοντος Δημόσιας υγείας και Ασφάλειας τροφίμων αλλά και ενεργό μέλος δράσεων για την καταπολέμηση της κλιματικής αλλαγής </a:t>
            </a:r>
            <a:r>
              <a:rPr lang="el-GR" spc="-1" dirty="0" err="1" smtClean="0">
                <a:latin typeface="Arial"/>
              </a:rPr>
              <a:t>κά</a:t>
            </a:r>
            <a:r>
              <a:rPr lang="el-GR" spc="-1" dirty="0" smtClean="0">
                <a:latin typeface="Arial"/>
              </a:rPr>
              <a:t>. </a:t>
            </a:r>
            <a:r>
              <a:rPr lang="el-GR" sz="1800" b="0" strike="noStrike" spc="-1" dirty="0" smtClean="0">
                <a:latin typeface="Arial"/>
              </a:rPr>
              <a:t> 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9" name="8 - Εικόνα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672" y="3124200"/>
            <a:ext cx="5688632" cy="3585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subTitle"/>
          </p:nvPr>
        </p:nvSpPr>
        <p:spPr>
          <a:xfrm>
            <a:off x="551384" y="3501008"/>
            <a:ext cx="3470296" cy="4320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https://www.europarl.europa.eu/meps/en/197743/PETROS_KOKKALIS/home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title" idx="4294967295"/>
          </p:nvPr>
        </p:nvSpPr>
        <p:spPr>
          <a:xfrm>
            <a:off x="263352" y="404664"/>
            <a:ext cx="10972800" cy="584200"/>
          </a:xfrm>
        </p:spPr>
        <p:txBody>
          <a:bodyPr/>
          <a:lstStyle/>
          <a:p>
            <a:r>
              <a:rPr lang="el-GR" sz="3800" b="1" kern="1200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  <a:ea typeface="DejaVu Sans"/>
                <a:cs typeface="+mn-cs"/>
              </a:rPr>
              <a:t>Τα θέματα που συζητήθηκαν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l-G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4294967295"/>
          </p:nvPr>
        </p:nvSpPr>
        <p:spPr>
          <a:xfrm>
            <a:off x="4511824" y="3501008"/>
            <a:ext cx="3505200" cy="2159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https://www.kosmos.gr/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4294967295"/>
          </p:nvPr>
        </p:nvSpPr>
        <p:spPr>
          <a:xfrm>
            <a:off x="407368" y="5949280"/>
            <a:ext cx="3533775" cy="2047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https://www.kokkalisfoundation.gr/xorigies-earth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4294967295"/>
          </p:nvPr>
        </p:nvSpPr>
        <p:spPr>
          <a:xfrm>
            <a:off x="8256240" y="5949280"/>
            <a:ext cx="3533775" cy="3127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https://ec.europa.eu/clima/policies/strategies/2050_el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4294967295"/>
          </p:nvPr>
        </p:nvSpPr>
        <p:spPr>
          <a:xfrm>
            <a:off x="4439816" y="5949280"/>
            <a:ext cx="3533775" cy="277813"/>
          </a:xfrm>
        </p:spPr>
        <p:txBody>
          <a:bodyPr/>
          <a:lstStyle/>
          <a:p>
            <a:r>
              <a:rPr lang="en-US" dirty="0" smtClean="0"/>
              <a:t>https://www.organizationearth.org/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4294967295"/>
          </p:nvPr>
        </p:nvSpPr>
        <p:spPr>
          <a:xfrm>
            <a:off x="8112224" y="3429000"/>
            <a:ext cx="3322637" cy="288925"/>
          </a:xfrm>
        </p:spPr>
        <p:txBody>
          <a:bodyPr/>
          <a:lstStyle/>
          <a:p>
            <a:pPr algn="ctr"/>
            <a:r>
              <a:rPr lang="en-US" dirty="0" smtClean="0"/>
              <a:t>http://www.searica.eu/</a:t>
            </a:r>
            <a:endParaRPr lang="el-GR" dirty="0"/>
          </a:p>
        </p:txBody>
      </p:sp>
      <p:pic>
        <p:nvPicPr>
          <p:cNvPr id="115714" name="Picture 2" descr="Π. Κόκκαλης: | ΣΥΡΙΖΑ Συνασπισμός Ριζοσπαστικής Αριστερά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1484784"/>
            <a:ext cx="2520280" cy="1978127"/>
          </a:xfrm>
          <a:prstGeom prst="rect">
            <a:avLst/>
          </a:prstGeom>
          <a:noFill/>
        </p:spPr>
      </p:pic>
      <p:pic>
        <p:nvPicPr>
          <p:cNvPr id="12" name="11 - Εικόνα" descr="k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880" y="1340768"/>
            <a:ext cx="2269402" cy="2088232"/>
          </a:xfrm>
          <a:prstGeom prst="rect">
            <a:avLst/>
          </a:prstGeom>
        </p:spPr>
      </p:pic>
      <p:pic>
        <p:nvPicPr>
          <p:cNvPr id="115716" name="Picture 4" descr="http://www.searica.eu/images/SEARICA_Logo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3" y="1124744"/>
            <a:ext cx="2509803" cy="2232248"/>
          </a:xfrm>
          <a:prstGeom prst="rect">
            <a:avLst/>
          </a:prstGeom>
          <a:noFill/>
        </p:spPr>
      </p:pic>
      <p:pic>
        <p:nvPicPr>
          <p:cNvPr id="14" name="13 - Εικόνα" descr="ko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384" y="4509120"/>
            <a:ext cx="3547497" cy="1224136"/>
          </a:xfrm>
          <a:prstGeom prst="rect">
            <a:avLst/>
          </a:prstGeom>
        </p:spPr>
      </p:pic>
      <p:pic>
        <p:nvPicPr>
          <p:cNvPr id="15" name="14 - Εικόνα" descr="g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7888" y="4005064"/>
            <a:ext cx="2016224" cy="1655426"/>
          </a:xfrm>
          <a:prstGeom prst="rect">
            <a:avLst/>
          </a:prstGeom>
        </p:spPr>
      </p:pic>
      <p:pic>
        <p:nvPicPr>
          <p:cNvPr id="115718" name="Picture 6" descr="Ουδετερότητα του κλίματος | Ευρώπη 2050 - Frot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240" y="3861049"/>
            <a:ext cx="287878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/>
          </p:nvPr>
        </p:nvSpPr>
        <p:spPr>
          <a:xfrm>
            <a:off x="4367808" y="3068960"/>
            <a:ext cx="3533040" cy="360392"/>
          </a:xfrm>
        </p:spPr>
        <p:txBody>
          <a:bodyPr/>
          <a:lstStyle/>
          <a:p>
            <a:pPr algn="ctr"/>
            <a:r>
              <a:rPr lang="en-US" dirty="0" smtClean="0"/>
              <a:t>https://ukcop26.org/</a:t>
            </a:r>
            <a:endParaRPr lang="el-GR" dirty="0"/>
          </a:p>
        </p:txBody>
      </p:sp>
      <p:pic>
        <p:nvPicPr>
          <p:cNvPr id="117762" name="Picture 2" descr="Συμφωνία των Παρισίων για την κλιματική αλλαγή - Consil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764704"/>
            <a:ext cx="3215680" cy="2080734"/>
          </a:xfrm>
          <a:prstGeom prst="rect">
            <a:avLst/>
          </a:prstGeom>
          <a:noFill/>
        </p:spPr>
      </p:pic>
      <p:pic>
        <p:nvPicPr>
          <p:cNvPr id="117764" name="Picture 4" descr="An image of the logo for UN Climate Change Conference (COP26) at the SEC – Glasgow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1124744"/>
            <a:ext cx="2762250" cy="1428750"/>
          </a:xfrm>
          <a:prstGeom prst="rect">
            <a:avLst/>
          </a:prstGeom>
          <a:noFill/>
        </p:spPr>
      </p:pic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20307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/>
          </p:nvPr>
        </p:nvSpPr>
        <p:spPr>
          <a:xfrm>
            <a:off x="479376" y="5949280"/>
            <a:ext cx="3528392" cy="576064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Πανδημία </a:t>
            </a:r>
            <a:r>
              <a:rPr lang="en-US" dirty="0" smtClean="0"/>
              <a:t>covid-19- </a:t>
            </a:r>
            <a:r>
              <a:rPr lang="el-GR" dirty="0" smtClean="0"/>
              <a:t>Περιβάλλον</a:t>
            </a:r>
          </a:p>
          <a:p>
            <a:r>
              <a:rPr lang="en-US" dirty="0" smtClean="0"/>
              <a:t>https://ec.europa.eu/greece/news/20210212_1_el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/>
          </p:nvPr>
        </p:nvSpPr>
        <p:spPr>
          <a:xfrm>
            <a:off x="4223792" y="5949280"/>
            <a:ext cx="3533040" cy="312664"/>
          </a:xfrm>
        </p:spPr>
        <p:txBody>
          <a:bodyPr/>
          <a:lstStyle/>
          <a:p>
            <a:pPr algn="ctr"/>
            <a:r>
              <a:rPr lang="el-GR" dirty="0" smtClean="0"/>
              <a:t>Ανεμογεννήτριες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/>
          </p:nvPr>
        </p:nvSpPr>
        <p:spPr>
          <a:xfrm>
            <a:off x="407368" y="2996952"/>
            <a:ext cx="3533040" cy="504408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Συμφωνία των Παρισίων 2015-</a:t>
            </a:r>
          </a:p>
          <a:p>
            <a:r>
              <a:rPr lang="en-US" dirty="0" smtClean="0"/>
              <a:t>https://www.consilium.europa.eu/el/policies/climate-change/paris-agreement/</a:t>
            </a:r>
            <a:endParaRPr lang="el-GR" dirty="0"/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/>
          </p:nvPr>
        </p:nvSpPr>
        <p:spPr>
          <a:xfrm>
            <a:off x="8400256" y="5949280"/>
            <a:ext cx="3533040" cy="2406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dirty="0" err="1" smtClean="0"/>
              <a:t>Απολιγνιτοποίηση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/>
          </p:nvPr>
        </p:nvSpPr>
        <p:spPr>
          <a:xfrm>
            <a:off x="8328248" y="3645024"/>
            <a:ext cx="3533040" cy="432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https://www.tovima.gr/2019/09/20/society/poreia-gia-to-perivallon-kleisto-to-kentro-tis-athinas/</a:t>
            </a:r>
            <a:endParaRPr lang="el-GR" dirty="0"/>
          </a:p>
        </p:txBody>
      </p:sp>
      <p:pic>
        <p:nvPicPr>
          <p:cNvPr id="17" name="16 - Εικόνα" descr="IMG_20210530_144049_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8368" y="404664"/>
            <a:ext cx="2161254" cy="3025756"/>
          </a:xfrm>
          <a:prstGeom prst="rect">
            <a:avLst/>
          </a:prstGeom>
        </p:spPr>
      </p:pic>
      <p:pic>
        <p:nvPicPr>
          <p:cNvPr id="117766" name="Picture 6" descr="Πανδημία COVID-19: Μια βιολογική φυσική καταστροφή | ΔΠΜΣ Περιβάλλον και  Ανάπτυξη των Ορεινών Περιοχώ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376" y="3928555"/>
            <a:ext cx="3168352" cy="1782199"/>
          </a:xfrm>
          <a:prstGeom prst="rect">
            <a:avLst/>
          </a:prstGeom>
          <a:noFill/>
        </p:spPr>
      </p:pic>
      <p:pic>
        <p:nvPicPr>
          <p:cNvPr id="117770" name="Picture 10" descr="https://www.flash.gr/wp-content/uploads/2021/04/apolignitopoiisi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04312" y="4005064"/>
            <a:ext cx="2808312" cy="1872208"/>
          </a:xfrm>
          <a:prstGeom prst="rect">
            <a:avLst/>
          </a:prstGeom>
          <a:noFill/>
        </p:spPr>
      </p:pic>
      <p:sp>
        <p:nvSpPr>
          <p:cNvPr id="117772" name="AutoShape 12" descr="Aνοιχτή επιστολή στο Μητσοτάκη για τα αιολικά πάρκα στην Τήνο -  naxostime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7774" name="AutoShape 14" descr="Aνοιχτή επιστολή στο Μητσοτάκη για τα αιολικά πάρκα στην Τήνο -  naxostime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7776" name="AutoShape 16" descr="Aνοιχτή επιστολή στο Μητσοτάκη για τα αιολικά πάρκα στην Τήνο -  naxostime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7780" name="Picture 20" descr="Κερδίζουν έδαφος οι πλωτές ανεμογεννήτριες | Περιβάλλον &amp; Επιστήμη | DW |  22.01.2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776" y="3645024"/>
            <a:ext cx="3838611" cy="2160240"/>
          </a:xfrm>
          <a:prstGeom prst="rect">
            <a:avLst/>
          </a:prstGeom>
          <a:noFill/>
        </p:spPr>
      </p:pic>
      <p:pic>
        <p:nvPicPr>
          <p:cNvPr id="117778" name="Picture 18" descr="NIMBY - Not In My Back Yard by HiFi Criti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0176" y="4581128"/>
            <a:ext cx="1296144" cy="1296144"/>
          </a:xfrm>
          <a:prstGeom prst="rect">
            <a:avLst/>
          </a:prstGeom>
          <a:noFill/>
        </p:spPr>
      </p:pic>
      <p:pic>
        <p:nvPicPr>
          <p:cNvPr id="117782" name="Picture 22" descr="Πρόσκληση για την Πράσινη Συμφωνία»: Εκδηλώσεις ενημέρωσης και δικτύωσης –  ΙδΕ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4152" y="548680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3863752" y="260648"/>
            <a:ext cx="3254272" cy="492443"/>
          </a:xfrm>
        </p:spPr>
        <p:txBody>
          <a:bodyPr/>
          <a:lstStyle/>
          <a:p>
            <a:r>
              <a:rPr lang="el-GR" sz="3200" b="1" kern="1200" spc="-1" dirty="0">
                <a:solidFill>
                  <a:schemeClr val="accent1">
                    <a:lumMod val="75000"/>
                  </a:schemeClr>
                </a:solidFill>
                <a:latin typeface="Segoe UI"/>
                <a:ea typeface="DejaVu Sans"/>
                <a:cs typeface="+mn-cs"/>
              </a:rPr>
              <a:t>Συμπεράσματα</a:t>
            </a:r>
          </a:p>
        </p:txBody>
      </p:sp>
      <p:sp>
        <p:nvSpPr>
          <p:cNvPr id="13" name="CustomShape 1"/>
          <p:cNvSpPr/>
          <p:nvPr/>
        </p:nvSpPr>
        <p:spPr>
          <a:xfrm>
            <a:off x="2855640" y="1484784"/>
            <a:ext cx="7139040" cy="47378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l-GR" spc="-1" dirty="0" smtClean="0">
                <a:solidFill>
                  <a:schemeClr val="accent6">
                    <a:lumMod val="50000"/>
                  </a:schemeClr>
                </a:solidFill>
                <a:latin typeface="Segoe UI"/>
              </a:rPr>
              <a:t>Πρέπει οι άνθρωποι να πειστούνε για την αλλαγή, ότι πρέπει να συμμετέχουνε, πρέπει να κάνουν και αυτοί ότι μπορούνε, να είναι έτοιμοι να κάνουνε θυσίες ο καθένας από την μεριά του και να καταλαβαίνουνε ότι θα ωφεληθούνε.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spc="-1" dirty="0" smtClean="0">
              <a:solidFill>
                <a:schemeClr val="accent6">
                  <a:lumMod val="50000"/>
                </a:schemeClr>
              </a:solidFill>
              <a:latin typeface="Segoe UI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spc="-1" dirty="0" smtClean="0">
              <a:solidFill>
                <a:schemeClr val="accent6">
                  <a:lumMod val="50000"/>
                </a:schemeClr>
              </a:solidFill>
              <a:latin typeface="Segoe UI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spc="-1" dirty="0" smtClean="0">
              <a:solidFill>
                <a:schemeClr val="accent6">
                  <a:lumMod val="50000"/>
                </a:schemeClr>
              </a:solidFill>
              <a:latin typeface="Segoe UI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l-GR" spc="-1" dirty="0" smtClean="0">
                <a:solidFill>
                  <a:schemeClr val="accent6">
                    <a:lumMod val="50000"/>
                  </a:schemeClr>
                </a:solidFill>
                <a:latin typeface="Segoe UI"/>
              </a:rPr>
              <a:t>Επιπτώσεις της τριπλής απειλής (ασφάλεια τροφίμων-υπερθέρμανση- οικοσυστήματα)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b="1" spc="-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b="1" spc="-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l-GR" b="1" spc="-1" dirty="0" smtClean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l-GR" sz="1800" b="1" strike="noStrike" spc="-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Πως θα τους πείσουμε λοιπόν ;</a:t>
            </a:r>
          </a:p>
          <a:p>
            <a:pPr>
              <a:lnSpc>
                <a:spcPct val="90000"/>
              </a:lnSpc>
            </a:pPr>
            <a:endParaRPr lang="el-GR" sz="18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18786" name="Picture 2" descr="CEFS DG new article: Sugar and the European Green Deal – for a competitive  ecology – C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2971799"/>
            <a:ext cx="372427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204840" y="3381120"/>
            <a:ext cx="2362768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</a:pPr>
            <a:r>
              <a:rPr lang="el-GR" sz="2600" b="1" spc="-1" dirty="0" smtClean="0">
                <a:solidFill>
                  <a:srgbClr val="FFFFFF"/>
                </a:solidFill>
                <a:latin typeface="Segoe UI"/>
                <a:ea typeface="DejaVu Sans"/>
              </a:rPr>
              <a:t>13 </a:t>
            </a:r>
            <a:r>
              <a:rPr lang="el-GR" sz="2600" b="1" spc="-1" dirty="0">
                <a:solidFill>
                  <a:srgbClr val="FFFFFF"/>
                </a:solidFill>
                <a:latin typeface="Segoe UI"/>
                <a:ea typeface="DejaVu Sans"/>
              </a:rPr>
              <a:t>ερωτήσεις </a:t>
            </a:r>
          </a:p>
        </p:txBody>
      </p:sp>
      <p:sp>
        <p:nvSpPr>
          <p:cNvPr id="291" name="CustomShape 2"/>
          <p:cNvSpPr/>
          <p:nvPr/>
        </p:nvSpPr>
        <p:spPr>
          <a:xfrm>
            <a:off x="368640" y="470160"/>
            <a:ext cx="9861840" cy="61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0500" lnSpcReduction="10000"/>
          </a:bodyPr>
          <a:lstStyle/>
          <a:p>
            <a:pPr>
              <a:lnSpc>
                <a:spcPct val="90000"/>
              </a:lnSpc>
            </a:pPr>
            <a:r>
              <a:rPr lang="el-GR" sz="4400" b="0" strike="noStrike" spc="-1">
                <a:solidFill>
                  <a:srgbClr val="FFFFFF"/>
                </a:solidFill>
                <a:latin typeface="Segoe UI"/>
                <a:ea typeface="DejaVu Sans"/>
              </a:rPr>
              <a:t>Εισαγωγή </a:t>
            </a:r>
            <a:endParaRPr lang="el-GR" sz="4400" b="0" strike="noStrike" spc="-1">
              <a:latin typeface="Arial"/>
            </a:endParaRPr>
          </a:p>
        </p:txBody>
      </p:sp>
      <p:pic>
        <p:nvPicPr>
          <p:cNvPr id="292" name="Picture Placeholder 24"/>
          <p:cNvPicPr/>
          <p:nvPr/>
        </p:nvPicPr>
        <p:blipFill>
          <a:blip r:embed="rId2" cstate="print"/>
          <a:srcRect t="79" b="79"/>
          <a:stretch/>
        </p:blipFill>
        <p:spPr>
          <a:xfrm>
            <a:off x="418680" y="1727640"/>
            <a:ext cx="1695600" cy="1695600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2826360" y="1665000"/>
            <a:ext cx="1580760" cy="158076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"/>
          <p:cNvSpPr/>
          <p:nvPr/>
        </p:nvSpPr>
        <p:spPr>
          <a:xfrm>
            <a:off x="5070600" y="1466280"/>
            <a:ext cx="1806840" cy="180684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5"/>
          <p:cNvSpPr/>
          <p:nvPr/>
        </p:nvSpPr>
        <p:spPr>
          <a:xfrm>
            <a:off x="7710120" y="1717920"/>
            <a:ext cx="1637280" cy="163728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6"/>
          <p:cNvSpPr/>
          <p:nvPr/>
        </p:nvSpPr>
        <p:spPr>
          <a:xfrm>
            <a:off x="10308960" y="1778040"/>
            <a:ext cx="1549800" cy="15498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7"/>
          <p:cNvSpPr/>
          <p:nvPr/>
        </p:nvSpPr>
        <p:spPr>
          <a:xfrm>
            <a:off x="4885920" y="3396600"/>
            <a:ext cx="2307600" cy="76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b="1" spc="-1" dirty="0" smtClean="0">
                <a:solidFill>
                  <a:srgbClr val="FFFFFF"/>
                </a:solidFill>
                <a:latin typeface="Segoe UI"/>
                <a:ea typeface="DejaVu Sans"/>
              </a:rPr>
              <a:t>3</a:t>
            </a:r>
            <a:r>
              <a:rPr lang="el-GR" sz="2800" b="1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el-GR" sz="28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μαθητές </a:t>
            </a:r>
            <a:endParaRPr lang="el-G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l-GR" sz="2800" b="1" spc="-1" dirty="0" smtClean="0">
                <a:solidFill>
                  <a:srgbClr val="FFFFFF"/>
                </a:solidFill>
                <a:latin typeface="Segoe UI"/>
                <a:ea typeface="DejaVu Sans"/>
              </a:rPr>
              <a:t>1 </a:t>
            </a:r>
            <a:r>
              <a:rPr lang="el-GR" sz="2800" b="1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καθηγητής </a:t>
            </a:r>
            <a:endParaRPr lang="el-GR" sz="2800" b="0" strike="noStrike" spc="-1" dirty="0">
              <a:latin typeface="Arial"/>
            </a:endParaRPr>
          </a:p>
        </p:txBody>
      </p:sp>
      <p:sp>
        <p:nvSpPr>
          <p:cNvPr id="298" name="CustomShape 8"/>
          <p:cNvSpPr/>
          <p:nvPr/>
        </p:nvSpPr>
        <p:spPr>
          <a:xfrm>
            <a:off x="5038200" y="3494520"/>
            <a:ext cx="2307600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"/>
          <p:cNvSpPr/>
          <p:nvPr/>
        </p:nvSpPr>
        <p:spPr>
          <a:xfrm>
            <a:off x="2540880" y="3371760"/>
            <a:ext cx="2307600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6</a:t>
            </a:r>
            <a:r>
              <a:rPr lang="el-G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el-GR" sz="26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εβδομάδες</a:t>
            </a:r>
            <a:r>
              <a:rPr lang="el-G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endParaRPr lang="el-GR" sz="1800" b="0" strike="noStrike" spc="-1" dirty="0">
              <a:latin typeface="Arial"/>
            </a:endParaRPr>
          </a:p>
        </p:txBody>
      </p:sp>
      <p:sp>
        <p:nvSpPr>
          <p:cNvPr id="300" name="CustomShape 10"/>
          <p:cNvSpPr/>
          <p:nvPr/>
        </p:nvSpPr>
        <p:spPr>
          <a:xfrm>
            <a:off x="7246800" y="3533040"/>
            <a:ext cx="2592000" cy="17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l-GR" sz="24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Ερωτηματολόγιο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l-GR" sz="24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Google</a:t>
            </a:r>
            <a:r>
              <a:rPr lang="el-GR" sz="24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el-GR" sz="2400" b="1" strike="noStrike" spc="-1" dirty="0" err="1">
                <a:solidFill>
                  <a:srgbClr val="FFFFFF"/>
                </a:solidFill>
                <a:latin typeface="Segoe UI"/>
                <a:ea typeface="DejaVu Sans"/>
              </a:rPr>
              <a:t>forms</a:t>
            </a:r>
            <a:r>
              <a:rPr lang="el-GR" sz="24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  </a:t>
            </a:r>
            <a:endParaRPr lang="el-GR" sz="2400" b="0" strike="noStrike" spc="-1" dirty="0">
              <a:latin typeface="Arial"/>
            </a:endParaRPr>
          </a:p>
        </p:txBody>
      </p:sp>
      <p:sp>
        <p:nvSpPr>
          <p:cNvPr id="301" name="CustomShape 11"/>
          <p:cNvSpPr/>
          <p:nvPr/>
        </p:nvSpPr>
        <p:spPr>
          <a:xfrm>
            <a:off x="9871920" y="3492360"/>
            <a:ext cx="2319120" cy="5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b="1" spc="-1" dirty="0" smtClean="0">
                <a:solidFill>
                  <a:srgbClr val="FFFFFF"/>
                </a:solidFill>
                <a:latin typeface="Segoe UI"/>
                <a:ea typeface="DejaVu Sans"/>
              </a:rPr>
              <a:t>70</a:t>
            </a:r>
            <a:r>
              <a:rPr lang="el-GR" sz="2800" b="1" strike="noStrike" spc="-1" dirty="0" smtClean="0">
                <a:solidFill>
                  <a:srgbClr val="FFFFFF"/>
                </a:solidFill>
                <a:latin typeface="Segoe UI"/>
                <a:ea typeface="DejaVu Sans"/>
              </a:rPr>
              <a:t> </a:t>
            </a:r>
            <a:r>
              <a:rPr lang="el-GR" sz="2800" b="1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υποβολές </a:t>
            </a:r>
            <a:endParaRPr lang="el-GR" sz="2800" b="0" strike="noStrike" spc="-1" dirty="0">
              <a:latin typeface="Arial"/>
            </a:endParaRPr>
          </a:p>
        </p:txBody>
      </p:sp>
      <p:pic>
        <p:nvPicPr>
          <p:cNvPr id="302" name="Picture 2"/>
          <p:cNvPicPr/>
          <p:nvPr/>
        </p:nvPicPr>
        <p:blipFill>
          <a:blip r:embed="rId7" cstate="print"/>
          <a:stretch/>
        </p:blipFill>
        <p:spPr>
          <a:xfrm>
            <a:off x="1847880" y="4653720"/>
            <a:ext cx="7472520" cy="1904040"/>
          </a:xfrm>
          <a:prstGeom prst="rect">
            <a:avLst/>
          </a:prstGeom>
          <a:ln>
            <a:noFill/>
          </a:ln>
        </p:spPr>
      </p:pic>
      <p:pic>
        <p:nvPicPr>
          <p:cNvPr id="303" name="Picture 93"/>
          <p:cNvPicPr/>
          <p:nvPr/>
        </p:nvPicPr>
        <p:blipFill>
          <a:blip r:embed="rId8" cstate="print"/>
          <a:stretch/>
        </p:blipFill>
        <p:spPr>
          <a:xfrm>
            <a:off x="409320" y="4905720"/>
            <a:ext cx="1222920" cy="1596240"/>
          </a:xfrm>
          <a:prstGeom prst="rect">
            <a:avLst/>
          </a:prstGeom>
          <a:ln w="9360">
            <a:noFill/>
          </a:ln>
        </p:spPr>
      </p:pic>
      <p:pic>
        <p:nvPicPr>
          <p:cNvPr id="17" name="16 - Εικόνα" descr="σημ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68408" y="4797152"/>
            <a:ext cx="2162175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62120" y="716400"/>
            <a:ext cx="10666800" cy="6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1" strike="noStrike" spc="-52">
                <a:solidFill>
                  <a:srgbClr val="FFFFFF"/>
                </a:solidFill>
                <a:latin typeface="Segoe UI"/>
                <a:ea typeface="DejaVu Sans"/>
              </a:rPr>
              <a:t>Γενική μορφή ερωτηματολογίου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762120" y="1790640"/>
            <a:ext cx="446400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5640">
              <a:lnSpc>
                <a:spcPct val="90000"/>
              </a:lnSpc>
              <a:buClr>
                <a:srgbClr val="002060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002060"/>
                </a:solidFill>
                <a:latin typeface="Segoe UI"/>
                <a:ea typeface="DejaVu Sans"/>
              </a:rPr>
              <a:t>Κλειστού </a:t>
            </a:r>
            <a:r>
              <a:rPr lang="el-GR" sz="2800" b="0" strike="noStrike" spc="-1" dirty="0" smtClean="0">
                <a:solidFill>
                  <a:srgbClr val="002060"/>
                </a:solidFill>
                <a:latin typeface="Segoe UI"/>
                <a:ea typeface="DejaVu Sans"/>
              </a:rPr>
              <a:t>/</a:t>
            </a:r>
            <a:r>
              <a:rPr lang="el-GR" sz="2800" spc="-1" dirty="0" smtClean="0">
                <a:solidFill>
                  <a:srgbClr val="002060"/>
                </a:solidFill>
                <a:latin typeface="Segoe UI"/>
                <a:ea typeface="DejaVu Sans"/>
              </a:rPr>
              <a:t> ανοιχτού </a:t>
            </a:r>
            <a:r>
              <a:rPr lang="el-GR" sz="2800" b="0" strike="noStrike" spc="-1" dirty="0" smtClean="0">
                <a:solidFill>
                  <a:srgbClr val="002060"/>
                </a:solidFill>
                <a:latin typeface="Segoe UI"/>
                <a:ea typeface="DejaVu Sans"/>
              </a:rPr>
              <a:t>τύπου </a:t>
            </a:r>
            <a:r>
              <a:rPr lang="el-GR" sz="2800" b="0" strike="noStrike" spc="-1" dirty="0">
                <a:solidFill>
                  <a:srgbClr val="002060"/>
                </a:solidFill>
                <a:latin typeface="Segoe UI"/>
                <a:ea typeface="DejaVu Sans"/>
              </a:rPr>
              <a:t>ερωτήσεις </a:t>
            </a:r>
            <a:endParaRPr lang="el-GR" sz="2800" b="0" strike="noStrike" spc="-1" dirty="0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6946560" y="1806480"/>
            <a:ext cx="446400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216000" indent="-215640">
              <a:lnSpc>
                <a:spcPct val="90000"/>
              </a:lnSpc>
              <a:buClr>
                <a:srgbClr val="002060"/>
              </a:buClr>
              <a:buFont typeface="Arial"/>
              <a:buChar char="•"/>
            </a:pPr>
            <a:r>
              <a:rPr lang="el-GR" sz="2800" b="0" strike="noStrike" spc="-1" dirty="0">
                <a:solidFill>
                  <a:srgbClr val="002060"/>
                </a:solidFill>
                <a:latin typeface="Segoe UI"/>
                <a:ea typeface="DejaVu Sans"/>
              </a:rPr>
              <a:t>Ποσοτική έρευνα </a:t>
            </a:r>
            <a:endParaRPr lang="el-GR" sz="2800" b="0" strike="noStrike" spc="-1" dirty="0">
              <a:latin typeface="Arial"/>
            </a:endParaRPr>
          </a:p>
        </p:txBody>
      </p:sp>
      <p:pic>
        <p:nvPicPr>
          <p:cNvPr id="308" name="Google Shape;314;p51"/>
          <p:cNvPicPr/>
          <p:nvPr/>
        </p:nvPicPr>
        <p:blipFill>
          <a:blip r:embed="rId2" cstate="print"/>
          <a:stretch/>
        </p:blipFill>
        <p:spPr>
          <a:xfrm>
            <a:off x="1288440" y="2756880"/>
            <a:ext cx="3582720" cy="2242800"/>
          </a:xfrm>
          <a:prstGeom prst="rect">
            <a:avLst/>
          </a:prstGeom>
          <a:ln>
            <a:noFill/>
          </a:ln>
        </p:spPr>
      </p:pic>
      <p:sp>
        <p:nvSpPr>
          <p:cNvPr id="309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7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9 - Εικόνα"/>
          <p:cNvPicPr/>
          <p:nvPr/>
        </p:nvPicPr>
        <p:blipFill>
          <a:blip r:embed="rId3" cstate="print"/>
          <a:stretch/>
        </p:blipFill>
        <p:spPr>
          <a:xfrm>
            <a:off x="6899040" y="2576160"/>
            <a:ext cx="3540600" cy="265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525320" y="1995480"/>
            <a:ext cx="9140400" cy="61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000" b="1" strike="noStrike" spc="-52">
                <a:solidFill>
                  <a:srgbClr val="E56925"/>
                </a:solidFill>
                <a:latin typeface="Segoe UI"/>
                <a:ea typeface="DejaVu Sans"/>
              </a:rPr>
              <a:t>Ερωτήσεις </a:t>
            </a:r>
            <a:r>
              <a:rPr lang="el-GR" sz="4000" b="1" strike="noStrike" spc="-52">
                <a:solidFill>
                  <a:srgbClr val="41867E"/>
                </a:solidFill>
                <a:latin typeface="Segoe UI"/>
                <a:ea typeface="DejaVu Sans"/>
              </a:rPr>
              <a:t>&amp;</a:t>
            </a:r>
            <a:r>
              <a:rPr lang="el-GR" sz="4000" b="1" strike="noStrike" spc="-52">
                <a:solidFill>
                  <a:srgbClr val="E56925"/>
                </a:solidFill>
                <a:latin typeface="Segoe UI"/>
                <a:ea typeface="DejaVu Sans"/>
              </a:rPr>
              <a:t> απαντήσεις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2196360" y="3260880"/>
            <a:ext cx="7798320" cy="15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sz="1800" b="0" strike="noStrike" spc="-1">
                <a:solidFill>
                  <a:srgbClr val="41867E"/>
                </a:solidFill>
                <a:latin typeface="Segoe UI"/>
                <a:ea typeface="DejaVu Sans"/>
              </a:rPr>
              <a:t>Ποσοστά έρευνας </a:t>
            </a:r>
            <a:endParaRPr lang="el-GR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l-GR" sz="1800" b="0" strike="noStrike" spc="-1">
              <a:latin typeface="Arial"/>
            </a:endParaRPr>
          </a:p>
        </p:txBody>
      </p:sp>
      <p:pic>
        <p:nvPicPr>
          <p:cNvPr id="317" name="Picture 93"/>
          <p:cNvPicPr/>
          <p:nvPr/>
        </p:nvPicPr>
        <p:blipFill>
          <a:blip r:embed="rId3" cstate="print"/>
          <a:stretch/>
        </p:blipFill>
        <p:spPr>
          <a:xfrm>
            <a:off x="9858600" y="3002400"/>
            <a:ext cx="1917360" cy="2502360"/>
          </a:xfrm>
          <a:prstGeom prst="rect">
            <a:avLst/>
          </a:prstGeom>
          <a:ln w="9360">
            <a:noFill/>
          </a:ln>
        </p:spPr>
      </p:pic>
      <p:pic>
        <p:nvPicPr>
          <p:cNvPr id="6" name="5 - Εικόνα" descr="σημ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7448" y="3356992"/>
            <a:ext cx="2162175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218520" y="881280"/>
            <a:ext cx="3399480" cy="35928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l-GR" sz="1700" b="1" spc="-1" dirty="0" smtClean="0">
                <a:solidFill>
                  <a:srgbClr val="245471"/>
                </a:solidFill>
                <a:latin typeface="Segoe UI"/>
                <a:ea typeface="DejaVu Sans"/>
              </a:rPr>
              <a:t>ΑΠΑΝΤΗΣΕΙΣ</a:t>
            </a:r>
            <a:r>
              <a:rPr lang="en-US" sz="1700" b="1" spc="-1" dirty="0" smtClean="0">
                <a:solidFill>
                  <a:srgbClr val="245471"/>
                </a:solidFill>
                <a:latin typeface="Segoe UI"/>
                <a:ea typeface="DejaVu Sans"/>
              </a:rPr>
              <a:t> </a:t>
            </a:r>
            <a:r>
              <a:rPr lang="el-GR" sz="1700" b="1" spc="-1" dirty="0" smtClean="0">
                <a:solidFill>
                  <a:srgbClr val="245471"/>
                </a:solidFill>
                <a:latin typeface="Segoe UI"/>
                <a:ea typeface="DejaVu Sans"/>
              </a:rPr>
              <a:t>ΚΛΕΙΣΤΟΥ ΤΥΠΟΥ</a:t>
            </a:r>
            <a:endParaRPr lang="el-GR" sz="1700" b="1" spc="-1" dirty="0">
              <a:solidFill>
                <a:srgbClr val="245471"/>
              </a:solidFill>
              <a:latin typeface="Segoe UI"/>
              <a:ea typeface="DejaVu Sans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6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sp>
        <p:nvSpPr>
          <p:cNvPr id="333" name="CustomShape 3"/>
          <p:cNvSpPr/>
          <p:nvPr/>
        </p:nvSpPr>
        <p:spPr>
          <a:xfrm>
            <a:off x="155520" y="8424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4 - Εικόνα" descr="merim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11912218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844880" y="7080840"/>
            <a:ext cx="15411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el-GR" sz="1800" b="0" strike="noStrike" spc="-1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28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4" name="3 - Εικόνα" descr="aparaith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11709127" cy="4752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29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dras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1196752"/>
            <a:ext cx="11711858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0" y="204840"/>
            <a:ext cx="8897400" cy="62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>
              <a:lnSpc>
                <a:spcPct val="90000"/>
              </a:lnSpc>
            </a:pPr>
            <a:r>
              <a:rPr lang="el-GR" sz="3000" b="1" spc="-1" dirty="0">
                <a:solidFill>
                  <a:srgbClr val="70BAB2"/>
                </a:solidFill>
                <a:latin typeface="Segoe UI"/>
                <a:ea typeface="DejaVu Sans"/>
              </a:rPr>
              <a:t>Αποτελέσματα ερωτηματολογίου Α’</a:t>
            </a:r>
          </a:p>
        </p:txBody>
      </p:sp>
      <p:pic>
        <p:nvPicPr>
          <p:cNvPr id="3" name="2 - Εικόνα" descr="Ημερα περ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980728"/>
            <a:ext cx="11232771" cy="504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00000"/>
    </a:dk2>
    <a:lt2>
      <a:srgbClr val="E6E6E6"/>
    </a:lt2>
    <a:accent1>
      <a:srgbClr val="E56925"/>
    </a:accent1>
    <a:accent2>
      <a:srgbClr val="F19936"/>
    </a:accent2>
    <a:accent3>
      <a:srgbClr val="5DA3CC"/>
    </a:accent3>
    <a:accent4>
      <a:srgbClr val="B3DAD6"/>
    </a:accent4>
    <a:accent5>
      <a:srgbClr val="76B144"/>
    </a:accent5>
    <a:accent6>
      <a:srgbClr val="438F63"/>
    </a:accent6>
    <a:hlink>
      <a:srgbClr val="E2DD60"/>
    </a:hlink>
    <a:folHlink>
      <a:srgbClr val="E78576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00000"/>
    </a:dk2>
    <a:lt2>
      <a:srgbClr val="E6E6E6"/>
    </a:lt2>
    <a:accent1>
      <a:srgbClr val="E56925"/>
    </a:accent1>
    <a:accent2>
      <a:srgbClr val="F19936"/>
    </a:accent2>
    <a:accent3>
      <a:srgbClr val="5DA3CC"/>
    </a:accent3>
    <a:accent4>
      <a:srgbClr val="B3DAD6"/>
    </a:accent4>
    <a:accent5>
      <a:srgbClr val="76B144"/>
    </a:accent5>
    <a:accent6>
      <a:srgbClr val="438F63"/>
    </a:accent6>
    <a:hlink>
      <a:srgbClr val="E2DD60"/>
    </a:hlink>
    <a:folHlink>
      <a:srgbClr val="E7857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tf10131490_win32</Template>
  <TotalTime>212</TotalTime>
  <Words>371</Words>
  <Application>Microsoft Office PowerPoint</Application>
  <PresentationFormat>Ευρεία οθόνη</PresentationFormat>
  <Paragraphs>87</Paragraphs>
  <Slides>26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26</vt:i4>
      </vt:variant>
    </vt:vector>
  </HeadingPairs>
  <TitlesOfParts>
    <vt:vector size="41" baseType="lpstr">
      <vt:lpstr>Arial</vt:lpstr>
      <vt:lpstr>Arial Narrow</vt:lpstr>
      <vt:lpstr>Courier New</vt:lpstr>
      <vt:lpstr>DejaVu Sans</vt:lpstr>
      <vt:lpstr>Segoe Print</vt:lpstr>
      <vt:lpstr>Segoe UI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Συνέντευξη με τον Ευρωβουλευτή Πέτρο Κόκκαλη </vt:lpstr>
      <vt:lpstr>Τα θέματα που συζητήθηκαν </vt:lpstr>
      <vt:lpstr>Παρουσίαση του PowerPoint</vt:lpstr>
      <vt:lpstr>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subject/>
  <dc:creator>Λάσκαρη Ελένη</dc:creator>
  <dc:description/>
  <cp:lastModifiedBy>Λάσκαρη Ελένη</cp:lastModifiedBy>
  <cp:revision>39</cp:revision>
  <dcterms:created xsi:type="dcterms:W3CDTF">2021-04-26T11:31:00Z</dcterms:created>
  <dcterms:modified xsi:type="dcterms:W3CDTF">2021-06-07T13:43:23Z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ntentTypeId">
    <vt:lpwstr>0x01010079F111ED35F8CC479449609E8A0923A6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Προσαρμογή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