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Helvetica Light"/>
      </a:defRPr>
    </a:lvl1pPr>
    <a:lvl2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Helvetica Light"/>
      </a:defRPr>
    </a:lvl2pPr>
    <a:lvl3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Helvetica Light"/>
      </a:defRPr>
    </a:lvl3pPr>
    <a:lvl4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Helvetica Light"/>
      </a:defRPr>
    </a:lvl4pPr>
    <a:lvl5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Helvetica Light"/>
      </a:defRPr>
    </a:lvl5pPr>
    <a:lvl6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Helvetica Light"/>
      </a:defRPr>
    </a:lvl6pPr>
    <a:lvl7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Helvetica Light"/>
      </a:defRPr>
    </a:lvl7pPr>
    <a:lvl8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Helvetica Light"/>
      </a:defRPr>
    </a:lvl8pPr>
    <a:lvl9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000000"/>
        </a:fontRef>
        <a:srgbClr val="000000"/>
      </a:tcTxStyle>
      <a:tcStyle>
        <a:tcBdr>
          <a:left>
            <a:ln w="254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3" d="100"/>
          <a:sy n="43" d="100"/>
        </p:scale>
        <p:origin x="70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__________Microsoft_Excel.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______________Microsoft_Excel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___________________Microsoft_Excel10.xlsx"/><Relationship Id="rId2" Type="http://schemas.openxmlformats.org/officeDocument/2006/relationships/image" Target="../media/image11.png"/><Relationship Id="rId1" Type="http://schemas.openxmlformats.org/officeDocument/2006/relationships/image" Target="../media/image10.png"/></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_____________Microsoft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______________Microsoft_Excel2.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______________Microsoft_Excel3.xlsx"/></Relationships>
</file>

<file path=ppt/charts/_rels/chart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package" Target="../embeddings/___________________Microsoft_Excel4.xlsx"/><Relationship Id="rId2" Type="http://schemas.openxmlformats.org/officeDocument/2006/relationships/image" Target="../media/image5.png"/><Relationship Id="rId1" Type="http://schemas.openxmlformats.org/officeDocument/2006/relationships/image" Target="../media/image4.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charts/_rels/chart6.xml.rels><?xml version="1.0" encoding="UTF-8" standalone="yes"?>
<Relationships xmlns="http://schemas.openxmlformats.org/package/2006/relationships"><Relationship Id="rId1" Type="http://schemas.openxmlformats.org/officeDocument/2006/relationships/package" Target="../embeddings/___________________Microsoft_Excel5.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______________Microsoft_Excel6.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______________Microsoft_Excel7.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______________Microsoft_Excel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l-GR"/>
  <c:roundedCorners val="0"/>
  <c:style val="2"/>
  <c:chart>
    <c:autoTitleDeleted val="1"/>
    <c:plotArea>
      <c:layout>
        <c:manualLayout>
          <c:layoutTarget val="inner"/>
          <c:xMode val="edge"/>
          <c:yMode val="edge"/>
          <c:x val="0.10314"/>
          <c:y val="6.1799100000000003E-2"/>
          <c:w val="0.89185999999999999"/>
          <c:h val="0.76388500000000004"/>
        </c:manualLayout>
      </c:layout>
      <c:barChart>
        <c:barDir val="col"/>
        <c:grouping val="clustered"/>
        <c:varyColors val="0"/>
        <c:ser>
          <c:idx val="0"/>
          <c:order val="0"/>
          <c:tx>
            <c:strRef>
              <c:f>Sheet1!$A$2</c:f>
            </c:strRef>
          </c:tx>
          <c: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50800" dist="25400" dir="5400000" algn="tl">
                <a:srgbClr val="353535">
                  <a:alpha val="50000"/>
                </a:srgbClr>
              </a:outerShdw>
            </a:effectLst>
          </c:spPr>
          <c:invertIfNegative val="0"/>
          <c:cat>
            <c:strRef>
              <c:f>Sheet1!$B$1:$E$1</c:f>
              <c:strCache>
                <c:ptCount val="4"/>
              </c:strCache>
            </c:strRef>
          </c:cat>
          <c:val>
            <c:numRef>
              <c:f>Sheet1!$B$2:$E$2</c:f>
              <c:numCache>
                <c:formatCode>General</c:formatCode>
                <c:ptCount val="3"/>
                <c:pt idx="0">
                  <c:v>50</c:v>
                </c:pt>
                <c:pt idx="1">
                  <c:v>5</c:v>
                </c:pt>
                <c:pt idx="2">
                  <c:v>32</c:v>
                </c:pt>
              </c:numCache>
            </c:numRef>
          </c:val>
          <c:extLst>
            <c:ext xmlns:c16="http://schemas.microsoft.com/office/drawing/2014/chart" uri="{C3380CC4-5D6E-409C-BE32-E72D297353CC}">
              <c16:uniqueId val="{00000000-2EBD-49E5-8EBB-978E93676EB8}"/>
            </c:ext>
          </c:extLst>
        </c:ser>
        <c:ser>
          <c:idx val="1"/>
          <c:order val="1"/>
          <c:tx>
            <c:strRef>
              <c:f>Sheet1!$A$3</c:f>
            </c:strRef>
          </c:tx>
          <c:spPr>
            <a:gradFill flip="none" rotWithShape="1">
              <a:gsLst>
                <a:gs pos="0">
                  <a:srgbClr val="1F8D0E"/>
                </a:gs>
                <a:gs pos="100000">
                  <a:srgbClr val="1A610F"/>
                </a:gs>
              </a:gsLst>
              <a:lin ang="5400000" scaled="0"/>
            </a:gradFill>
            <a:ln w="12700" cap="flat">
              <a:noFill/>
              <a:miter lim="400000"/>
            </a:ln>
            <a:effectLst>
              <a:outerShdw blurRad="50800" dist="25400" dir="5400000" algn="tl">
                <a:srgbClr val="353535">
                  <a:alpha val="50000"/>
                </a:srgbClr>
              </a:outerShdw>
            </a:effectLst>
          </c:spPr>
          <c:invertIfNegative val="0"/>
          <c:cat>
            <c:strRef>
              <c:f>Sheet1!$B$1:$E$1</c:f>
              <c:strCache>
                <c:ptCount val="4"/>
              </c:strCache>
            </c:strRef>
          </c:cat>
          <c:val>
            <c:numRef>
              <c:f>Sheet1!$B$3:$E$3</c:f>
              <c:numCache>
                <c:formatCode>General</c:formatCode>
                <c:ptCount val="3"/>
                <c:pt idx="0">
                  <c:v>35</c:v>
                </c:pt>
                <c:pt idx="1">
                  <c:v>35</c:v>
                </c:pt>
                <c:pt idx="2">
                  <c:v>45</c:v>
                </c:pt>
              </c:numCache>
            </c:numRef>
          </c:val>
          <c:extLst>
            <c:ext xmlns:c16="http://schemas.microsoft.com/office/drawing/2014/chart" uri="{C3380CC4-5D6E-409C-BE32-E72D297353CC}">
              <c16:uniqueId val="{00000001-2EBD-49E5-8EBB-978E93676EB8}"/>
            </c:ext>
          </c:extLst>
        </c:ser>
        <c:ser>
          <c:idx val="2"/>
          <c:order val="2"/>
          <c:tx>
            <c:strRef>
              <c:f>Sheet1!$A$4</c:f>
            </c:strRef>
          </c:tx>
          <c:spPr>
            <a:gradFill flip="none" rotWithShape="1">
              <a:gsLst>
                <a:gs pos="0">
                  <a:srgbClr val="0E979B"/>
                </a:gs>
                <a:gs pos="100000">
                  <a:srgbClr val="0F6366"/>
                </a:gs>
              </a:gsLst>
              <a:lin ang="5400000" scaled="0"/>
            </a:gradFill>
            <a:ln w="12700" cap="flat">
              <a:noFill/>
              <a:miter lim="400000"/>
            </a:ln>
            <a:effectLst>
              <a:outerShdw blurRad="50800" dist="25400" dir="5400000" algn="tl">
                <a:srgbClr val="353535">
                  <a:alpha val="50000"/>
                </a:srgbClr>
              </a:outerShdw>
            </a:effectLst>
          </c:spPr>
          <c:invertIfNegative val="0"/>
          <c:cat>
            <c:strRef>
              <c:f>Sheet1!$B$1:$E$1</c:f>
              <c:strCache>
                <c:ptCount val="4"/>
              </c:strCache>
            </c:strRef>
          </c:cat>
          <c:val>
            <c:numRef>
              <c:f>Sheet1!$B$4:$E$4</c:f>
              <c:numCache>
                <c:formatCode>General</c:formatCode>
                <c:ptCount val="3"/>
                <c:pt idx="0">
                  <c:v>20</c:v>
                </c:pt>
                <c:pt idx="1">
                  <c:v>20</c:v>
                </c:pt>
                <c:pt idx="2">
                  <c:v>50</c:v>
                </c:pt>
              </c:numCache>
            </c:numRef>
          </c:val>
          <c:extLst>
            <c:ext xmlns:c16="http://schemas.microsoft.com/office/drawing/2014/chart" uri="{C3380CC4-5D6E-409C-BE32-E72D297353CC}">
              <c16:uniqueId val="{00000002-2EBD-49E5-8EBB-978E93676EB8}"/>
            </c:ext>
          </c:extLst>
        </c:ser>
        <c:ser>
          <c:idx val="3"/>
          <c:order val="3"/>
          <c:tx>
            <c:strRef>
              <c:f>Sheet1!$A$5</c:f>
            </c:strRef>
          </c:tx>
          <c:spPr>
            <a:gradFill flip="none" rotWithShape="1">
              <a:gsLst>
                <a:gs pos="0">
                  <a:srgbClr val="4B2BAE"/>
                </a:gs>
                <a:gs pos="100000">
                  <a:srgbClr val="34226B"/>
                </a:gs>
              </a:gsLst>
              <a:lin ang="5400000" scaled="0"/>
            </a:gradFill>
            <a:ln w="12700" cap="flat">
              <a:noFill/>
              <a:miter lim="400000"/>
            </a:ln>
            <a:effectLst>
              <a:outerShdw blurRad="50800" dist="25400" dir="5400000" algn="tl">
                <a:srgbClr val="353535">
                  <a:alpha val="50000"/>
                </a:srgbClr>
              </a:outerShdw>
            </a:effectLst>
          </c:spPr>
          <c:invertIfNegative val="0"/>
          <c:cat>
            <c:strRef>
              <c:f>Sheet1!$B$1:$E$1</c:f>
              <c:strCache>
                <c:ptCount val="4"/>
              </c:strCache>
            </c:strRef>
          </c:cat>
          <c:val>
            <c:numRef>
              <c:f>Sheet1!$B$5:$E$5</c:f>
              <c:numCache>
                <c:formatCode>General</c:formatCode>
                <c:ptCount val="3"/>
                <c:pt idx="0">
                  <c:v>5</c:v>
                </c:pt>
                <c:pt idx="1">
                  <c:v>50</c:v>
                </c:pt>
                <c:pt idx="2">
                  <c:v>39</c:v>
                </c:pt>
              </c:numCache>
            </c:numRef>
          </c:val>
          <c:extLst>
            <c:ext xmlns:c16="http://schemas.microsoft.com/office/drawing/2014/chart" uri="{C3380CC4-5D6E-409C-BE32-E72D297353CC}">
              <c16:uniqueId val="{00000003-2EBD-49E5-8EBB-978E93676EB8}"/>
            </c:ext>
          </c:extLst>
        </c:ser>
        <c:dLbls>
          <c:showLegendKey val="0"/>
          <c:showVal val="0"/>
          <c:showCatName val="0"/>
          <c:showSerName val="0"/>
          <c:showPercent val="0"/>
          <c:showBubbleSize val="0"/>
        </c:dLbls>
        <c:gapWidth val="4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8A8B89"/>
            </a:solidFill>
            <a:prstDash val="solid"/>
            <a:miter lim="400000"/>
          </a:ln>
        </c:spPr>
        <c:txPr>
          <a:bodyPr rot="0"/>
          <a:lstStyle/>
          <a:p>
            <a:pPr>
              <a:defRPr sz="3200" b="0" i="0" u="none" strike="noStrike">
                <a:solidFill>
                  <a:srgbClr val="FFFFFF"/>
                </a:solidFill>
                <a:latin typeface="Helvetica Light"/>
              </a:defRPr>
            </a:pPr>
            <a:endParaRPr lang="el-GR"/>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929292"/>
              </a:solidFill>
              <a:prstDash val="solid"/>
              <a:miter lim="400000"/>
            </a:ln>
          </c:spPr>
        </c:majorGridlines>
        <c:numFmt formatCode="General" sourceLinked="0"/>
        <c:majorTickMark val="none"/>
        <c:minorTickMark val="none"/>
        <c:tickLblPos val="nextTo"/>
        <c:spPr>
          <a:ln w="12700" cap="flat">
            <a:solidFill>
              <a:srgbClr val="8A8B89"/>
            </a:solidFill>
            <a:prstDash val="solid"/>
            <a:miter lim="400000"/>
          </a:ln>
        </c:spPr>
        <c:txPr>
          <a:bodyPr rot="0"/>
          <a:lstStyle/>
          <a:p>
            <a:pPr>
              <a:defRPr sz="3200" b="0" i="0" u="none" strike="noStrike">
                <a:solidFill>
                  <a:srgbClr val="FFFFFF"/>
                </a:solidFill>
                <a:latin typeface="Helvetica Light"/>
              </a:defRPr>
            </a:pPr>
            <a:endParaRPr lang="el-GR"/>
          </a:p>
        </c:txPr>
        <c:crossAx val="2094734552"/>
        <c:crosses val="autoZero"/>
        <c:crossBetween val="between"/>
        <c:majorUnit val="12.5"/>
        <c:minorUnit val="6.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l-GR"/>
  <c:roundedCorners val="0"/>
  <c:style val="2"/>
  <c:chart>
    <c:autoTitleDeleted val="1"/>
    <c:view3D>
      <c:rotX val="80"/>
      <c:hPercent val="55"/>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000000000000001E-3"/>
          <c:y val="5.0000000000000001E-3"/>
          <c:w val="0.99"/>
          <c:h val="0.98750000000000004"/>
        </c:manualLayout>
      </c:layout>
      <c:pie3DChart>
        <c:varyColors val="0"/>
        <c:ser>
          <c:idx val="0"/>
          <c:order val="0"/>
          <c:tx>
            <c:strRef>
              <c:f>Sheet1!$A$2</c:f>
            </c:strRef>
          </c:tx>
          <c:spPr>
            <a:solidFill>
              <a:srgbClr val="003298"/>
            </a:solidFill>
            <a:ln w="12700" cap="flat">
              <a:noFill/>
              <a:miter lim="400000"/>
            </a:ln>
            <a:effectLst>
              <a:outerShdw blurRad="127000" dir="7800000" algn="tl">
                <a:srgbClr val="000000">
                  <a:alpha val="55000"/>
                </a:srgbClr>
              </a:outerShdw>
            </a:effectLst>
            <a:sp3d prstMaterial="matte"/>
          </c:spPr>
          <c:dLbls>
            <c:numFmt formatCode="#,##0%" sourceLinked="0"/>
            <c:spPr>
              <a:noFill/>
              <a:ln>
                <a:noFill/>
              </a:ln>
              <a:effectLst/>
            </c:spPr>
            <c:txPr>
              <a:bodyPr/>
              <a:lstStyle/>
              <a:p>
                <a:pPr>
                  <a:defRPr sz="5000" b="0" i="0" u="none" strike="noStrike">
                    <a:solidFill>
                      <a:srgbClr val="FFFFFF"/>
                    </a:solidFill>
                    <a:latin typeface="Helvetica Light"/>
                  </a:defRPr>
                </a:pPr>
                <a:endParaRPr lang="el-GR"/>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Sheet1!$B$1:$A$1</c:f>
              <c:strCache>
                <c:ptCount val="1"/>
              </c:strCache>
            </c:strRef>
          </c:cat>
          <c:val>
            <c:numRef>
              <c:f>Sheet1!$B$2:$A$2</c:f>
            </c:numRef>
          </c:val>
          <c:extLst>
            <c:ext xmlns:c16="http://schemas.microsoft.com/office/drawing/2014/chart" uri="{C3380CC4-5D6E-409C-BE32-E72D297353CC}">
              <c16:uniqueId val="{00000000-62D3-49CD-8B92-E870F7A39FE1}"/>
            </c:ext>
          </c:extLst>
        </c:ser>
        <c:ser>
          <c:idx val="1"/>
          <c:order val="1"/>
          <c:tx>
            <c:strRef>
              <c:f>Sheet1!$A$3</c:f>
            </c:strRef>
          </c:tx>
          <c:spPr>
            <a:solidFill>
              <a:srgbClr val="0C9C00"/>
            </a:solidFill>
            <a:ln w="12700" cap="flat">
              <a:noFill/>
              <a:miter lim="400000"/>
            </a:ln>
            <a:effectLst>
              <a:outerShdw blurRad="127000" dir="7800000" algn="tl">
                <a:srgbClr val="000000">
                  <a:alpha val="55000"/>
                </a:srgbClr>
              </a:outerShdw>
            </a:effectLst>
            <a:sp3d prstMaterial="matte"/>
          </c:spPr>
          <c:dLbls>
            <c:numFmt formatCode="#,##0%" sourceLinked="0"/>
            <c:spPr>
              <a:noFill/>
              <a:ln>
                <a:noFill/>
              </a:ln>
              <a:effectLst/>
            </c:spPr>
            <c:txPr>
              <a:bodyPr/>
              <a:lstStyle/>
              <a:p>
                <a:pPr>
                  <a:defRPr sz="5000" b="0" i="0" u="none" strike="noStrike">
                    <a:solidFill>
                      <a:srgbClr val="FFFFFF"/>
                    </a:solidFill>
                    <a:latin typeface="Helvetica Light"/>
                  </a:defRPr>
                </a:pPr>
                <a:endParaRPr lang="el-GR"/>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Sheet1!$B$1:$A$1</c:f>
              <c:strCache>
                <c:ptCount val="1"/>
              </c:strCache>
            </c:strRef>
          </c:cat>
          <c:val>
            <c:numRef>
              <c:f>Sheet1!$B$3:$A$3</c:f>
            </c:numRef>
          </c:val>
          <c:extLst>
            <c:ext xmlns:c16="http://schemas.microsoft.com/office/drawing/2014/chart" uri="{C3380CC4-5D6E-409C-BE32-E72D297353CC}">
              <c16:uniqueId val="{00000001-62D3-49CD-8B92-E870F7A39FE1}"/>
            </c:ext>
          </c:extLst>
        </c:ser>
        <c:ser>
          <c:idx val="2"/>
          <c:order val="2"/>
          <c:tx>
            <c:strRef>
              <c:f>Sheet1!$A$4</c:f>
            </c:strRef>
          </c:tx>
          <c:spPr>
            <a:solidFill>
              <a:srgbClr val="009C99"/>
            </a:solidFill>
            <a:ln w="12700" cap="flat">
              <a:noFill/>
              <a:miter lim="400000"/>
            </a:ln>
            <a:effectLst>
              <a:outerShdw blurRad="127000" dir="7800000" algn="tl">
                <a:srgbClr val="000000">
                  <a:alpha val="55000"/>
                </a:srgbClr>
              </a:outerShdw>
            </a:effectLst>
            <a:sp3d prstMaterial="matte"/>
          </c:spPr>
          <c:dLbls>
            <c:numFmt formatCode="#,##0%" sourceLinked="0"/>
            <c:spPr>
              <a:noFill/>
              <a:ln>
                <a:noFill/>
              </a:ln>
              <a:effectLst/>
            </c:spPr>
            <c:txPr>
              <a:bodyPr/>
              <a:lstStyle/>
              <a:p>
                <a:pPr>
                  <a:defRPr sz="5000" b="0" i="0" u="none" strike="noStrike">
                    <a:solidFill>
                      <a:srgbClr val="FFFFFF"/>
                    </a:solidFill>
                    <a:latin typeface="Helvetica Light"/>
                  </a:defRPr>
                </a:pPr>
                <a:endParaRPr lang="el-GR"/>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Sheet1!$B$1:$A$1</c:f>
              <c:strCache>
                <c:ptCount val="1"/>
              </c:strCache>
            </c:strRef>
          </c:cat>
          <c:val>
            <c:numRef>
              <c:f>Sheet1!$B$4:$A$4</c:f>
            </c:numRef>
          </c:val>
          <c:extLst>
            <c:ext xmlns:c16="http://schemas.microsoft.com/office/drawing/2014/chart" uri="{C3380CC4-5D6E-409C-BE32-E72D297353CC}">
              <c16:uniqueId val="{00000002-62D3-49CD-8B92-E870F7A39FE1}"/>
            </c:ext>
          </c:extLst>
        </c:ser>
        <c:ser>
          <c:idx val="3"/>
          <c:order val="3"/>
          <c:tx>
            <c:strRef>
              <c:f>Sheet1!$A$5</c:f>
            </c:strRef>
          </c:tx>
          <c:spPr>
            <a:solidFill>
              <a:srgbClr val="4B22D4"/>
            </a:solidFill>
            <a:ln w="12700" cap="flat">
              <a:noFill/>
              <a:miter lim="400000"/>
            </a:ln>
            <a:effectLst>
              <a:outerShdw blurRad="127000" dir="7800000" algn="tl">
                <a:srgbClr val="000000">
                  <a:alpha val="55000"/>
                </a:srgbClr>
              </a:outerShdw>
            </a:effectLst>
            <a:sp3d prstMaterial="matte"/>
          </c:spPr>
          <c:dLbls>
            <c:numFmt formatCode="#,##0%" sourceLinked="0"/>
            <c:spPr>
              <a:noFill/>
              <a:ln>
                <a:noFill/>
              </a:ln>
              <a:effectLst/>
            </c:spPr>
            <c:txPr>
              <a:bodyPr/>
              <a:lstStyle/>
              <a:p>
                <a:pPr>
                  <a:defRPr sz="5000" b="0" i="0" u="none" strike="noStrike">
                    <a:solidFill>
                      <a:srgbClr val="FFFFFF"/>
                    </a:solidFill>
                    <a:latin typeface="Helvetica Light"/>
                  </a:defRPr>
                </a:pPr>
                <a:endParaRPr lang="el-GR"/>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Sheet1!$B$1:$A$1</c:f>
              <c:strCache>
                <c:ptCount val="1"/>
              </c:strCache>
            </c:strRef>
          </c:cat>
          <c:val>
            <c:numRef>
              <c:f>Sheet1!$B$5:$A$5</c:f>
            </c:numRef>
          </c:val>
          <c:extLst>
            <c:ext xmlns:c16="http://schemas.microsoft.com/office/drawing/2014/chart" uri="{C3380CC4-5D6E-409C-BE32-E72D297353CC}">
              <c16:uniqueId val="{00000003-62D3-49CD-8B92-E870F7A39FE1}"/>
            </c:ext>
          </c:extLst>
        </c:ser>
        <c:ser>
          <c:idx val="4"/>
          <c:order val="4"/>
          <c:tx>
            <c:strRef>
              <c:f>Sheet1!$A$6</c:f>
            </c:strRef>
          </c:tx>
          <c:spPr>
            <a:solidFill>
              <a:srgbClr val="B51D2D"/>
            </a:solidFill>
            <a:ln w="12700" cap="flat">
              <a:noFill/>
              <a:miter lim="400000"/>
            </a:ln>
            <a:effectLst>
              <a:outerShdw blurRad="127000" dir="7800000" algn="tl">
                <a:srgbClr val="000000">
                  <a:alpha val="55000"/>
                </a:srgbClr>
              </a:outerShdw>
            </a:effectLst>
            <a:sp3d prstMaterial="matte"/>
          </c:spPr>
          <c:explosion val="86"/>
          <c:dLbls>
            <c:numFmt formatCode="#,##0%" sourceLinked="0"/>
            <c:spPr>
              <a:noFill/>
              <a:ln>
                <a:noFill/>
              </a:ln>
              <a:effectLst/>
            </c:spPr>
            <c:txPr>
              <a:bodyPr/>
              <a:lstStyle/>
              <a:p>
                <a:pPr>
                  <a:defRPr sz="5000" b="0" i="0" u="none" strike="noStrike">
                    <a:solidFill>
                      <a:srgbClr val="FFFFFF"/>
                    </a:solidFill>
                    <a:latin typeface="Helvetica Light"/>
                  </a:defRPr>
                </a:pPr>
                <a:endParaRPr lang="el-GR"/>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Sheet1!$B$1:$B$1</c:f>
              <c:strCache>
                <c:ptCount val="1"/>
              </c:strCache>
            </c:strRef>
          </c:cat>
          <c:val>
            <c:numRef>
              <c:f>Sheet1!$B$6:$B$6</c:f>
              <c:numCache>
                <c:formatCode>General</c:formatCode>
                <c:ptCount val="1"/>
                <c:pt idx="0">
                  <c:v>60</c:v>
                </c:pt>
              </c:numCache>
            </c:numRef>
          </c:val>
          <c:extLst>
            <c:ext xmlns:c16="http://schemas.microsoft.com/office/drawing/2014/chart" uri="{C3380CC4-5D6E-409C-BE32-E72D297353CC}">
              <c16:uniqueId val="{00000004-62D3-49CD-8B92-E870F7A39FE1}"/>
            </c:ext>
          </c:extLst>
        </c:ser>
        <c:ser>
          <c:idx val="5"/>
          <c:order val="5"/>
          <c:tx>
            <c:strRef>
              <c:f>Sheet1!$A$7</c:f>
            </c:strRef>
          </c:tx>
          <c:spPr>
            <a:solidFill>
              <a:srgbClr val="959595"/>
            </a:solidFill>
            <a:ln w="12700" cap="flat">
              <a:noFill/>
              <a:miter lim="400000"/>
            </a:ln>
            <a:effectLst>
              <a:outerShdw blurRad="127000" dir="7800000" algn="tl">
                <a:srgbClr val="000000">
                  <a:alpha val="55000"/>
                </a:srgbClr>
              </a:outerShdw>
            </a:effectLst>
            <a:sp3d prstMaterial="matte"/>
          </c:spPr>
          <c:explosion val="15"/>
          <c:dLbls>
            <c:numFmt formatCode="#,##0%" sourceLinked="0"/>
            <c:spPr>
              <a:noFill/>
              <a:ln>
                <a:noFill/>
              </a:ln>
              <a:effectLst/>
            </c:spPr>
            <c:txPr>
              <a:bodyPr/>
              <a:lstStyle/>
              <a:p>
                <a:pPr>
                  <a:defRPr sz="5000" b="0" i="0" u="none" strike="noStrike">
                    <a:solidFill>
                      <a:srgbClr val="FFFFFF"/>
                    </a:solidFill>
                    <a:latin typeface="Helvetica Light"/>
                  </a:defRPr>
                </a:pPr>
                <a:endParaRPr lang="el-GR"/>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Sheet1!$B$1:$B$1</c:f>
              <c:strCache>
                <c:ptCount val="1"/>
              </c:strCache>
            </c:strRef>
          </c:cat>
          <c:val>
            <c:numRef>
              <c:f>Sheet1!$B$7:$B$7</c:f>
              <c:numCache>
                <c:formatCode>General</c:formatCode>
                <c:ptCount val="1"/>
                <c:pt idx="0">
                  <c:v>40</c:v>
                </c:pt>
              </c:numCache>
            </c:numRef>
          </c:val>
          <c:extLst>
            <c:ext xmlns:c16="http://schemas.microsoft.com/office/drawing/2014/chart" uri="{C3380CC4-5D6E-409C-BE32-E72D297353CC}">
              <c16:uniqueId val="{00000005-62D3-49CD-8B92-E870F7A39FE1}"/>
            </c:ext>
          </c:extLst>
        </c:ser>
        <c:dLbls>
          <c:showLegendKey val="0"/>
          <c:showVal val="0"/>
          <c:showCatName val="0"/>
          <c:showSerName val="0"/>
          <c:showPercent val="0"/>
          <c:showBubbleSize val="0"/>
          <c:showLeaderLines val="0"/>
        </c:dLbls>
      </c:pie3D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l-GR"/>
  <c:roundedCorners val="0"/>
  <c:style val="2"/>
  <c:chart>
    <c:autoTitleDeleted val="1"/>
    <c:view3D>
      <c:rotX val="0"/>
      <c:hPercent val="133"/>
      <c:rotY val="31"/>
      <c:depthPercent val="65"/>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000000000000001E-3"/>
          <c:y val="5.0000000000000001E-3"/>
          <c:w val="0.99"/>
          <c:h val="0.98750000000000004"/>
        </c:manualLayout>
      </c:layout>
      <c:bar3DChart>
        <c:barDir val="bar"/>
        <c:grouping val="clustered"/>
        <c:varyColors val="0"/>
        <c:ser>
          <c:idx val="0"/>
          <c:order val="0"/>
          <c:tx>
            <c:strRef>
              <c:f>Sheet1!$A$2</c:f>
            </c:strRef>
          </c:tx>
          <c:spPr>
            <a:blipFill rotWithShape="1">
              <a:blip xmlns:r="http://schemas.openxmlformats.org/officeDocument/2006/relationships" r:embed="rId1"/>
              <a:srcRect/>
              <a:stretch>
                <a:fillRect/>
              </a:stretch>
            </a:blipFill>
            <a:ln w="12700" cap="flat">
              <a:noFill/>
              <a:miter lim="400000"/>
            </a:ln>
            <a:effectLst>
              <a:outerShdw blurRad="127000" dir="7800000" algn="tl">
                <a:srgbClr val="000000">
                  <a:alpha val="50000"/>
                </a:srgbClr>
              </a:outerShdw>
            </a:effectLst>
            <a:sp3d prstMaterial="matte"/>
          </c:spPr>
          <c:invertIfNegative val="0"/>
          <c:pictureOptions>
            <c:pictureFormat val="stretch"/>
          </c:pictureOptions>
          <c:cat>
            <c:strRef>
              <c:f>Sheet1!$B$1:$E$1</c:f>
              <c:strCache>
                <c:ptCount val="4"/>
              </c:strCache>
            </c:strRef>
          </c:cat>
          <c:val>
            <c:numRef>
              <c:f>Sheet1!$B$2:$E$2</c:f>
              <c:numCache>
                <c:formatCode>General</c:formatCode>
                <c:ptCount val="1"/>
                <c:pt idx="0">
                  <c:v>54</c:v>
                </c:pt>
              </c:numCache>
            </c:numRef>
          </c:val>
          <c:extLst>
            <c:ext xmlns:c16="http://schemas.microsoft.com/office/drawing/2014/chart" uri="{C3380CC4-5D6E-409C-BE32-E72D297353CC}">
              <c16:uniqueId val="{00000000-3939-4287-95AB-7AE4D12667A5}"/>
            </c:ext>
          </c:extLst>
        </c:ser>
        <c:ser>
          <c:idx val="1"/>
          <c:order val="1"/>
          <c:tx>
            <c:strRef>
              <c:f>Sheet1!$A$3</c:f>
            </c:strRef>
          </c:tx>
          <c:spPr>
            <a:blipFill rotWithShape="1">
              <a:blip xmlns:r="http://schemas.openxmlformats.org/officeDocument/2006/relationships" r:embed="rId2"/>
              <a:srcRect/>
              <a:stretch>
                <a:fillRect/>
              </a:stretch>
            </a:blipFill>
            <a:ln w="12700" cap="flat">
              <a:noFill/>
              <a:miter lim="400000"/>
            </a:ln>
            <a:effectLst>
              <a:outerShdw blurRad="127000" dir="7800000" algn="tl">
                <a:srgbClr val="000000">
                  <a:alpha val="50000"/>
                </a:srgbClr>
              </a:outerShdw>
            </a:effectLst>
            <a:sp3d prstMaterial="matte"/>
          </c:spPr>
          <c:invertIfNegative val="0"/>
          <c:pictureOptions>
            <c:pictureFormat val="stretch"/>
          </c:pictureOptions>
          <c:cat>
            <c:strRef>
              <c:f>Sheet1!$B$1:$E$1</c:f>
              <c:strCache>
                <c:ptCount val="4"/>
              </c:strCache>
            </c:strRef>
          </c:cat>
          <c:val>
            <c:numRef>
              <c:f>Sheet1!$B$3:$E$3</c:f>
              <c:numCache>
                <c:formatCode>General</c:formatCode>
                <c:ptCount val="1"/>
                <c:pt idx="0">
                  <c:v>46</c:v>
                </c:pt>
              </c:numCache>
            </c:numRef>
          </c:val>
          <c:extLst>
            <c:ext xmlns:c16="http://schemas.microsoft.com/office/drawing/2014/chart" uri="{C3380CC4-5D6E-409C-BE32-E72D297353CC}">
              <c16:uniqueId val="{00000001-3939-4287-95AB-7AE4D12667A5}"/>
            </c:ext>
          </c:extLst>
        </c:ser>
        <c:dLbls>
          <c:showLegendKey val="0"/>
          <c:showVal val="0"/>
          <c:showCatName val="0"/>
          <c:showSerName val="0"/>
          <c:showPercent val="0"/>
          <c:showBubbleSize val="0"/>
        </c:dLbls>
        <c:gapWidth val="40"/>
        <c:shape val="box"/>
        <c:axId val="2094734552"/>
        <c:axId val="2094734553"/>
        <c:axId val="2094734554"/>
      </c:bar3DChart>
      <c:catAx>
        <c:axId val="2094734552"/>
        <c:scaling>
          <c:orientation val="maxMin"/>
        </c:scaling>
        <c:delete val="0"/>
        <c:axPos val="l"/>
        <c:numFmt formatCode="General" sourceLinked="0"/>
        <c:majorTickMark val="none"/>
        <c:minorTickMark val="none"/>
        <c:tickLblPos val="nextTo"/>
        <c:spPr>
          <a:ln w="12700" cap="flat">
            <a:noFill/>
            <a:prstDash val="solid"/>
            <a:miter lim="400000"/>
          </a:ln>
        </c:spPr>
        <c:txPr>
          <a:bodyPr rot="0"/>
          <a:lstStyle/>
          <a:p>
            <a:pPr>
              <a:defRPr sz="3200" b="0" i="0" u="none" strike="noStrike">
                <a:solidFill>
                  <a:srgbClr val="FFFFFF"/>
                </a:solidFill>
                <a:latin typeface="Helvetica Light"/>
              </a:defRPr>
            </a:pPr>
            <a:endParaRPr lang="el-GR"/>
          </a:p>
        </c:txPr>
        <c:crossAx val="2094734553"/>
        <c:crosses val="autoZero"/>
        <c:auto val="1"/>
        <c:lblAlgn val="ctr"/>
        <c:lblOffset val="100"/>
        <c:noMultiLvlLbl val="1"/>
      </c:catAx>
      <c:valAx>
        <c:axId val="2094734553"/>
        <c:scaling>
          <c:orientation val="minMax"/>
        </c:scaling>
        <c:delete val="0"/>
        <c:axPos val="t"/>
        <c:majorGridlines>
          <c:spPr>
            <a:ln w="12700" cap="flat">
              <a:solidFill>
                <a:srgbClr val="929292"/>
              </a:solidFill>
              <a:prstDash val="solid"/>
              <a:miter lim="400000"/>
            </a:ln>
          </c:spPr>
        </c:majorGridlines>
        <c:numFmt formatCode="General" sourceLinked="0"/>
        <c:majorTickMark val="none"/>
        <c:minorTickMark val="none"/>
        <c:tickLblPos val="high"/>
        <c:spPr>
          <a:ln w="12700" cap="flat">
            <a:noFill/>
            <a:prstDash val="solid"/>
            <a:miter lim="400000"/>
          </a:ln>
        </c:spPr>
        <c:txPr>
          <a:bodyPr rot="0"/>
          <a:lstStyle/>
          <a:p>
            <a:pPr>
              <a:defRPr sz="3200" b="0" i="0" u="none" strike="noStrike">
                <a:solidFill>
                  <a:srgbClr val="FFFFFF"/>
                </a:solidFill>
                <a:latin typeface="Helvetica Light"/>
              </a:defRPr>
            </a:pPr>
            <a:endParaRPr lang="el-GR"/>
          </a:p>
        </c:txPr>
        <c:crossAx val="2094734552"/>
        <c:crosses val="autoZero"/>
        <c:crossBetween val="between"/>
        <c:majorUnit val="2.25"/>
        <c:minorUnit val="1.125"/>
      </c:valAx>
      <c:serAx>
        <c:axId val="2094734554"/>
        <c:scaling>
          <c:orientation val="minMax"/>
        </c:scaling>
        <c:delete val="0"/>
        <c:axPos val="b"/>
        <c:majorTickMark val="out"/>
        <c:minorTickMark val="none"/>
        <c:tickLblPos val="none"/>
        <c:spPr>
          <a:ln w="12700" cap="flat">
            <a:noFill/>
            <a:prstDash val="solid"/>
            <a:miter lim="400000"/>
          </a:ln>
        </c:spPr>
        <c:crossAx val="2094734553"/>
        <c:crosses val="autoZero"/>
        <c:tickLblSkip val="1"/>
      </c:serAx>
      <c:spPr>
        <a:noFill/>
        <a:ln w="12700" cap="flat">
          <a:noFill/>
          <a:miter lim="400000"/>
        </a:ln>
        <a:effectLst/>
      </c:spPr>
    </c:plotArea>
    <c:plotVisOnly val="1"/>
    <c:dispBlanksAs val="gap"/>
    <c:showDLblsOverMax val="1"/>
  </c:chart>
  <c:spPr>
    <a:noFill/>
    <a:ln>
      <a:noFill/>
    </a:ln>
    <a:effectLst/>
  </c:sp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l-GR"/>
  <c:roundedCorners val="0"/>
  <c:style val="2"/>
  <c:chart>
    <c:autoTitleDeleted val="1"/>
    <c:view3D>
      <c:rotX val="80"/>
      <c:hPercent val="55"/>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000000000000001E-3"/>
          <c:y val="5.0000000000000001E-3"/>
          <c:w val="0.99"/>
          <c:h val="0.98750000000000004"/>
        </c:manualLayout>
      </c:layout>
      <c:pie3DChart>
        <c:varyColors val="0"/>
        <c:ser>
          <c:idx val="0"/>
          <c:order val="0"/>
          <c:tx>
            <c:strRef>
              <c:f>Sheet1!$A$2</c:f>
              <c:strCache>
                <c:ptCount val="1"/>
              </c:strCache>
            </c:strRef>
          </c:tx>
          <c:spPr>
            <a:solidFill>
              <a:srgbClr val="003298"/>
            </a:solidFill>
            <a:ln w="12700" cap="flat">
              <a:noFill/>
              <a:miter lim="400000"/>
            </a:ln>
            <a:effectLst>
              <a:outerShdw blurRad="127000" dir="7800000" algn="tl">
                <a:srgbClr val="000000">
                  <a:alpha val="55000"/>
                </a:srgbClr>
              </a:outerShdw>
            </a:effectLst>
            <a:sp3d prstMaterial="matte"/>
          </c:spPr>
          <c:explosion val="16"/>
          <c:dPt>
            <c:idx val="0"/>
            <c:bubble3D val="0"/>
            <c:extLst>
              <c:ext xmlns:c16="http://schemas.microsoft.com/office/drawing/2014/chart" uri="{C3380CC4-5D6E-409C-BE32-E72D297353CC}">
                <c16:uniqueId val="{00000001-CAF7-46DA-8764-7098CCAAFCE3}"/>
              </c:ext>
            </c:extLst>
          </c:dPt>
          <c:dPt>
            <c:idx val="1"/>
            <c:bubble3D val="0"/>
            <c:explosion val="8"/>
            <c:spPr>
              <a:solidFill>
                <a:srgbClr val="0C9C00"/>
              </a:solidFill>
              <a:ln w="12700" cap="flat">
                <a:noFill/>
                <a:miter lim="400000"/>
              </a:ln>
              <a:effectLst>
                <a:outerShdw blurRad="127000" dir="7800000" algn="tl">
                  <a:srgbClr val="000000">
                    <a:alpha val="55000"/>
                  </a:srgbClr>
                </a:outerShdw>
              </a:effectLst>
              <a:sp3d prstMaterial="matte"/>
            </c:spPr>
            <c:extLst>
              <c:ext xmlns:c16="http://schemas.microsoft.com/office/drawing/2014/chart" uri="{C3380CC4-5D6E-409C-BE32-E72D297353CC}">
                <c16:uniqueId val="{00000003-CAF7-46DA-8764-7098CCAAFCE3}"/>
              </c:ext>
            </c:extLst>
          </c:dPt>
          <c:dPt>
            <c:idx val="2"/>
            <c:bubble3D val="0"/>
            <c:explosion val="20"/>
            <c:spPr>
              <a:solidFill>
                <a:srgbClr val="009C99"/>
              </a:solidFill>
              <a:ln w="12700" cap="flat">
                <a:noFill/>
                <a:miter lim="400000"/>
              </a:ln>
              <a:effectLst>
                <a:outerShdw blurRad="127000" dir="7800000" algn="tl">
                  <a:srgbClr val="000000">
                    <a:alpha val="55000"/>
                  </a:srgbClr>
                </a:outerShdw>
              </a:effectLst>
              <a:sp3d prstMaterial="matte"/>
            </c:spPr>
            <c:extLst>
              <c:ext xmlns:c16="http://schemas.microsoft.com/office/drawing/2014/chart" uri="{C3380CC4-5D6E-409C-BE32-E72D297353CC}">
                <c16:uniqueId val="{00000005-CAF7-46DA-8764-7098CCAAFCE3}"/>
              </c:ext>
            </c:extLst>
          </c:dPt>
          <c:dPt>
            <c:idx val="3"/>
            <c:bubble3D val="0"/>
            <c:explosion val="0"/>
            <c:spPr>
              <a:solidFill>
                <a:srgbClr val="4B22D4"/>
              </a:solidFill>
              <a:ln w="12700" cap="flat">
                <a:noFill/>
                <a:miter lim="400000"/>
              </a:ln>
              <a:effectLst>
                <a:outerShdw blurRad="127000" dir="7800000" algn="tl">
                  <a:srgbClr val="000000">
                    <a:alpha val="55000"/>
                  </a:srgbClr>
                </a:outerShdw>
              </a:effectLst>
              <a:sp3d prstMaterial="matte"/>
            </c:spPr>
            <c:extLst>
              <c:ext xmlns:c16="http://schemas.microsoft.com/office/drawing/2014/chart" uri="{C3380CC4-5D6E-409C-BE32-E72D297353CC}">
                <c16:uniqueId val="{00000007-CAF7-46DA-8764-7098CCAAFCE3}"/>
              </c:ext>
            </c:extLst>
          </c:dPt>
          <c:dPt>
            <c:idx val="4"/>
            <c:bubble3D val="0"/>
            <c:explosion val="20"/>
            <c:spPr>
              <a:solidFill>
                <a:srgbClr val="B51D2D"/>
              </a:solidFill>
              <a:ln w="12700" cap="flat">
                <a:noFill/>
                <a:miter lim="400000"/>
              </a:ln>
              <a:effectLst>
                <a:outerShdw blurRad="127000" dir="7800000" algn="tl">
                  <a:srgbClr val="000000">
                    <a:alpha val="55000"/>
                  </a:srgbClr>
                </a:outerShdw>
              </a:effectLst>
              <a:sp3d prstMaterial="matte"/>
            </c:spPr>
            <c:extLst>
              <c:ext xmlns:c16="http://schemas.microsoft.com/office/drawing/2014/chart" uri="{C3380CC4-5D6E-409C-BE32-E72D297353CC}">
                <c16:uniqueId val="{00000009-CAF7-46DA-8764-7098CCAAFCE3}"/>
              </c:ext>
            </c:extLst>
          </c:dPt>
          <c:dPt>
            <c:idx val="5"/>
            <c:bubble3D val="0"/>
            <c:spPr>
              <a:solidFill>
                <a:srgbClr val="959595"/>
              </a:solidFill>
              <a:ln w="12700" cap="flat">
                <a:noFill/>
                <a:miter lim="400000"/>
              </a:ln>
              <a:effectLst>
                <a:outerShdw blurRad="127000" dir="7800000" algn="tl">
                  <a:srgbClr val="000000">
                    <a:alpha val="55000"/>
                  </a:srgbClr>
                </a:outerShdw>
              </a:effectLst>
              <a:sp3d prstMaterial="matte"/>
            </c:spPr>
            <c:extLst>
              <c:ext xmlns:c16="http://schemas.microsoft.com/office/drawing/2014/chart" uri="{C3380CC4-5D6E-409C-BE32-E72D297353CC}">
                <c16:uniqueId val="{0000000B-CAF7-46DA-8764-7098CCAAFCE3}"/>
              </c:ext>
            </c:extLst>
          </c:dPt>
          <c:dLbls>
            <c:dLbl>
              <c:idx val="0"/>
              <c:numFmt formatCode="#,##0%" sourceLinked="0"/>
              <c:spPr/>
              <c:txPr>
                <a:bodyPr/>
                <a:lstStyle/>
                <a:p>
                  <a:pPr>
                    <a:defRPr sz="5000" b="0" i="0" u="none" strike="noStrike">
                      <a:solidFill>
                        <a:srgbClr val="FFFFFF"/>
                      </a:solidFill>
                      <a:latin typeface="Helvetica Light"/>
                    </a:defRPr>
                  </a:pPr>
                  <a:endParaRPr lang="el-GR"/>
                </a:p>
              </c:txPr>
              <c:dLblPos val="ctr"/>
              <c:showLegendKey val="0"/>
              <c:showVal val="0"/>
              <c:showCatName val="0"/>
              <c:showSerName val="0"/>
              <c:showPercent val="1"/>
              <c:showBubbleSize val="0"/>
              <c:extLst>
                <c:ext xmlns:c16="http://schemas.microsoft.com/office/drawing/2014/chart" uri="{C3380CC4-5D6E-409C-BE32-E72D297353CC}">
                  <c16:uniqueId val="{00000001-CAF7-46DA-8764-7098CCAAFCE3}"/>
                </c:ext>
              </c:extLst>
            </c:dLbl>
            <c:dLbl>
              <c:idx val="1"/>
              <c:numFmt formatCode="#,##0%" sourceLinked="0"/>
              <c:spPr/>
              <c:txPr>
                <a:bodyPr/>
                <a:lstStyle/>
                <a:p>
                  <a:pPr>
                    <a:defRPr sz="5000" b="0" i="0" u="none" strike="noStrike">
                      <a:solidFill>
                        <a:srgbClr val="FFFFFF"/>
                      </a:solidFill>
                      <a:latin typeface="Helvetica Light"/>
                    </a:defRPr>
                  </a:pPr>
                  <a:endParaRPr lang="el-GR"/>
                </a:p>
              </c:txPr>
              <c:dLblPos val="ctr"/>
              <c:showLegendKey val="0"/>
              <c:showVal val="0"/>
              <c:showCatName val="0"/>
              <c:showSerName val="0"/>
              <c:showPercent val="1"/>
              <c:showBubbleSize val="0"/>
              <c:extLst>
                <c:ext xmlns:c16="http://schemas.microsoft.com/office/drawing/2014/chart" uri="{C3380CC4-5D6E-409C-BE32-E72D297353CC}">
                  <c16:uniqueId val="{00000003-CAF7-46DA-8764-7098CCAAFCE3}"/>
                </c:ext>
              </c:extLst>
            </c:dLbl>
            <c:dLbl>
              <c:idx val="2"/>
              <c:numFmt formatCode="#,##0%" sourceLinked="0"/>
              <c:spPr/>
              <c:txPr>
                <a:bodyPr/>
                <a:lstStyle/>
                <a:p>
                  <a:pPr>
                    <a:defRPr sz="5000" b="0" i="0" u="none" strike="noStrike">
                      <a:solidFill>
                        <a:srgbClr val="FFFFFF"/>
                      </a:solidFill>
                      <a:latin typeface="Helvetica Light"/>
                    </a:defRPr>
                  </a:pPr>
                  <a:endParaRPr lang="el-GR"/>
                </a:p>
              </c:txPr>
              <c:dLblPos val="ctr"/>
              <c:showLegendKey val="0"/>
              <c:showVal val="0"/>
              <c:showCatName val="0"/>
              <c:showSerName val="0"/>
              <c:showPercent val="1"/>
              <c:showBubbleSize val="0"/>
              <c:extLst>
                <c:ext xmlns:c16="http://schemas.microsoft.com/office/drawing/2014/chart" uri="{C3380CC4-5D6E-409C-BE32-E72D297353CC}">
                  <c16:uniqueId val="{00000005-CAF7-46DA-8764-7098CCAAFCE3}"/>
                </c:ext>
              </c:extLst>
            </c:dLbl>
            <c:dLbl>
              <c:idx val="3"/>
              <c:numFmt formatCode="#,##0%" sourceLinked="0"/>
              <c:spPr/>
              <c:txPr>
                <a:bodyPr/>
                <a:lstStyle/>
                <a:p>
                  <a:pPr>
                    <a:defRPr sz="5000" b="0" i="0" u="none" strike="noStrike">
                      <a:solidFill>
                        <a:srgbClr val="FFFFFF"/>
                      </a:solidFill>
                      <a:latin typeface="Helvetica Light"/>
                    </a:defRPr>
                  </a:pPr>
                  <a:endParaRPr lang="el-GR"/>
                </a:p>
              </c:txPr>
              <c:dLblPos val="ctr"/>
              <c:showLegendKey val="0"/>
              <c:showVal val="0"/>
              <c:showCatName val="0"/>
              <c:showSerName val="0"/>
              <c:showPercent val="1"/>
              <c:showBubbleSize val="0"/>
              <c:extLst>
                <c:ext xmlns:c16="http://schemas.microsoft.com/office/drawing/2014/chart" uri="{C3380CC4-5D6E-409C-BE32-E72D297353CC}">
                  <c16:uniqueId val="{00000007-CAF7-46DA-8764-7098CCAAFCE3}"/>
                </c:ext>
              </c:extLst>
            </c:dLbl>
            <c:dLbl>
              <c:idx val="4"/>
              <c:numFmt formatCode="#,##0%" sourceLinked="0"/>
              <c:spPr/>
              <c:txPr>
                <a:bodyPr/>
                <a:lstStyle/>
                <a:p>
                  <a:pPr>
                    <a:defRPr sz="5000" b="0" i="0" u="none" strike="noStrike">
                      <a:solidFill>
                        <a:srgbClr val="FFFFFF"/>
                      </a:solidFill>
                      <a:latin typeface="Helvetica Light"/>
                    </a:defRPr>
                  </a:pPr>
                  <a:endParaRPr lang="el-GR"/>
                </a:p>
              </c:txPr>
              <c:dLblPos val="ctr"/>
              <c:showLegendKey val="0"/>
              <c:showVal val="0"/>
              <c:showCatName val="0"/>
              <c:showSerName val="0"/>
              <c:showPercent val="1"/>
              <c:showBubbleSize val="0"/>
              <c:extLst>
                <c:ext xmlns:c16="http://schemas.microsoft.com/office/drawing/2014/chart" uri="{C3380CC4-5D6E-409C-BE32-E72D297353CC}">
                  <c16:uniqueId val="{00000009-CAF7-46DA-8764-7098CCAAFCE3}"/>
                </c:ext>
              </c:extLst>
            </c:dLbl>
            <c:dLbl>
              <c:idx val="5"/>
              <c:numFmt formatCode="#,##0%" sourceLinked="0"/>
              <c:spPr/>
              <c:txPr>
                <a:bodyPr/>
                <a:lstStyle/>
                <a:p>
                  <a:pPr>
                    <a:defRPr sz="5000" b="0" i="0" u="none" strike="noStrike">
                      <a:solidFill>
                        <a:srgbClr val="FFFFFF"/>
                      </a:solidFill>
                      <a:latin typeface="Helvetica Light"/>
                    </a:defRPr>
                  </a:pPr>
                  <a:endParaRPr lang="el-GR"/>
                </a:p>
              </c:txPr>
              <c:dLblPos val="ctr"/>
              <c:showLegendKey val="0"/>
              <c:showVal val="0"/>
              <c:showCatName val="0"/>
              <c:showSerName val="0"/>
              <c:showPercent val="1"/>
              <c:showBubbleSize val="0"/>
              <c:extLst>
                <c:ext xmlns:c16="http://schemas.microsoft.com/office/drawing/2014/chart" uri="{C3380CC4-5D6E-409C-BE32-E72D297353CC}">
                  <c16:uniqueId val="{0000000B-CAF7-46DA-8764-7098CCAAFCE3}"/>
                </c:ext>
              </c:extLst>
            </c:dLbl>
            <c:numFmt formatCode="#,##0%" sourceLinked="0"/>
            <c:spPr>
              <a:noFill/>
              <a:ln>
                <a:noFill/>
              </a:ln>
              <a:effectLst/>
            </c:spPr>
            <c:txPr>
              <a:bodyPr/>
              <a:lstStyle/>
              <a:p>
                <a:pPr>
                  <a:defRPr sz="5000" b="0" i="0" u="none" strike="noStrike">
                    <a:solidFill>
                      <a:srgbClr val="FFFFFF"/>
                    </a:solidFill>
                    <a:latin typeface="Helvetica Light"/>
                  </a:defRPr>
                </a:pPr>
                <a:endParaRPr lang="el-GR"/>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Sheet1!$B$1:$D$1</c:f>
              <c:strCache>
                <c:ptCount val="6"/>
                <c:pt idx="0">
                  <c:v>ΕΛΛΑΔΑ</c:v>
                </c:pt>
                <c:pt idx="4">
                  <c:v>ΔΕΝ ΑΠΑΝΤΩ </c:v>
                </c:pt>
                <c:pt idx="5">
                  <c:v>ΕΞΩΤΕΡΙΚΟ</c:v>
                </c:pt>
              </c:strCache>
            </c:strRef>
          </c:cat>
          <c:val>
            <c:numRef>
              <c:f>Sheet1!$B$2:$D$2</c:f>
              <c:numCache>
                <c:formatCode>General</c:formatCode>
                <c:ptCount val="6"/>
                <c:pt idx="0">
                  <c:v>80</c:v>
                </c:pt>
                <c:pt idx="4">
                  <c:v>5</c:v>
                </c:pt>
                <c:pt idx="5">
                  <c:v>15</c:v>
                </c:pt>
              </c:numCache>
            </c:numRef>
          </c:val>
          <c:extLst>
            <c:ext xmlns:c16="http://schemas.microsoft.com/office/drawing/2014/chart" uri="{C3380CC4-5D6E-409C-BE32-E72D297353CC}">
              <c16:uniqueId val="{0000000C-CAF7-46DA-8764-7098CCAAFCE3}"/>
            </c:ext>
          </c:extLst>
        </c:ser>
        <c:dLbls>
          <c:showLegendKey val="0"/>
          <c:showVal val="0"/>
          <c:showCatName val="0"/>
          <c:showSerName val="0"/>
          <c:showPercent val="0"/>
          <c:showBubbleSize val="0"/>
          <c:showLeaderLines val="0"/>
        </c:dLbls>
      </c:pie3D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l-GR"/>
  <c:roundedCorners val="0"/>
  <c:style val="2"/>
  <c:chart>
    <c:autoTitleDeleted val="1"/>
    <c:view3D>
      <c:rotX val="0"/>
      <c:hPercent val="86"/>
      <c:rotY val="21"/>
      <c:depthPercent val="31"/>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000000000000001E-3"/>
          <c:y val="5.0000000000000001E-3"/>
          <c:w val="0.99"/>
          <c:h val="0.98750000000000004"/>
        </c:manualLayout>
      </c:layout>
      <c:bar3DChart>
        <c:barDir val="col"/>
        <c:grouping val="clustered"/>
        <c:varyColors val="0"/>
        <c:ser>
          <c:idx val="0"/>
          <c:order val="0"/>
          <c:tx>
            <c:strRef>
              <c:f>Sheet1!$A$2</c:f>
              <c:strCache>
                <c:ptCount val="1"/>
                <c:pt idx="0">
                  <c:v>ΝΑΙ</c:v>
                </c:pt>
              </c:strCache>
            </c:strRef>
          </c:tx>
          <c:spPr>
            <a:solidFill>
              <a:srgbClr val="003298"/>
            </a:solidFill>
            <a:ln w="12700" cap="flat">
              <a:noFill/>
              <a:miter lim="400000"/>
            </a:ln>
            <a:effectLst>
              <a:outerShdw blurRad="127000" dir="7800000" algn="tl">
                <a:srgbClr val="000000">
                  <a:alpha val="50000"/>
                </a:srgbClr>
              </a:outerShdw>
            </a:effectLst>
            <a:sp3d prstMaterial="matte"/>
          </c:spPr>
          <c:invertIfNegative val="0"/>
          <c:cat>
            <c:strRef>
              <c:f>Sheet1!$B$1:$E$1</c:f>
              <c:strCache>
                <c:ptCount val="4"/>
              </c:strCache>
            </c:strRef>
          </c:cat>
          <c:val>
            <c:numRef>
              <c:f>Sheet1!$B$2:$E$2</c:f>
              <c:numCache>
                <c:formatCode>General</c:formatCode>
                <c:ptCount val="1"/>
                <c:pt idx="0">
                  <c:v>80</c:v>
                </c:pt>
              </c:numCache>
            </c:numRef>
          </c:val>
          <c:extLst>
            <c:ext xmlns:c16="http://schemas.microsoft.com/office/drawing/2014/chart" uri="{C3380CC4-5D6E-409C-BE32-E72D297353CC}">
              <c16:uniqueId val="{00000000-28DF-46E4-B114-0CE8860C2914}"/>
            </c:ext>
          </c:extLst>
        </c:ser>
        <c:ser>
          <c:idx val="1"/>
          <c:order val="1"/>
          <c:tx>
            <c:strRef>
              <c:f>Sheet1!$A$3</c:f>
              <c:strCache>
                <c:ptCount val="1"/>
                <c:pt idx="0">
                  <c:v>ΟΧΙ</c:v>
                </c:pt>
              </c:strCache>
            </c:strRef>
          </c:tx>
          <c:spPr>
            <a:solidFill>
              <a:srgbClr val="0C9C00"/>
            </a:solidFill>
            <a:ln w="12700" cap="flat">
              <a:noFill/>
              <a:miter lim="400000"/>
            </a:ln>
            <a:effectLst>
              <a:outerShdw blurRad="127000" dir="7800000" algn="tl">
                <a:srgbClr val="000000">
                  <a:alpha val="50000"/>
                </a:srgbClr>
              </a:outerShdw>
            </a:effectLst>
            <a:sp3d prstMaterial="matte"/>
          </c:spPr>
          <c:invertIfNegative val="0"/>
          <c:cat>
            <c:strRef>
              <c:f>Sheet1!$B$1:$E$1</c:f>
              <c:strCache>
                <c:ptCount val="4"/>
              </c:strCache>
            </c:strRef>
          </c:cat>
          <c:val>
            <c:numRef>
              <c:f>Sheet1!$B$3:$E$3</c:f>
              <c:numCache>
                <c:formatCode>General</c:formatCode>
                <c:ptCount val="1"/>
                <c:pt idx="0">
                  <c:v>12</c:v>
                </c:pt>
              </c:numCache>
            </c:numRef>
          </c:val>
          <c:extLst>
            <c:ext xmlns:c16="http://schemas.microsoft.com/office/drawing/2014/chart" uri="{C3380CC4-5D6E-409C-BE32-E72D297353CC}">
              <c16:uniqueId val="{00000001-28DF-46E4-B114-0CE8860C2914}"/>
            </c:ext>
          </c:extLst>
        </c:ser>
        <c:ser>
          <c:idx val="2"/>
          <c:order val="2"/>
          <c:tx>
            <c:strRef>
              <c:f>Sheet1!$A$4</c:f>
              <c:strCache>
                <c:ptCount val="1"/>
                <c:pt idx="0">
                  <c:v>ΔΕΝ ΑΠΑΝΤΩ</c:v>
                </c:pt>
              </c:strCache>
            </c:strRef>
          </c:tx>
          <c:spPr>
            <a:solidFill>
              <a:srgbClr val="009C99"/>
            </a:solidFill>
            <a:ln w="12700" cap="flat">
              <a:noFill/>
              <a:miter lim="400000"/>
            </a:ln>
            <a:effectLst>
              <a:outerShdw blurRad="127000" dir="7800000" algn="tl">
                <a:srgbClr val="000000">
                  <a:alpha val="50000"/>
                </a:srgbClr>
              </a:outerShdw>
            </a:effectLst>
            <a:sp3d prstMaterial="matte"/>
          </c:spPr>
          <c:invertIfNegative val="0"/>
          <c:cat>
            <c:strRef>
              <c:f>Sheet1!$B$1:$E$1</c:f>
              <c:strCache>
                <c:ptCount val="4"/>
              </c:strCache>
            </c:strRef>
          </c:cat>
          <c:val>
            <c:numRef>
              <c:f>Sheet1!$B$4:$E$4</c:f>
              <c:numCache>
                <c:formatCode>General</c:formatCode>
                <c:ptCount val="1"/>
                <c:pt idx="0">
                  <c:v>8</c:v>
                </c:pt>
              </c:numCache>
            </c:numRef>
          </c:val>
          <c:extLst>
            <c:ext xmlns:c16="http://schemas.microsoft.com/office/drawing/2014/chart" uri="{C3380CC4-5D6E-409C-BE32-E72D297353CC}">
              <c16:uniqueId val="{00000002-28DF-46E4-B114-0CE8860C2914}"/>
            </c:ext>
          </c:extLst>
        </c:ser>
        <c:dLbls>
          <c:showLegendKey val="0"/>
          <c:showVal val="0"/>
          <c:showCatName val="0"/>
          <c:showSerName val="0"/>
          <c:showPercent val="0"/>
          <c:showBubbleSize val="0"/>
        </c:dLbls>
        <c:gapWidth val="40"/>
        <c:shape val="box"/>
        <c:axId val="2094734552"/>
        <c:axId val="2094734553"/>
        <c:axId val="2094734554"/>
      </c:bar3DChart>
      <c:catAx>
        <c:axId val="2094734552"/>
        <c:scaling>
          <c:orientation val="minMax"/>
        </c:scaling>
        <c:delete val="0"/>
        <c:axPos val="b"/>
        <c:numFmt formatCode="General" sourceLinked="0"/>
        <c:majorTickMark val="none"/>
        <c:minorTickMark val="none"/>
        <c:tickLblPos val="low"/>
        <c:spPr>
          <a:ln w="12700" cap="flat">
            <a:noFill/>
            <a:prstDash val="solid"/>
            <a:miter lim="400000"/>
          </a:ln>
        </c:spPr>
        <c:txPr>
          <a:bodyPr rot="0"/>
          <a:lstStyle/>
          <a:p>
            <a:pPr>
              <a:defRPr sz="3200" b="0" i="0" u="none" strike="noStrike">
                <a:solidFill>
                  <a:srgbClr val="FFFFFF"/>
                </a:solidFill>
                <a:latin typeface="Helvetica Light"/>
              </a:defRPr>
            </a:pPr>
            <a:endParaRPr lang="el-GR"/>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929292"/>
              </a:solidFill>
              <a:prstDash val="solid"/>
              <a:miter lim="400000"/>
            </a:ln>
          </c:spPr>
        </c:majorGridlines>
        <c:numFmt formatCode="General" sourceLinked="0"/>
        <c:majorTickMark val="none"/>
        <c:minorTickMark val="none"/>
        <c:tickLblPos val="high"/>
        <c:spPr>
          <a:ln w="12700" cap="flat">
            <a:noFill/>
            <a:prstDash val="solid"/>
            <a:miter lim="400000"/>
          </a:ln>
        </c:spPr>
        <c:txPr>
          <a:bodyPr rot="0"/>
          <a:lstStyle/>
          <a:p>
            <a:pPr>
              <a:defRPr sz="3200" b="0" i="0" u="none" strike="noStrike">
                <a:solidFill>
                  <a:srgbClr val="FFFFFF"/>
                </a:solidFill>
                <a:latin typeface="Helvetica Light"/>
              </a:defRPr>
            </a:pPr>
            <a:endParaRPr lang="el-GR"/>
          </a:p>
        </c:txPr>
        <c:crossAx val="2094734552"/>
        <c:crosses val="autoZero"/>
        <c:crossBetween val="between"/>
        <c:majorUnit val="20"/>
        <c:minorUnit val="10"/>
      </c:valAx>
      <c:serAx>
        <c:axId val="2094734554"/>
        <c:scaling>
          <c:orientation val="minMax"/>
        </c:scaling>
        <c:delete val="0"/>
        <c:axPos val="b"/>
        <c:majorTickMark val="out"/>
        <c:minorTickMark val="none"/>
        <c:tickLblPos val="none"/>
        <c:spPr>
          <a:ln w="12700" cap="flat">
            <a:noFill/>
            <a:prstDash val="solid"/>
            <a:miter lim="400000"/>
          </a:ln>
        </c:spPr>
        <c:crossAx val="2094734553"/>
        <c:crosses val="autoZero"/>
        <c:tickLblSkip val="1"/>
      </c:ser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l-GR"/>
  <c:roundedCorners val="0"/>
  <c:style val="2"/>
  <c:chart>
    <c:autoTitleDeleted val="1"/>
    <c:view3D>
      <c:rotX val="8"/>
      <c:hPercent val="102"/>
      <c:rotY val="7"/>
      <c:depthPercent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000000000000001E-3"/>
          <c:y val="5.0000000000000001E-3"/>
          <c:w val="0.99"/>
          <c:h val="0.98750000000000004"/>
        </c:manualLayout>
      </c:layout>
      <c:area3DChart>
        <c:grouping val="standard"/>
        <c:varyColors val="0"/>
        <c:ser>
          <c:idx val="0"/>
          <c:order val="0"/>
          <c:tx>
            <c:strRef>
              <c:f>Sheet1!$A$2</c:f>
            </c:strRef>
          </c:tx>
          <c:spPr>
            <a:solidFill>
              <a:srgbClr val="003298"/>
            </a:solidFill>
            <a:ln w="12700" cap="flat">
              <a:noFill/>
              <a:miter lim="400000"/>
            </a:ln>
            <a:effectLst>
              <a:outerShdw blurRad="127000" dir="7800000" algn="tl">
                <a:srgbClr val="000000">
                  <a:alpha val="50000"/>
                </a:srgbClr>
              </a:outerShdw>
            </a:effectLst>
            <a:sp3d prstMaterial="matte"/>
          </c:spPr>
          <c:cat>
            <c:strRef>
              <c:f>Sheet1!$B$1:$E$1</c:f>
              <c:strCache>
                <c:ptCount val="4"/>
                <c:pt idx="0">
                  <c:v>ΘΕΤΙΚΕΣ</c:v>
                </c:pt>
                <c:pt idx="1">
                  <c:v>ΑΡΝΗΤΙΚΕΣ </c:v>
                </c:pt>
                <c:pt idx="2">
                  <c:v>ΔΕΝ ΑΠΑΝΤΗΣΑΝ </c:v>
                </c:pt>
              </c:strCache>
            </c:strRef>
          </c:cat>
          <c:val>
            <c:numRef>
              <c:f>Sheet1!$B$2:$E$2</c:f>
              <c:numCache>
                <c:formatCode>General</c:formatCode>
                <c:ptCount val="1"/>
                <c:pt idx="0">
                  <c:v>60</c:v>
                </c:pt>
              </c:numCache>
            </c:numRef>
          </c:val>
          <c:extLst>
            <c:ext xmlns:c16="http://schemas.microsoft.com/office/drawing/2014/chart" uri="{C3380CC4-5D6E-409C-BE32-E72D297353CC}">
              <c16:uniqueId val="{00000000-62E5-4210-A721-AB4D8C50355D}"/>
            </c:ext>
          </c:extLst>
        </c:ser>
        <c:ser>
          <c:idx val="1"/>
          <c:order val="1"/>
          <c:tx>
            <c:strRef>
              <c:f>Sheet1!$A$3</c:f>
            </c:strRef>
          </c:tx>
          <c:spPr>
            <a:solidFill>
              <a:srgbClr val="0C9C00"/>
            </a:solidFill>
            <a:ln w="12700" cap="flat">
              <a:noFill/>
              <a:miter lim="400000"/>
            </a:ln>
            <a:effectLst>
              <a:outerShdw blurRad="127000" dir="7800000" algn="tl">
                <a:srgbClr val="000000">
                  <a:alpha val="50000"/>
                </a:srgbClr>
              </a:outerShdw>
            </a:effectLst>
            <a:sp3d prstMaterial="matte"/>
          </c:spPr>
          <c:cat>
            <c:strRef>
              <c:f>Sheet1!$B$1:$E$1</c:f>
              <c:strCache>
                <c:ptCount val="4"/>
                <c:pt idx="0">
                  <c:v>ΘΕΤΙΚΕΣ</c:v>
                </c:pt>
                <c:pt idx="1">
                  <c:v>ΑΡΝΗΤΙΚΕΣ </c:v>
                </c:pt>
                <c:pt idx="2">
                  <c:v>ΔΕΝ ΑΠΑΝΤΗΣΑΝ </c:v>
                </c:pt>
              </c:strCache>
            </c:strRef>
          </c:cat>
          <c:val>
            <c:numRef>
              <c:f>Sheet1!$B$3:$E$3</c:f>
              <c:numCache>
                <c:formatCode>General</c:formatCode>
                <c:ptCount val="2"/>
                <c:pt idx="1">
                  <c:v>30</c:v>
                </c:pt>
              </c:numCache>
            </c:numRef>
          </c:val>
          <c:extLst>
            <c:ext xmlns:c16="http://schemas.microsoft.com/office/drawing/2014/chart" uri="{C3380CC4-5D6E-409C-BE32-E72D297353CC}">
              <c16:uniqueId val="{00000001-62E5-4210-A721-AB4D8C50355D}"/>
            </c:ext>
          </c:extLst>
        </c:ser>
        <c:ser>
          <c:idx val="2"/>
          <c:order val="2"/>
          <c:tx>
            <c:strRef>
              <c:f>Sheet1!$A$4</c:f>
            </c:strRef>
          </c:tx>
          <c:spPr>
            <a:solidFill>
              <a:srgbClr val="009C99"/>
            </a:solidFill>
            <a:ln w="12700" cap="flat">
              <a:noFill/>
              <a:miter lim="400000"/>
            </a:ln>
            <a:effectLst>
              <a:outerShdw blurRad="127000" dir="7800000" algn="tl">
                <a:srgbClr val="000000">
                  <a:alpha val="50000"/>
                </a:srgbClr>
              </a:outerShdw>
            </a:effectLst>
            <a:sp3d prstMaterial="matte"/>
          </c:spPr>
          <c:cat>
            <c:strRef>
              <c:f>Sheet1!$B$1:$E$1</c:f>
              <c:strCache>
                <c:ptCount val="4"/>
                <c:pt idx="0">
                  <c:v>ΘΕΤΙΚΕΣ</c:v>
                </c:pt>
                <c:pt idx="1">
                  <c:v>ΑΡΝΗΤΙΚΕΣ </c:v>
                </c:pt>
                <c:pt idx="2">
                  <c:v>ΔΕΝ ΑΠΑΝΤΗΣΑΝ </c:v>
                </c:pt>
              </c:strCache>
            </c:strRef>
          </c:cat>
          <c:val>
            <c:numRef>
              <c:f>Sheet1!$B$4:$E$4</c:f>
              <c:numCache>
                <c:formatCode>General</c:formatCode>
                <c:ptCount val="3"/>
                <c:pt idx="2">
                  <c:v>10</c:v>
                </c:pt>
              </c:numCache>
            </c:numRef>
          </c:val>
          <c:extLst>
            <c:ext xmlns:c16="http://schemas.microsoft.com/office/drawing/2014/chart" uri="{C3380CC4-5D6E-409C-BE32-E72D297353CC}">
              <c16:uniqueId val="{00000002-62E5-4210-A721-AB4D8C50355D}"/>
            </c:ext>
          </c:extLst>
        </c:ser>
        <c:dLbls>
          <c:showLegendKey val="0"/>
          <c:showVal val="0"/>
          <c:showCatName val="0"/>
          <c:showSerName val="0"/>
          <c:showPercent val="0"/>
          <c:showBubbleSize val="0"/>
        </c:dLbls>
        <c:gapDepth val="50"/>
        <c:axId val="2094734552"/>
        <c:axId val="2094734553"/>
        <c:axId val="2094734554"/>
      </c:area3DChart>
      <c:catAx>
        <c:axId val="2094734552"/>
        <c:scaling>
          <c:orientation val="minMax"/>
        </c:scaling>
        <c:delete val="0"/>
        <c:axPos val="b"/>
        <c:numFmt formatCode="General" sourceLinked="0"/>
        <c:majorTickMark val="none"/>
        <c:minorTickMark val="none"/>
        <c:tickLblPos val="low"/>
        <c:spPr>
          <a:ln w="12700" cap="flat">
            <a:noFill/>
            <a:prstDash val="solid"/>
            <a:miter lim="400000"/>
          </a:ln>
        </c:spPr>
        <c:txPr>
          <a:bodyPr rot="0"/>
          <a:lstStyle/>
          <a:p>
            <a:pPr>
              <a:defRPr sz="3200" b="0" i="0" u="none" strike="noStrike">
                <a:solidFill>
                  <a:srgbClr val="FFFFFF"/>
                </a:solidFill>
                <a:latin typeface="Helvetica Light"/>
              </a:defRPr>
            </a:pPr>
            <a:endParaRPr lang="el-GR"/>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929292"/>
              </a:solidFill>
              <a:prstDash val="solid"/>
              <a:miter lim="400000"/>
            </a:ln>
          </c:spPr>
        </c:majorGridlines>
        <c:numFmt formatCode="General" sourceLinked="0"/>
        <c:majorTickMark val="none"/>
        <c:minorTickMark val="none"/>
        <c:tickLblPos val="high"/>
        <c:spPr>
          <a:ln w="12700" cap="flat">
            <a:noFill/>
            <a:prstDash val="solid"/>
            <a:miter lim="400000"/>
          </a:ln>
        </c:spPr>
        <c:txPr>
          <a:bodyPr rot="0"/>
          <a:lstStyle/>
          <a:p>
            <a:pPr>
              <a:defRPr sz="3200" b="0" i="0" u="none" strike="noStrike">
                <a:solidFill>
                  <a:srgbClr val="FFFFFF"/>
                </a:solidFill>
                <a:latin typeface="Helvetica Light"/>
              </a:defRPr>
            </a:pPr>
            <a:endParaRPr lang="el-GR"/>
          </a:p>
        </c:txPr>
        <c:crossAx val="2094734552"/>
        <c:crosses val="autoZero"/>
        <c:crossBetween val="between"/>
        <c:majorUnit val="15"/>
        <c:minorUnit val="7.5"/>
      </c:valAx>
      <c:serAx>
        <c:axId val="2094734554"/>
        <c:scaling>
          <c:orientation val="minMax"/>
        </c:scaling>
        <c:delete val="0"/>
        <c:axPos val="b"/>
        <c:majorTickMark val="out"/>
        <c:minorTickMark val="none"/>
        <c:tickLblPos val="none"/>
        <c:spPr>
          <a:ln w="12700" cap="flat">
            <a:noFill/>
            <a:prstDash val="solid"/>
            <a:miter lim="400000"/>
          </a:ln>
        </c:spPr>
        <c:crossAx val="2094734553"/>
        <c:crosses val="autoZero"/>
        <c:tickLblSkip val="1"/>
      </c:ser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l-GR"/>
  <c:roundedCorners val="0"/>
  <c:style val="2"/>
  <c:chart>
    <c:autoTitleDeleted val="1"/>
    <c:view3D>
      <c:rotX val="80"/>
      <c:hPercent val="55"/>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000000000000001E-3"/>
          <c:y val="5.0000000000000001E-3"/>
          <c:w val="0.99"/>
          <c:h val="0.98750000000000004"/>
        </c:manualLayout>
      </c:layout>
      <c:pie3DChart>
        <c:varyColors val="0"/>
        <c:ser>
          <c:idx val="0"/>
          <c:order val="0"/>
          <c:tx>
            <c:strRef>
              <c:f>Sheet1!$A$2</c:f>
              <c:strCache>
                <c:ptCount val="1"/>
              </c:strCache>
            </c:strRef>
          </c:tx>
          <c:spPr>
            <a:blipFill rotWithShape="1">
              <a:blip xmlns:r="http://schemas.openxmlformats.org/officeDocument/2006/relationships" r:embed="rId1"/>
              <a:srcRect/>
              <a:stretch>
                <a:fillRect/>
              </a:stretch>
            </a:blipFill>
            <a:ln w="12700" cap="flat">
              <a:noFill/>
              <a:miter lim="400000"/>
            </a:ln>
            <a:effectLst>
              <a:outerShdw blurRad="127000" dir="7800000" algn="tl">
                <a:srgbClr val="000000">
                  <a:alpha val="55000"/>
                </a:srgbClr>
              </a:outerShdw>
            </a:effectLst>
            <a:sp3d prstMaterial="matte"/>
          </c:spPr>
          <c:explosion val="7"/>
          <c:dPt>
            <c:idx val="0"/>
            <c:bubble3D val="0"/>
            <c:extLst>
              <c:ext xmlns:c16="http://schemas.microsoft.com/office/drawing/2014/chart" uri="{C3380CC4-5D6E-409C-BE32-E72D297353CC}">
                <c16:uniqueId val="{00000001-EE3C-4E86-A64F-15B0069D77DC}"/>
              </c:ext>
            </c:extLst>
          </c:dPt>
          <c:dPt>
            <c:idx val="1"/>
            <c:bubble3D val="0"/>
            <c:explosion val="8"/>
            <c:spPr>
              <a:blipFill rotWithShape="1">
                <a:blip xmlns:r="http://schemas.openxmlformats.org/officeDocument/2006/relationships" r:embed="rId2"/>
                <a:srcRect/>
                <a:stretch>
                  <a:fillRect/>
                </a:stretch>
              </a:blipFill>
              <a:ln w="12700" cap="flat">
                <a:noFill/>
                <a:miter lim="400000"/>
              </a:ln>
              <a:effectLst>
                <a:outerShdw blurRad="127000" dir="7800000" algn="tl">
                  <a:srgbClr val="000000">
                    <a:alpha val="55000"/>
                  </a:srgbClr>
                </a:outerShdw>
              </a:effectLst>
              <a:sp3d prstMaterial="matte"/>
            </c:spPr>
            <c:extLst>
              <c:ext xmlns:c16="http://schemas.microsoft.com/office/drawing/2014/chart" uri="{C3380CC4-5D6E-409C-BE32-E72D297353CC}">
                <c16:uniqueId val="{00000003-EE3C-4E86-A64F-15B0069D77DC}"/>
              </c:ext>
            </c:extLst>
          </c:dPt>
          <c:dPt>
            <c:idx val="2"/>
            <c:bubble3D val="0"/>
            <c:explosion val="34"/>
            <c:spPr>
              <a:blipFill rotWithShape="1">
                <a:blip xmlns:r="http://schemas.openxmlformats.org/officeDocument/2006/relationships" r:embed="rId3"/>
                <a:srcRect/>
                <a:stretch>
                  <a:fillRect/>
                </a:stretch>
              </a:blipFill>
              <a:ln w="12700" cap="flat">
                <a:noFill/>
                <a:miter lim="400000"/>
              </a:ln>
              <a:effectLst>
                <a:outerShdw blurRad="127000" dir="7800000" algn="tl">
                  <a:srgbClr val="000000">
                    <a:alpha val="55000"/>
                  </a:srgbClr>
                </a:outerShdw>
              </a:effectLst>
              <a:sp3d prstMaterial="matte"/>
            </c:spPr>
            <c:extLst>
              <c:ext xmlns:c16="http://schemas.microsoft.com/office/drawing/2014/chart" uri="{C3380CC4-5D6E-409C-BE32-E72D297353CC}">
                <c16:uniqueId val="{00000005-EE3C-4E86-A64F-15B0069D77DC}"/>
              </c:ext>
            </c:extLst>
          </c:dPt>
          <c:dPt>
            <c:idx val="3"/>
            <c:bubble3D val="0"/>
            <c:explosion val="0"/>
            <c:spPr>
              <a:blipFill rotWithShape="1">
                <a:blip xmlns:r="http://schemas.openxmlformats.org/officeDocument/2006/relationships" r:embed="rId4"/>
                <a:srcRect/>
                <a:stretch>
                  <a:fillRect/>
                </a:stretch>
              </a:blipFill>
              <a:ln w="12700" cap="flat">
                <a:noFill/>
                <a:miter lim="400000"/>
              </a:ln>
              <a:effectLst>
                <a:outerShdw blurRad="127000" dir="7800000" algn="tl">
                  <a:srgbClr val="000000">
                    <a:alpha val="55000"/>
                  </a:srgbClr>
                </a:outerShdw>
              </a:effectLst>
              <a:sp3d prstMaterial="matte"/>
            </c:spPr>
            <c:extLst>
              <c:ext xmlns:c16="http://schemas.microsoft.com/office/drawing/2014/chart" uri="{C3380CC4-5D6E-409C-BE32-E72D297353CC}">
                <c16:uniqueId val="{00000007-EE3C-4E86-A64F-15B0069D77DC}"/>
              </c:ext>
            </c:extLst>
          </c:dPt>
          <c:dPt>
            <c:idx val="4"/>
            <c:bubble3D val="0"/>
            <c:explosion val="0"/>
            <c:spPr>
              <a:blipFill rotWithShape="1">
                <a:blip xmlns:r="http://schemas.openxmlformats.org/officeDocument/2006/relationships" r:embed="rId5"/>
                <a:srcRect/>
                <a:stretch>
                  <a:fillRect/>
                </a:stretch>
              </a:blipFill>
              <a:ln w="12700" cap="flat">
                <a:noFill/>
                <a:miter lim="400000"/>
              </a:ln>
              <a:effectLst>
                <a:outerShdw blurRad="127000" dir="7800000" algn="tl">
                  <a:srgbClr val="000000">
                    <a:alpha val="55000"/>
                  </a:srgbClr>
                </a:outerShdw>
              </a:effectLst>
              <a:sp3d prstMaterial="matte"/>
            </c:spPr>
            <c:extLst>
              <c:ext xmlns:c16="http://schemas.microsoft.com/office/drawing/2014/chart" uri="{C3380CC4-5D6E-409C-BE32-E72D297353CC}">
                <c16:uniqueId val="{00000009-EE3C-4E86-A64F-15B0069D77DC}"/>
              </c:ext>
            </c:extLst>
          </c:dPt>
          <c:dPt>
            <c:idx val="5"/>
            <c:bubble3D val="0"/>
            <c:explosion val="0"/>
            <c:spPr>
              <a:blipFill rotWithShape="1">
                <a:blip xmlns:r="http://schemas.openxmlformats.org/officeDocument/2006/relationships" r:embed="rId6"/>
                <a:srcRect/>
                <a:stretch>
                  <a:fillRect/>
                </a:stretch>
              </a:blipFill>
              <a:ln w="12700" cap="flat">
                <a:noFill/>
                <a:miter lim="400000"/>
              </a:ln>
              <a:effectLst>
                <a:outerShdw blurRad="127000" dir="7800000" algn="tl">
                  <a:srgbClr val="000000">
                    <a:alpha val="55000"/>
                  </a:srgbClr>
                </a:outerShdw>
              </a:effectLst>
              <a:sp3d prstMaterial="matte"/>
            </c:spPr>
            <c:extLst>
              <c:ext xmlns:c16="http://schemas.microsoft.com/office/drawing/2014/chart" uri="{C3380CC4-5D6E-409C-BE32-E72D297353CC}">
                <c16:uniqueId val="{0000000B-EE3C-4E86-A64F-15B0069D77DC}"/>
              </c:ext>
            </c:extLst>
          </c:dPt>
          <c:dLbls>
            <c:dLbl>
              <c:idx val="0"/>
              <c:numFmt formatCode="#,##0%" sourceLinked="0"/>
              <c:spPr/>
              <c:txPr>
                <a:bodyPr/>
                <a:lstStyle/>
                <a:p>
                  <a:pPr>
                    <a:defRPr sz="5000" b="0" i="0" u="none" strike="noStrike">
                      <a:solidFill>
                        <a:srgbClr val="FFFFFF"/>
                      </a:solidFill>
                      <a:effectLst>
                        <a:outerShdw blurRad="127000" dist="47997" dir="2700000" algn="tl">
                          <a:srgbClr val="000000">
                            <a:alpha val="31034"/>
                          </a:srgbClr>
                        </a:outerShdw>
                      </a:effectLst>
                      <a:latin typeface="Helvetica Light"/>
                    </a:defRPr>
                  </a:pPr>
                  <a:endParaRPr lang="el-GR"/>
                </a:p>
              </c:txPr>
              <c:dLblPos val="ctr"/>
              <c:showLegendKey val="0"/>
              <c:showVal val="0"/>
              <c:showCatName val="0"/>
              <c:showSerName val="0"/>
              <c:showPercent val="1"/>
              <c:showBubbleSize val="0"/>
              <c:extLst>
                <c:ext xmlns:c16="http://schemas.microsoft.com/office/drawing/2014/chart" uri="{C3380CC4-5D6E-409C-BE32-E72D297353CC}">
                  <c16:uniqueId val="{00000001-EE3C-4E86-A64F-15B0069D77DC}"/>
                </c:ext>
              </c:extLst>
            </c:dLbl>
            <c:dLbl>
              <c:idx val="1"/>
              <c:numFmt formatCode="#,##0%" sourceLinked="0"/>
              <c:spPr/>
              <c:txPr>
                <a:bodyPr/>
                <a:lstStyle/>
                <a:p>
                  <a:pPr>
                    <a:defRPr sz="5000" b="0" i="0" u="none" strike="noStrike">
                      <a:solidFill>
                        <a:srgbClr val="FFFFFF"/>
                      </a:solidFill>
                      <a:effectLst>
                        <a:outerShdw blurRad="127000" dist="47997" dir="2700000" algn="tl">
                          <a:srgbClr val="000000">
                            <a:alpha val="31034"/>
                          </a:srgbClr>
                        </a:outerShdw>
                      </a:effectLst>
                      <a:latin typeface="Helvetica Light"/>
                    </a:defRPr>
                  </a:pPr>
                  <a:endParaRPr lang="el-GR"/>
                </a:p>
              </c:txPr>
              <c:dLblPos val="ctr"/>
              <c:showLegendKey val="0"/>
              <c:showVal val="0"/>
              <c:showCatName val="0"/>
              <c:showSerName val="0"/>
              <c:showPercent val="1"/>
              <c:showBubbleSize val="0"/>
              <c:extLst>
                <c:ext xmlns:c16="http://schemas.microsoft.com/office/drawing/2014/chart" uri="{C3380CC4-5D6E-409C-BE32-E72D297353CC}">
                  <c16:uniqueId val="{00000003-EE3C-4E86-A64F-15B0069D77DC}"/>
                </c:ext>
              </c:extLst>
            </c:dLbl>
            <c:dLbl>
              <c:idx val="2"/>
              <c:numFmt formatCode="#,##0%" sourceLinked="0"/>
              <c:spPr/>
              <c:txPr>
                <a:bodyPr/>
                <a:lstStyle/>
                <a:p>
                  <a:pPr>
                    <a:defRPr sz="5000" b="0" i="0" u="none" strike="noStrike">
                      <a:solidFill>
                        <a:srgbClr val="FFFFFF"/>
                      </a:solidFill>
                      <a:effectLst>
                        <a:outerShdw blurRad="127000" dist="47997" dir="2700000" algn="tl">
                          <a:srgbClr val="000000">
                            <a:alpha val="31034"/>
                          </a:srgbClr>
                        </a:outerShdw>
                      </a:effectLst>
                      <a:latin typeface="Helvetica Light"/>
                    </a:defRPr>
                  </a:pPr>
                  <a:endParaRPr lang="el-GR"/>
                </a:p>
              </c:txPr>
              <c:dLblPos val="ctr"/>
              <c:showLegendKey val="0"/>
              <c:showVal val="0"/>
              <c:showCatName val="0"/>
              <c:showSerName val="0"/>
              <c:showPercent val="1"/>
              <c:showBubbleSize val="0"/>
              <c:extLst>
                <c:ext xmlns:c16="http://schemas.microsoft.com/office/drawing/2014/chart" uri="{C3380CC4-5D6E-409C-BE32-E72D297353CC}">
                  <c16:uniqueId val="{00000005-EE3C-4E86-A64F-15B0069D77DC}"/>
                </c:ext>
              </c:extLst>
            </c:dLbl>
            <c:dLbl>
              <c:idx val="3"/>
              <c:numFmt formatCode="#,##0%" sourceLinked="0"/>
              <c:spPr/>
              <c:txPr>
                <a:bodyPr/>
                <a:lstStyle/>
                <a:p>
                  <a:pPr>
                    <a:defRPr sz="5000" b="0" i="0" u="none" strike="noStrike">
                      <a:solidFill>
                        <a:srgbClr val="FFFFFF"/>
                      </a:solidFill>
                      <a:effectLst>
                        <a:outerShdw blurRad="127000" dist="47997" dir="2700000" algn="tl">
                          <a:srgbClr val="000000">
                            <a:alpha val="31034"/>
                          </a:srgbClr>
                        </a:outerShdw>
                      </a:effectLst>
                      <a:latin typeface="Helvetica Light"/>
                    </a:defRPr>
                  </a:pPr>
                  <a:endParaRPr lang="el-GR"/>
                </a:p>
              </c:txPr>
              <c:dLblPos val="ctr"/>
              <c:showLegendKey val="0"/>
              <c:showVal val="0"/>
              <c:showCatName val="0"/>
              <c:showSerName val="0"/>
              <c:showPercent val="1"/>
              <c:showBubbleSize val="0"/>
              <c:extLst>
                <c:ext xmlns:c16="http://schemas.microsoft.com/office/drawing/2014/chart" uri="{C3380CC4-5D6E-409C-BE32-E72D297353CC}">
                  <c16:uniqueId val="{00000007-EE3C-4E86-A64F-15B0069D77DC}"/>
                </c:ext>
              </c:extLst>
            </c:dLbl>
            <c:dLbl>
              <c:idx val="4"/>
              <c:numFmt formatCode="#,##0%" sourceLinked="0"/>
              <c:spPr/>
              <c:txPr>
                <a:bodyPr/>
                <a:lstStyle/>
                <a:p>
                  <a:pPr>
                    <a:defRPr sz="5000" b="0" i="0" u="none" strike="noStrike">
                      <a:solidFill>
                        <a:srgbClr val="FFFFFF"/>
                      </a:solidFill>
                      <a:effectLst>
                        <a:outerShdw blurRad="127000" dist="47997" dir="2700000" algn="tl">
                          <a:srgbClr val="000000">
                            <a:alpha val="31034"/>
                          </a:srgbClr>
                        </a:outerShdw>
                      </a:effectLst>
                      <a:latin typeface="Helvetica Light"/>
                    </a:defRPr>
                  </a:pPr>
                  <a:endParaRPr lang="el-GR"/>
                </a:p>
              </c:txPr>
              <c:dLblPos val="ctr"/>
              <c:showLegendKey val="0"/>
              <c:showVal val="0"/>
              <c:showCatName val="0"/>
              <c:showSerName val="0"/>
              <c:showPercent val="1"/>
              <c:showBubbleSize val="0"/>
              <c:extLst>
                <c:ext xmlns:c16="http://schemas.microsoft.com/office/drawing/2014/chart" uri="{C3380CC4-5D6E-409C-BE32-E72D297353CC}">
                  <c16:uniqueId val="{00000009-EE3C-4E86-A64F-15B0069D77DC}"/>
                </c:ext>
              </c:extLst>
            </c:dLbl>
            <c:dLbl>
              <c:idx val="5"/>
              <c:numFmt formatCode="#,##0%" sourceLinked="0"/>
              <c:spPr/>
              <c:txPr>
                <a:bodyPr/>
                <a:lstStyle/>
                <a:p>
                  <a:pPr>
                    <a:defRPr sz="5000" b="0" i="0" u="none" strike="noStrike">
                      <a:solidFill>
                        <a:srgbClr val="FFFFFF"/>
                      </a:solidFill>
                      <a:effectLst>
                        <a:outerShdw blurRad="127000" dist="47997" dir="2700000" algn="tl">
                          <a:srgbClr val="000000">
                            <a:alpha val="31034"/>
                          </a:srgbClr>
                        </a:outerShdw>
                      </a:effectLst>
                      <a:latin typeface="Helvetica Light"/>
                    </a:defRPr>
                  </a:pPr>
                  <a:endParaRPr lang="el-GR"/>
                </a:p>
              </c:txPr>
              <c:dLblPos val="ctr"/>
              <c:showLegendKey val="0"/>
              <c:showVal val="0"/>
              <c:showCatName val="0"/>
              <c:showSerName val="0"/>
              <c:showPercent val="1"/>
              <c:showBubbleSize val="0"/>
              <c:extLst>
                <c:ext xmlns:c16="http://schemas.microsoft.com/office/drawing/2014/chart" uri="{C3380CC4-5D6E-409C-BE32-E72D297353CC}">
                  <c16:uniqueId val="{0000000B-EE3C-4E86-A64F-15B0069D77DC}"/>
                </c:ext>
              </c:extLst>
            </c:dLbl>
            <c:numFmt formatCode="#,##0%" sourceLinked="0"/>
            <c:spPr>
              <a:noFill/>
              <a:ln>
                <a:noFill/>
              </a:ln>
              <a:effectLst/>
            </c:spPr>
            <c:txPr>
              <a:bodyPr/>
              <a:lstStyle/>
              <a:p>
                <a:pPr>
                  <a:defRPr sz="5000" b="0" i="0" u="none" strike="noStrike">
                    <a:solidFill>
                      <a:srgbClr val="FFFFFF"/>
                    </a:solidFill>
                    <a:effectLst>
                      <a:outerShdw blurRad="127000" dist="47997" dir="2700000" algn="tl">
                        <a:srgbClr val="000000">
                          <a:alpha val="31034"/>
                        </a:srgbClr>
                      </a:outerShdw>
                    </a:effectLst>
                    <a:latin typeface="Helvetica Light"/>
                  </a:defRPr>
                </a:pPr>
                <a:endParaRPr lang="el-GR"/>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Sheet1!$B$1:$D$1</c:f>
              <c:strCache>
                <c:ptCount val="3"/>
                <c:pt idx="0">
                  <c:v>ΟΧΙ</c:v>
                </c:pt>
                <c:pt idx="1">
                  <c:v>ΝΑΙ</c:v>
                </c:pt>
                <c:pt idx="2">
                  <c:v>ΔΕΝ ΑΠΑΝΤΗΣΕ</c:v>
                </c:pt>
              </c:strCache>
            </c:strRef>
          </c:cat>
          <c:val>
            <c:numRef>
              <c:f>Sheet1!$B$2:$D$2</c:f>
              <c:numCache>
                <c:formatCode>General</c:formatCode>
                <c:ptCount val="3"/>
                <c:pt idx="0">
                  <c:v>72</c:v>
                </c:pt>
                <c:pt idx="1">
                  <c:v>20</c:v>
                </c:pt>
                <c:pt idx="2">
                  <c:v>8</c:v>
                </c:pt>
              </c:numCache>
            </c:numRef>
          </c:val>
          <c:extLst>
            <c:ext xmlns:c16="http://schemas.microsoft.com/office/drawing/2014/chart" uri="{C3380CC4-5D6E-409C-BE32-E72D297353CC}">
              <c16:uniqueId val="{0000000C-EE3C-4E86-A64F-15B0069D77DC}"/>
            </c:ext>
          </c:extLst>
        </c:ser>
        <c:dLbls>
          <c:showLegendKey val="0"/>
          <c:showVal val="0"/>
          <c:showCatName val="0"/>
          <c:showSerName val="0"/>
          <c:showPercent val="0"/>
          <c:showBubbleSize val="0"/>
          <c:showLeaderLines val="0"/>
        </c:dLbls>
      </c:pie3DChart>
      <c:spPr>
        <a:noFill/>
        <a:ln w="12700" cap="flat">
          <a:noFill/>
          <a:miter lim="400000"/>
        </a:ln>
        <a:effectLst/>
      </c:spPr>
    </c:plotArea>
    <c:plotVisOnly val="1"/>
    <c:dispBlanksAs val="gap"/>
    <c:showDLblsOverMax val="1"/>
  </c:chart>
  <c:spPr>
    <a:noFill/>
    <a:ln>
      <a:noFill/>
    </a:ln>
    <a:effectLst/>
  </c:spPr>
  <c:externalData r:id="rId7">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l-GR"/>
  <c:roundedCorners val="0"/>
  <c:style val="2"/>
  <c:chart>
    <c:autoTitleDeleted val="1"/>
    <c:plotArea>
      <c:layout>
        <c:manualLayout>
          <c:layoutTarget val="inner"/>
          <c:xMode val="edge"/>
          <c:yMode val="edge"/>
          <c:x val="0.25471199999999999"/>
          <c:y val="5.82248E-2"/>
          <c:w val="0.72609299999999999"/>
          <c:h val="0.78447900000000004"/>
        </c:manualLayout>
      </c:layout>
      <c:barChart>
        <c:barDir val="bar"/>
        <c:grouping val="clustered"/>
        <c:varyColors val="0"/>
        <c:ser>
          <c:idx val="0"/>
          <c:order val="0"/>
          <c:tx>
            <c:strRef>
              <c:f>Sheet1!$A$2</c:f>
            </c:strRef>
          </c:tx>
          <c:spPr>
            <a:gradFill flip="none" rotWithShape="1">
              <a:gsLst>
                <a:gs pos="0">
                  <a:schemeClr val="accent1">
                    <a:alpha val="90000"/>
                  </a:schemeClr>
                </a:gs>
                <a:gs pos="100000">
                  <a:schemeClr val="accent1">
                    <a:hueOff val="203713"/>
                    <a:lumOff val="-13818"/>
                    <a:alpha val="90000"/>
                  </a:schemeClr>
                </a:gs>
              </a:gsLst>
              <a:lin ang="5400000" scaled="0"/>
            </a:gradFill>
            <a:ln w="12700" cap="flat">
              <a:noFill/>
              <a:miter lim="400000"/>
            </a:ln>
            <a:effectLst/>
          </c:spPr>
          <c:invertIfNegative val="0"/>
          <c:cat>
            <c:strRef>
              <c:f>Sheet1!$B$1:$E$1</c:f>
              <c:strCache>
                <c:ptCount val="4"/>
              </c:strCache>
            </c:strRef>
          </c:cat>
          <c:val>
            <c:numRef>
              <c:f>Sheet1!$B$2:$E$2</c:f>
            </c:numRef>
          </c:val>
          <c:extLst>
            <c:ext xmlns:c16="http://schemas.microsoft.com/office/drawing/2014/chart" uri="{C3380CC4-5D6E-409C-BE32-E72D297353CC}">
              <c16:uniqueId val="{00000000-4289-4936-A5FA-7FB117751B6C}"/>
            </c:ext>
          </c:extLst>
        </c:ser>
        <c:ser>
          <c:idx val="1"/>
          <c:order val="1"/>
          <c:tx>
            <c:strRef>
              <c:f>Sheet1!$A$3</c:f>
              <c:strCache>
                <c:ptCount val="1"/>
                <c:pt idx="0">
                  <c:v>ΝΑΙ</c:v>
                </c:pt>
              </c:strCache>
            </c:strRef>
          </c:tx>
          <c:spPr>
            <a:gradFill flip="none" rotWithShape="1">
              <a:gsLst>
                <a:gs pos="0">
                  <a:srgbClr val="4FC7D3">
                    <a:alpha val="90000"/>
                  </a:srgbClr>
                </a:gs>
                <a:gs pos="100000">
                  <a:srgbClr val="3F9DA4">
                    <a:alpha val="90000"/>
                  </a:srgbClr>
                </a:gs>
              </a:gsLst>
              <a:lin ang="5400000" scaled="0"/>
            </a:gradFill>
            <a:ln w="12700" cap="flat">
              <a:noFill/>
              <a:miter lim="400000"/>
            </a:ln>
            <a:effectLst/>
          </c:spPr>
          <c:invertIfNegative val="0"/>
          <c:cat>
            <c:strRef>
              <c:f>Sheet1!$B$1:$E$1</c:f>
              <c:strCache>
                <c:ptCount val="4"/>
              </c:strCache>
            </c:strRef>
          </c:cat>
          <c:val>
            <c:numRef>
              <c:f>Sheet1!$B$3:$E$3</c:f>
              <c:numCache>
                <c:formatCode>General</c:formatCode>
                <c:ptCount val="4"/>
                <c:pt idx="0">
                  <c:v>15</c:v>
                </c:pt>
                <c:pt idx="1">
                  <c:v>10</c:v>
                </c:pt>
                <c:pt idx="2">
                  <c:v>5</c:v>
                </c:pt>
                <c:pt idx="3">
                  <c:v>15</c:v>
                </c:pt>
              </c:numCache>
            </c:numRef>
          </c:val>
          <c:extLst>
            <c:ext xmlns:c16="http://schemas.microsoft.com/office/drawing/2014/chart" uri="{C3380CC4-5D6E-409C-BE32-E72D297353CC}">
              <c16:uniqueId val="{00000001-4289-4936-A5FA-7FB117751B6C}"/>
            </c:ext>
          </c:extLst>
        </c:ser>
        <c:ser>
          <c:idx val="2"/>
          <c:order val="2"/>
          <c:tx>
            <c:strRef>
              <c:f>Sheet1!$A$4</c:f>
              <c:strCache>
                <c:ptCount val="1"/>
                <c:pt idx="0">
                  <c:v>ΔΕΝ ΑΠΑΝΤΩ </c:v>
                </c:pt>
              </c:strCache>
            </c:strRef>
          </c:tx>
          <c:spPr>
            <a:gradFill flip="none" rotWithShape="1">
              <a:gsLst>
                <a:gs pos="0">
                  <a:srgbClr val="00799C">
                    <a:alpha val="90000"/>
                  </a:srgbClr>
                </a:gs>
                <a:gs pos="100000">
                  <a:srgbClr val="2E709E">
                    <a:alpha val="90000"/>
                  </a:srgbClr>
                </a:gs>
              </a:gsLst>
              <a:lin ang="5400000" scaled="0"/>
            </a:gradFill>
            <a:ln w="12700" cap="flat">
              <a:noFill/>
              <a:miter lim="400000"/>
            </a:ln>
            <a:effectLst/>
          </c:spPr>
          <c:invertIfNegative val="0"/>
          <c:cat>
            <c:strRef>
              <c:f>Sheet1!$B$1:$E$1</c:f>
              <c:strCache>
                <c:ptCount val="4"/>
              </c:strCache>
            </c:strRef>
          </c:cat>
          <c:val>
            <c:numRef>
              <c:f>Sheet1!$B$4:$E$4</c:f>
              <c:numCache>
                <c:formatCode>General</c:formatCode>
                <c:ptCount val="4"/>
                <c:pt idx="0">
                  <c:v>21</c:v>
                </c:pt>
                <c:pt idx="1">
                  <c:v>11</c:v>
                </c:pt>
                <c:pt idx="2">
                  <c:v>6</c:v>
                </c:pt>
                <c:pt idx="3">
                  <c:v>21</c:v>
                </c:pt>
              </c:numCache>
            </c:numRef>
          </c:val>
          <c:extLst>
            <c:ext xmlns:c16="http://schemas.microsoft.com/office/drawing/2014/chart" uri="{C3380CC4-5D6E-409C-BE32-E72D297353CC}">
              <c16:uniqueId val="{00000002-4289-4936-A5FA-7FB117751B6C}"/>
            </c:ext>
          </c:extLst>
        </c:ser>
        <c:ser>
          <c:idx val="3"/>
          <c:order val="3"/>
          <c:tx>
            <c:strRef>
              <c:f>Sheet1!$A$5</c:f>
              <c:strCache>
                <c:ptCount val="1"/>
                <c:pt idx="0">
                  <c:v>ΟΧΙ</c:v>
                </c:pt>
              </c:strCache>
            </c:strRef>
          </c:tx>
          <c:spPr>
            <a:gradFill flip="none" rotWithShape="1">
              <a:gsLst>
                <a:gs pos="0">
                  <a:srgbClr val="174264">
                    <a:alpha val="90000"/>
                  </a:srgbClr>
                </a:gs>
                <a:gs pos="100000">
                  <a:srgbClr val="193133">
                    <a:alpha val="90000"/>
                  </a:srgbClr>
                </a:gs>
              </a:gsLst>
              <a:lin ang="5400000" scaled="0"/>
            </a:gradFill>
            <a:ln w="12700" cap="flat">
              <a:noFill/>
              <a:miter lim="400000"/>
            </a:ln>
            <a:effectLst/>
          </c:spPr>
          <c:invertIfNegative val="0"/>
          <c:cat>
            <c:strRef>
              <c:f>Sheet1!$B$1:$E$1</c:f>
              <c:strCache>
                <c:ptCount val="4"/>
              </c:strCache>
            </c:strRef>
          </c:cat>
          <c:val>
            <c:numRef>
              <c:f>Sheet1!$B$5:$E$5</c:f>
              <c:numCache>
                <c:formatCode>General</c:formatCode>
                <c:ptCount val="4"/>
                <c:pt idx="0">
                  <c:v>64</c:v>
                </c:pt>
                <c:pt idx="1">
                  <c:v>54</c:v>
                </c:pt>
                <c:pt idx="2">
                  <c:v>49</c:v>
                </c:pt>
                <c:pt idx="3">
                  <c:v>64</c:v>
                </c:pt>
              </c:numCache>
            </c:numRef>
          </c:val>
          <c:extLst>
            <c:ext xmlns:c16="http://schemas.microsoft.com/office/drawing/2014/chart" uri="{C3380CC4-5D6E-409C-BE32-E72D297353CC}">
              <c16:uniqueId val="{00000003-4289-4936-A5FA-7FB117751B6C}"/>
            </c:ext>
          </c:extLst>
        </c:ser>
        <c:dLbls>
          <c:showLegendKey val="0"/>
          <c:showVal val="0"/>
          <c:showCatName val="0"/>
          <c:showSerName val="0"/>
          <c:showPercent val="0"/>
          <c:showBubbleSize val="0"/>
        </c:dLbls>
        <c:gapWidth val="40"/>
        <c:overlap val="-1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8A8B89"/>
            </a:solidFill>
            <a:prstDash val="solid"/>
            <a:miter lim="400000"/>
          </a:ln>
        </c:spPr>
        <c:txPr>
          <a:bodyPr rot="0"/>
          <a:lstStyle/>
          <a:p>
            <a:pPr>
              <a:defRPr sz="3200" b="0" i="0" u="none" strike="noStrike">
                <a:solidFill>
                  <a:srgbClr val="FFFFFF"/>
                </a:solidFill>
                <a:latin typeface="Helvetica Light"/>
              </a:defRPr>
            </a:pPr>
            <a:endParaRPr lang="el-GR"/>
          </a:p>
        </c:txPr>
        <c:crossAx val="2094734553"/>
        <c:crosses val="autoZero"/>
        <c:auto val="1"/>
        <c:lblAlgn val="ctr"/>
        <c:lblOffset val="100"/>
        <c:noMultiLvlLbl val="1"/>
      </c:catAx>
      <c:valAx>
        <c:axId val="2094734553"/>
        <c:scaling>
          <c:orientation val="minMax"/>
        </c:scaling>
        <c:delete val="0"/>
        <c:axPos val="t"/>
        <c:majorGridlines>
          <c:spPr>
            <a:ln w="12700" cap="flat">
              <a:solidFill>
                <a:srgbClr val="929292"/>
              </a:solidFill>
              <a:prstDash val="solid"/>
              <a:miter lim="400000"/>
            </a:ln>
          </c:spPr>
        </c:majorGridlines>
        <c:numFmt formatCode="General" sourceLinked="0"/>
        <c:majorTickMark val="none"/>
        <c:minorTickMark val="none"/>
        <c:tickLblPos val="high"/>
        <c:spPr>
          <a:ln w="12700" cap="flat">
            <a:solidFill>
              <a:srgbClr val="8A8B89"/>
            </a:solidFill>
            <a:prstDash val="solid"/>
            <a:miter lim="400000"/>
          </a:ln>
        </c:spPr>
        <c:txPr>
          <a:bodyPr rot="0"/>
          <a:lstStyle/>
          <a:p>
            <a:pPr>
              <a:defRPr sz="3200" b="0" i="0" u="none" strike="noStrike">
                <a:solidFill>
                  <a:srgbClr val="FFFFFF"/>
                </a:solidFill>
                <a:latin typeface="Helvetica Light"/>
              </a:defRPr>
            </a:pPr>
            <a:endParaRPr lang="el-GR"/>
          </a:p>
        </c:txPr>
        <c:crossAx val="2094734552"/>
        <c:crosses val="autoZero"/>
        <c:crossBetween val="between"/>
        <c:majorUnit val="17.5"/>
        <c:minorUnit val="8.7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l-GR"/>
  <c:roundedCorners val="0"/>
  <c:style val="2"/>
  <c:chart>
    <c:autoTitleDeleted val="1"/>
    <c:plotArea>
      <c:layout>
        <c:manualLayout>
          <c:layoutTarget val="inner"/>
          <c:xMode val="edge"/>
          <c:yMode val="edge"/>
          <c:x val="0.298402"/>
          <c:y val="8.6956500000000006E-2"/>
          <c:w val="0.67429300000000003"/>
          <c:h val="0.68429600000000002"/>
        </c:manualLayout>
      </c:layout>
      <c:barChart>
        <c:barDir val="bar"/>
        <c:grouping val="clustered"/>
        <c:varyColors val="0"/>
        <c:ser>
          <c:idx val="0"/>
          <c:order val="0"/>
          <c:tx>
            <c:strRef>
              <c:f>Sheet1!$A$2</c:f>
            </c:strRef>
          </c:tx>
          <c: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50800" dist="25400" dir="5400000" algn="tl">
                <a:srgbClr val="353535">
                  <a:alpha val="50000"/>
                </a:srgbClr>
              </a:outerShdw>
            </a:effectLst>
          </c:spPr>
          <c:invertIfNegative val="0"/>
          <c:cat>
            <c:strRef>
              <c:f>Sheet1!$B$1:$F$1</c:f>
              <c:strCache>
                <c:ptCount val="5"/>
              </c:strCache>
            </c:strRef>
          </c:cat>
          <c:val>
            <c:numRef>
              <c:f>Sheet1!$B$2:$F$2</c:f>
            </c:numRef>
          </c:val>
          <c:extLst>
            <c:ext xmlns:c16="http://schemas.microsoft.com/office/drawing/2014/chart" uri="{C3380CC4-5D6E-409C-BE32-E72D297353CC}">
              <c16:uniqueId val="{00000000-01B3-4170-94D0-19FC9915A0DC}"/>
            </c:ext>
          </c:extLst>
        </c:ser>
        <c:ser>
          <c:idx val="1"/>
          <c:order val="1"/>
          <c:tx>
            <c:strRef>
              <c:f>Sheet1!$A$3</c:f>
            </c:strRef>
          </c:tx>
          <c:spPr>
            <a:gradFill flip="none" rotWithShape="1">
              <a:gsLst>
                <a:gs pos="0">
                  <a:srgbClr val="1F8D0E"/>
                </a:gs>
                <a:gs pos="100000">
                  <a:srgbClr val="1A610F"/>
                </a:gs>
              </a:gsLst>
              <a:lin ang="5400000" scaled="0"/>
            </a:gradFill>
            <a:ln w="12700" cap="flat">
              <a:noFill/>
              <a:miter lim="400000"/>
            </a:ln>
            <a:effectLst>
              <a:outerShdw blurRad="50800" dist="25400" dir="5400000" algn="tl">
                <a:srgbClr val="353535">
                  <a:alpha val="50000"/>
                </a:srgbClr>
              </a:outerShdw>
            </a:effectLst>
          </c:spPr>
          <c:invertIfNegative val="0"/>
          <c:cat>
            <c:strRef>
              <c:f>Sheet1!$B$1:$F$1</c:f>
              <c:strCache>
                <c:ptCount val="5"/>
              </c:strCache>
            </c:strRef>
          </c:cat>
          <c:val>
            <c:numRef>
              <c:f>Sheet1!$B$3:$F$3</c:f>
            </c:numRef>
          </c:val>
          <c:extLst>
            <c:ext xmlns:c16="http://schemas.microsoft.com/office/drawing/2014/chart" uri="{C3380CC4-5D6E-409C-BE32-E72D297353CC}">
              <c16:uniqueId val="{00000001-01B3-4170-94D0-19FC9915A0DC}"/>
            </c:ext>
          </c:extLst>
        </c:ser>
        <c:ser>
          <c:idx val="2"/>
          <c:order val="2"/>
          <c:tx>
            <c:strRef>
              <c:f>Sheet1!$A$4</c:f>
              <c:strCache>
                <c:ptCount val="1"/>
                <c:pt idx="0">
                  <c:v>ΚΑΛΥΤΕΡΑ</c:v>
                </c:pt>
              </c:strCache>
            </c:strRef>
          </c:tx>
          <c:spPr>
            <a:gradFill flip="none" rotWithShape="1">
              <a:gsLst>
                <a:gs pos="0">
                  <a:srgbClr val="0E979B"/>
                </a:gs>
                <a:gs pos="100000">
                  <a:srgbClr val="0F6366"/>
                </a:gs>
              </a:gsLst>
              <a:lin ang="5400000" scaled="0"/>
            </a:gradFill>
            <a:ln w="12700" cap="flat">
              <a:noFill/>
              <a:miter lim="400000"/>
            </a:ln>
            <a:effectLst>
              <a:outerShdw blurRad="50800" dist="25400" dir="5400000" algn="tl">
                <a:srgbClr val="353535">
                  <a:alpha val="50000"/>
                </a:srgbClr>
              </a:outerShdw>
            </a:effectLst>
          </c:spPr>
          <c:invertIfNegative val="0"/>
          <c:cat>
            <c:strRef>
              <c:f>Sheet1!$B$1:$F$1</c:f>
              <c:strCache>
                <c:ptCount val="5"/>
              </c:strCache>
            </c:strRef>
          </c:cat>
          <c:val>
            <c:numRef>
              <c:f>Sheet1!$B$4:$F$4</c:f>
              <c:numCache>
                <c:formatCode>General</c:formatCode>
                <c:ptCount val="5"/>
                <c:pt idx="0">
                  <c:v>50</c:v>
                </c:pt>
                <c:pt idx="1">
                  <c:v>30</c:v>
                </c:pt>
                <c:pt idx="2">
                  <c:v>25</c:v>
                </c:pt>
                <c:pt idx="3">
                  <c:v>32</c:v>
                </c:pt>
                <c:pt idx="4">
                  <c:v>50</c:v>
                </c:pt>
              </c:numCache>
            </c:numRef>
          </c:val>
          <c:extLst>
            <c:ext xmlns:c16="http://schemas.microsoft.com/office/drawing/2014/chart" uri="{C3380CC4-5D6E-409C-BE32-E72D297353CC}">
              <c16:uniqueId val="{00000002-01B3-4170-94D0-19FC9915A0DC}"/>
            </c:ext>
          </c:extLst>
        </c:ser>
        <c:ser>
          <c:idx val="3"/>
          <c:order val="3"/>
          <c:tx>
            <c:strRef>
              <c:f>Sheet1!$A$5</c:f>
              <c:strCache>
                <c:ptCount val="1"/>
                <c:pt idx="0">
                  <c:v>ΧΕΙΡΟΤΕΡΑ</c:v>
                </c:pt>
              </c:strCache>
            </c:strRef>
          </c:tx>
          <c:spPr>
            <a:gradFill flip="none" rotWithShape="1">
              <a:gsLst>
                <a:gs pos="0">
                  <a:srgbClr val="4B2BAE"/>
                </a:gs>
                <a:gs pos="100000">
                  <a:srgbClr val="34226B"/>
                </a:gs>
              </a:gsLst>
              <a:lin ang="5400000" scaled="0"/>
            </a:gradFill>
            <a:ln w="12700" cap="flat">
              <a:noFill/>
              <a:miter lim="400000"/>
            </a:ln>
            <a:effectLst>
              <a:outerShdw blurRad="50800" dist="25400" dir="5400000" algn="tl">
                <a:srgbClr val="353535">
                  <a:alpha val="50000"/>
                </a:srgbClr>
              </a:outerShdw>
            </a:effectLst>
          </c:spPr>
          <c:invertIfNegative val="0"/>
          <c:cat>
            <c:strRef>
              <c:f>Sheet1!$B$1:$F$1</c:f>
              <c:strCache>
                <c:ptCount val="5"/>
              </c:strCache>
            </c:strRef>
          </c:cat>
          <c:val>
            <c:numRef>
              <c:f>Sheet1!$B$5:$F$5</c:f>
              <c:numCache>
                <c:formatCode>General</c:formatCode>
                <c:ptCount val="5"/>
                <c:pt idx="0">
                  <c:v>50</c:v>
                </c:pt>
                <c:pt idx="1">
                  <c:v>45</c:v>
                </c:pt>
                <c:pt idx="2">
                  <c:v>10</c:v>
                </c:pt>
                <c:pt idx="3">
                  <c:v>60</c:v>
                </c:pt>
                <c:pt idx="4">
                  <c:v>50</c:v>
                </c:pt>
              </c:numCache>
            </c:numRef>
          </c:val>
          <c:extLst>
            <c:ext xmlns:c16="http://schemas.microsoft.com/office/drawing/2014/chart" uri="{C3380CC4-5D6E-409C-BE32-E72D297353CC}">
              <c16:uniqueId val="{00000003-01B3-4170-94D0-19FC9915A0DC}"/>
            </c:ext>
          </c:extLst>
        </c:ser>
        <c:dLbls>
          <c:showLegendKey val="0"/>
          <c:showVal val="0"/>
          <c:showCatName val="0"/>
          <c:showSerName val="0"/>
          <c:showPercent val="0"/>
          <c:showBubbleSize val="0"/>
        </c:dLbls>
        <c:gapWidth val="40"/>
        <c:overlap val="-1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8A8B89"/>
            </a:solidFill>
            <a:prstDash val="solid"/>
            <a:miter lim="400000"/>
          </a:ln>
        </c:spPr>
        <c:txPr>
          <a:bodyPr rot="0"/>
          <a:lstStyle/>
          <a:p>
            <a:pPr>
              <a:defRPr sz="3200" b="0" i="0" u="none" strike="noStrike">
                <a:solidFill>
                  <a:srgbClr val="FFFFFF"/>
                </a:solidFill>
                <a:latin typeface="Helvetica Light"/>
              </a:defRPr>
            </a:pPr>
            <a:endParaRPr lang="el-GR"/>
          </a:p>
        </c:txPr>
        <c:crossAx val="2094734553"/>
        <c:crosses val="autoZero"/>
        <c:auto val="1"/>
        <c:lblAlgn val="ctr"/>
        <c:lblOffset val="100"/>
        <c:noMultiLvlLbl val="1"/>
      </c:catAx>
      <c:valAx>
        <c:axId val="2094734553"/>
        <c:scaling>
          <c:orientation val="minMax"/>
        </c:scaling>
        <c:delete val="0"/>
        <c:axPos val="t"/>
        <c:majorGridlines>
          <c:spPr>
            <a:ln w="12700" cap="flat">
              <a:solidFill>
                <a:srgbClr val="929292"/>
              </a:solidFill>
              <a:prstDash val="solid"/>
              <a:miter lim="400000"/>
            </a:ln>
          </c:spPr>
        </c:majorGridlines>
        <c:numFmt formatCode="General" sourceLinked="0"/>
        <c:majorTickMark val="none"/>
        <c:minorTickMark val="none"/>
        <c:tickLblPos val="high"/>
        <c:spPr>
          <a:ln w="12700" cap="flat">
            <a:solidFill>
              <a:srgbClr val="8A8B89"/>
            </a:solidFill>
            <a:prstDash val="solid"/>
            <a:miter lim="400000"/>
          </a:ln>
        </c:spPr>
        <c:txPr>
          <a:bodyPr rot="0"/>
          <a:lstStyle/>
          <a:p>
            <a:pPr>
              <a:defRPr sz="3200" b="0" i="0" u="none" strike="noStrike">
                <a:solidFill>
                  <a:srgbClr val="FFFFFF"/>
                </a:solidFill>
                <a:latin typeface="Helvetica Light"/>
              </a:defRPr>
            </a:pPr>
            <a:endParaRPr lang="el-GR"/>
          </a:p>
        </c:txPr>
        <c:crossAx val="2094734552"/>
        <c:crosses val="autoZero"/>
        <c:crossBetween val="between"/>
        <c:majorUnit val="15"/>
        <c:minorUnit val="7.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l-GR"/>
  <c:roundedCorners val="0"/>
  <c:style val="2"/>
  <c:chart>
    <c:autoTitleDeleted val="1"/>
    <c:view3D>
      <c:rotX val="8"/>
      <c:hPercent val="95"/>
      <c:rotY val="40"/>
      <c:depthPercent val="31"/>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000000000000001E-3"/>
          <c:y val="5.0000000000000001E-3"/>
          <c:w val="0.99"/>
          <c:h val="0.98750000000000004"/>
        </c:manualLayout>
      </c:layout>
      <c:bar3DChart>
        <c:barDir val="col"/>
        <c:grouping val="stacked"/>
        <c:varyColors val="0"/>
        <c:ser>
          <c:idx val="0"/>
          <c:order val="0"/>
          <c:tx>
            <c:strRef>
              <c:f>Sheet1!$A$2</c:f>
              <c:strCache>
                <c:ptCount val="1"/>
                <c:pt idx="0">
                  <c:v>ΔΕΝ ΕΧΟΥΝ ΒΑΣΗ</c:v>
                </c:pt>
              </c:strCache>
            </c:strRef>
          </c:tx>
          <c:spPr>
            <a:solidFill>
              <a:srgbClr val="003298"/>
            </a:solidFill>
            <a:ln w="12700" cap="flat">
              <a:noFill/>
              <a:miter lim="400000"/>
            </a:ln>
            <a:effectLst>
              <a:outerShdw blurRad="127000" dir="7800000" algn="tl">
                <a:srgbClr val="000000">
                  <a:alpha val="50000"/>
                </a:srgbClr>
              </a:outerShdw>
            </a:effectLst>
            <a:sp3d prstMaterial="matte"/>
          </c:spPr>
          <c:invertIfNegative val="0"/>
          <c:cat>
            <c:strRef>
              <c:f>Sheet1!$B$1:$E$1</c:f>
              <c:strCache>
                <c:ptCount val="4"/>
              </c:strCache>
            </c:strRef>
          </c:cat>
          <c:val>
            <c:numRef>
              <c:f>Sheet1!$B$2:$E$2</c:f>
              <c:numCache>
                <c:formatCode>General</c:formatCode>
                <c:ptCount val="1"/>
                <c:pt idx="0">
                  <c:v>11</c:v>
                </c:pt>
              </c:numCache>
            </c:numRef>
          </c:val>
          <c:extLst>
            <c:ext xmlns:c16="http://schemas.microsoft.com/office/drawing/2014/chart" uri="{C3380CC4-5D6E-409C-BE32-E72D297353CC}">
              <c16:uniqueId val="{00000000-4576-4D3A-A171-4210766EF554}"/>
            </c:ext>
          </c:extLst>
        </c:ser>
        <c:ser>
          <c:idx val="1"/>
          <c:order val="1"/>
          <c:tx>
            <c:strRef>
              <c:f>Sheet1!$A$3</c:f>
              <c:strCache>
                <c:ptCount val="1"/>
                <c:pt idx="0">
                  <c:v>ΕΧΟΥΝ ΒΑΣΗ </c:v>
                </c:pt>
              </c:strCache>
            </c:strRef>
          </c:tx>
          <c:spPr>
            <a:solidFill>
              <a:srgbClr val="0C9C00"/>
            </a:solidFill>
            <a:ln w="12700" cap="flat">
              <a:noFill/>
              <a:miter lim="400000"/>
            </a:ln>
            <a:effectLst>
              <a:outerShdw blurRad="127000" dir="7800000" algn="tl">
                <a:srgbClr val="000000">
                  <a:alpha val="50000"/>
                </a:srgbClr>
              </a:outerShdw>
            </a:effectLst>
            <a:sp3d prstMaterial="matte"/>
          </c:spPr>
          <c:invertIfNegative val="0"/>
          <c:cat>
            <c:strRef>
              <c:f>Sheet1!$B$1:$E$1</c:f>
              <c:strCache>
                <c:ptCount val="4"/>
              </c:strCache>
            </c:strRef>
          </c:cat>
          <c:val>
            <c:numRef>
              <c:f>Sheet1!$B$3:$E$3</c:f>
              <c:numCache>
                <c:formatCode>General</c:formatCode>
                <c:ptCount val="1"/>
                <c:pt idx="0">
                  <c:v>89</c:v>
                </c:pt>
              </c:numCache>
            </c:numRef>
          </c:val>
          <c:extLst>
            <c:ext xmlns:c16="http://schemas.microsoft.com/office/drawing/2014/chart" uri="{C3380CC4-5D6E-409C-BE32-E72D297353CC}">
              <c16:uniqueId val="{00000001-4576-4D3A-A171-4210766EF554}"/>
            </c:ext>
          </c:extLst>
        </c:ser>
        <c:ser>
          <c:idx val="2"/>
          <c:order val="2"/>
          <c:tx>
            <c:strRef>
              <c:f>Sheet1!$A$4</c:f>
            </c:strRef>
          </c:tx>
          <c:spPr>
            <a:solidFill>
              <a:srgbClr val="009C99"/>
            </a:solidFill>
            <a:ln w="12700" cap="flat">
              <a:noFill/>
              <a:miter lim="400000"/>
            </a:ln>
            <a:effectLst>
              <a:outerShdw blurRad="127000" dir="7800000" algn="tl">
                <a:srgbClr val="000000">
                  <a:alpha val="50000"/>
                </a:srgbClr>
              </a:outerShdw>
            </a:effectLst>
            <a:sp3d prstMaterial="matte"/>
          </c:spPr>
          <c:invertIfNegative val="0"/>
          <c:cat>
            <c:strRef>
              <c:f>Sheet1!$B$1:$E$1</c:f>
              <c:strCache>
                <c:ptCount val="4"/>
              </c:strCache>
            </c:strRef>
          </c:cat>
          <c:val>
            <c:numRef>
              <c:f>Sheet1!$B$4:$E$4</c:f>
            </c:numRef>
          </c:val>
          <c:extLst>
            <c:ext xmlns:c16="http://schemas.microsoft.com/office/drawing/2014/chart" uri="{C3380CC4-5D6E-409C-BE32-E72D297353CC}">
              <c16:uniqueId val="{00000002-4576-4D3A-A171-4210766EF554}"/>
            </c:ext>
          </c:extLst>
        </c:ser>
        <c:ser>
          <c:idx val="3"/>
          <c:order val="3"/>
          <c:tx>
            <c:strRef>
              <c:f>Sheet1!$A$5</c:f>
            </c:strRef>
          </c:tx>
          <c:spPr>
            <a:solidFill>
              <a:srgbClr val="4B22D4"/>
            </a:solidFill>
            <a:ln w="12700" cap="flat">
              <a:noFill/>
              <a:miter lim="400000"/>
            </a:ln>
            <a:effectLst>
              <a:outerShdw blurRad="127000" dir="7800000" algn="tl">
                <a:srgbClr val="000000">
                  <a:alpha val="50000"/>
                </a:srgbClr>
              </a:outerShdw>
            </a:effectLst>
            <a:sp3d prstMaterial="matte"/>
          </c:spPr>
          <c:invertIfNegative val="0"/>
          <c:cat>
            <c:strRef>
              <c:f>Sheet1!$B$1:$E$1</c:f>
              <c:strCache>
                <c:ptCount val="4"/>
              </c:strCache>
            </c:strRef>
          </c:cat>
          <c:val>
            <c:numRef>
              <c:f>Sheet1!$B$5:$E$5</c:f>
            </c:numRef>
          </c:val>
          <c:extLst>
            <c:ext xmlns:c16="http://schemas.microsoft.com/office/drawing/2014/chart" uri="{C3380CC4-5D6E-409C-BE32-E72D297353CC}">
              <c16:uniqueId val="{00000003-4576-4D3A-A171-4210766EF554}"/>
            </c:ext>
          </c:extLst>
        </c:ser>
        <c:dLbls>
          <c:showLegendKey val="0"/>
          <c:showVal val="0"/>
          <c:showCatName val="0"/>
          <c:showSerName val="0"/>
          <c:showPercent val="0"/>
          <c:showBubbleSize val="0"/>
        </c:dLbls>
        <c:gapWidth val="40"/>
        <c:shape val="box"/>
        <c:axId val="2094734552"/>
        <c:axId val="2094734553"/>
        <c:axId val="2094734554"/>
      </c:bar3DChart>
      <c:catAx>
        <c:axId val="2094734552"/>
        <c:scaling>
          <c:orientation val="minMax"/>
        </c:scaling>
        <c:delete val="0"/>
        <c:axPos val="b"/>
        <c:numFmt formatCode="General" sourceLinked="0"/>
        <c:majorTickMark val="none"/>
        <c:minorTickMark val="none"/>
        <c:tickLblPos val="low"/>
        <c:spPr>
          <a:ln w="12700" cap="flat">
            <a:noFill/>
            <a:prstDash val="solid"/>
            <a:miter lim="400000"/>
          </a:ln>
        </c:spPr>
        <c:txPr>
          <a:bodyPr rot="0"/>
          <a:lstStyle/>
          <a:p>
            <a:pPr>
              <a:defRPr sz="3200" b="0" i="0" u="none" strike="noStrike">
                <a:solidFill>
                  <a:srgbClr val="FFFFFF"/>
                </a:solidFill>
                <a:latin typeface="Helvetica Light"/>
              </a:defRPr>
            </a:pPr>
            <a:endParaRPr lang="el-GR"/>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929292"/>
              </a:solidFill>
              <a:prstDash val="solid"/>
              <a:miter lim="400000"/>
            </a:ln>
          </c:spPr>
        </c:majorGridlines>
        <c:numFmt formatCode="General" sourceLinked="0"/>
        <c:majorTickMark val="none"/>
        <c:minorTickMark val="none"/>
        <c:tickLblPos val="high"/>
        <c:spPr>
          <a:ln w="12700" cap="flat">
            <a:noFill/>
            <a:prstDash val="solid"/>
            <a:miter lim="400000"/>
          </a:ln>
        </c:spPr>
        <c:txPr>
          <a:bodyPr rot="0"/>
          <a:lstStyle/>
          <a:p>
            <a:pPr>
              <a:defRPr sz="3200" b="0" i="0" u="none" strike="noStrike">
                <a:solidFill>
                  <a:srgbClr val="FFFFFF"/>
                </a:solidFill>
                <a:latin typeface="Helvetica Light"/>
              </a:defRPr>
            </a:pPr>
            <a:endParaRPr lang="el-GR"/>
          </a:p>
        </c:txPr>
        <c:crossAx val="2094734552"/>
        <c:crosses val="autoZero"/>
        <c:crossBetween val="between"/>
        <c:majorUnit val="25"/>
        <c:minorUnit val="12.5"/>
      </c:valAx>
      <c:serAx>
        <c:axId val="2094734554"/>
        <c:scaling>
          <c:orientation val="minMax"/>
        </c:scaling>
        <c:delete val="0"/>
        <c:axPos val="b"/>
        <c:majorTickMark val="out"/>
        <c:minorTickMark val="none"/>
        <c:tickLblPos val="none"/>
        <c:spPr>
          <a:ln w="12700" cap="flat">
            <a:noFill/>
            <a:prstDash val="solid"/>
            <a:miter lim="400000"/>
          </a:ln>
        </c:spPr>
        <c:crossAx val="2094734553"/>
        <c:crosses val="autoZero"/>
        <c:tickLblSkip val="1"/>
      </c:ser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l-GR"/>
  <c:roundedCorners val="0"/>
  <c:style val="2"/>
  <c:chart>
    <c:autoTitleDeleted val="1"/>
    <c:plotArea>
      <c:layout>
        <c:manualLayout>
          <c:layoutTarget val="inner"/>
          <c:xMode val="edge"/>
          <c:yMode val="edge"/>
          <c:x val="5.4187600000000002E-2"/>
          <c:y val="4.4539000000000002E-2"/>
          <c:w val="0.94081199999999998"/>
          <c:h val="0.82633900000000005"/>
        </c:manualLayout>
      </c:layout>
      <c:barChart>
        <c:barDir val="col"/>
        <c:grouping val="clustered"/>
        <c:varyColors val="0"/>
        <c:ser>
          <c:idx val="0"/>
          <c:order val="0"/>
          <c:tx>
            <c:strRef>
              <c:f>Sheet1!$A$2</c:f>
              <c:strCache>
                <c:ptCount val="1"/>
                <c:pt idx="0">
                  <c:v>ΚΑΛΟΣ ΤΡΟΠΟΣ</c:v>
                </c:pt>
              </c:strCache>
            </c:strRef>
          </c:tx>
          <c: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50800" dist="25400" dir="5400000" algn="tl">
                <a:srgbClr val="353535">
                  <a:alpha val="50000"/>
                </a:srgbClr>
              </a:outerShdw>
            </a:effectLst>
          </c:spPr>
          <c:invertIfNegative val="0"/>
          <c:cat>
            <c:strRef>
              <c:f>Sheet1!$B$1:$E$1</c:f>
              <c:strCache>
                <c:ptCount val="4"/>
              </c:strCache>
            </c:strRef>
          </c:cat>
          <c:val>
            <c:numRef>
              <c:f>Sheet1!$B$2:$E$2</c:f>
              <c:numCache>
                <c:formatCode>General</c:formatCode>
                <c:ptCount val="4"/>
                <c:pt idx="0">
                  <c:v>71</c:v>
                </c:pt>
                <c:pt idx="1">
                  <c:v>34</c:v>
                </c:pt>
                <c:pt idx="2">
                  <c:v>76</c:v>
                </c:pt>
                <c:pt idx="3">
                  <c:v>71</c:v>
                </c:pt>
              </c:numCache>
            </c:numRef>
          </c:val>
          <c:extLst>
            <c:ext xmlns:c16="http://schemas.microsoft.com/office/drawing/2014/chart" uri="{C3380CC4-5D6E-409C-BE32-E72D297353CC}">
              <c16:uniqueId val="{00000000-4042-4B0A-A1F8-2759C1A34D93}"/>
            </c:ext>
          </c:extLst>
        </c:ser>
        <c:ser>
          <c:idx val="1"/>
          <c:order val="1"/>
          <c:tx>
            <c:strRef>
              <c:f>Sheet1!$A$3</c:f>
              <c:strCache>
                <c:ptCount val="1"/>
                <c:pt idx="0">
                  <c:v>ΚΑΚΟΣ ΤΡΟΠΟΣ</c:v>
                </c:pt>
              </c:strCache>
            </c:strRef>
          </c:tx>
          <c:spPr>
            <a:gradFill flip="none" rotWithShape="1">
              <a:gsLst>
                <a:gs pos="0">
                  <a:srgbClr val="1F8D0E"/>
                </a:gs>
                <a:gs pos="100000">
                  <a:srgbClr val="1A610F"/>
                </a:gs>
              </a:gsLst>
              <a:lin ang="5400000" scaled="0"/>
            </a:gradFill>
            <a:ln w="12700" cap="flat">
              <a:noFill/>
              <a:miter lim="400000"/>
            </a:ln>
            <a:effectLst>
              <a:outerShdw blurRad="50800" dist="25400" dir="5400000" algn="tl">
                <a:srgbClr val="353535">
                  <a:alpha val="50000"/>
                </a:srgbClr>
              </a:outerShdw>
            </a:effectLst>
          </c:spPr>
          <c:invertIfNegative val="0"/>
          <c:cat>
            <c:strRef>
              <c:f>Sheet1!$B$1:$E$1</c:f>
              <c:strCache>
                <c:ptCount val="4"/>
              </c:strCache>
            </c:strRef>
          </c:cat>
          <c:val>
            <c:numRef>
              <c:f>Sheet1!$B$3:$E$3</c:f>
              <c:numCache>
                <c:formatCode>General</c:formatCode>
                <c:ptCount val="4"/>
                <c:pt idx="0">
                  <c:v>10</c:v>
                </c:pt>
                <c:pt idx="1">
                  <c:v>65</c:v>
                </c:pt>
                <c:pt idx="2">
                  <c:v>79</c:v>
                </c:pt>
                <c:pt idx="3">
                  <c:v>10</c:v>
                </c:pt>
              </c:numCache>
            </c:numRef>
          </c:val>
          <c:extLst>
            <c:ext xmlns:c16="http://schemas.microsoft.com/office/drawing/2014/chart" uri="{C3380CC4-5D6E-409C-BE32-E72D297353CC}">
              <c16:uniqueId val="{00000001-4042-4B0A-A1F8-2759C1A34D93}"/>
            </c:ext>
          </c:extLst>
        </c:ser>
        <c:ser>
          <c:idx val="2"/>
          <c:order val="2"/>
          <c:tx>
            <c:strRef>
              <c:f>Sheet1!$A$4</c:f>
              <c:strCache>
                <c:ptCount val="1"/>
                <c:pt idx="0">
                  <c:v>ΔΕΝ ΑΠΑΝΤΗΣΕ</c:v>
                </c:pt>
              </c:strCache>
            </c:strRef>
          </c:tx>
          <c:spPr>
            <a:gradFill flip="none" rotWithShape="1">
              <a:gsLst>
                <a:gs pos="0">
                  <a:srgbClr val="0E979B"/>
                </a:gs>
                <a:gs pos="100000">
                  <a:srgbClr val="0F6366"/>
                </a:gs>
              </a:gsLst>
              <a:lin ang="5400000" scaled="0"/>
            </a:gradFill>
            <a:ln w="12700" cap="flat">
              <a:noFill/>
              <a:miter lim="400000"/>
            </a:ln>
            <a:effectLst>
              <a:outerShdw blurRad="50800" dist="25400" dir="5400000" algn="tl">
                <a:srgbClr val="353535">
                  <a:alpha val="50000"/>
                </a:srgbClr>
              </a:outerShdw>
            </a:effectLst>
          </c:spPr>
          <c:invertIfNegative val="0"/>
          <c:cat>
            <c:strRef>
              <c:f>Sheet1!$B$1:$E$1</c:f>
              <c:strCache>
                <c:ptCount val="4"/>
              </c:strCache>
            </c:strRef>
          </c:cat>
          <c:val>
            <c:numRef>
              <c:f>Sheet1!$B$4:$E$4</c:f>
              <c:numCache>
                <c:formatCode>General</c:formatCode>
                <c:ptCount val="4"/>
                <c:pt idx="0">
                  <c:v>9</c:v>
                </c:pt>
                <c:pt idx="1">
                  <c:v>55</c:v>
                </c:pt>
                <c:pt idx="2">
                  <c:v>80</c:v>
                </c:pt>
                <c:pt idx="3">
                  <c:v>9</c:v>
                </c:pt>
              </c:numCache>
            </c:numRef>
          </c:val>
          <c:extLst>
            <c:ext xmlns:c16="http://schemas.microsoft.com/office/drawing/2014/chart" uri="{C3380CC4-5D6E-409C-BE32-E72D297353CC}">
              <c16:uniqueId val="{00000002-4042-4B0A-A1F8-2759C1A34D93}"/>
            </c:ext>
          </c:extLst>
        </c:ser>
        <c:ser>
          <c:idx val="3"/>
          <c:order val="3"/>
          <c:tx>
            <c:strRef>
              <c:f>Sheet1!$A$5</c:f>
            </c:strRef>
          </c:tx>
          <c:spPr>
            <a:gradFill flip="none" rotWithShape="1">
              <a:gsLst>
                <a:gs pos="0">
                  <a:srgbClr val="4B2BAE"/>
                </a:gs>
                <a:gs pos="100000">
                  <a:srgbClr val="34226B"/>
                </a:gs>
              </a:gsLst>
              <a:lin ang="5400000" scaled="0"/>
            </a:gradFill>
            <a:ln w="12700" cap="flat">
              <a:noFill/>
              <a:miter lim="400000"/>
            </a:ln>
            <a:effectLst>
              <a:outerShdw blurRad="50800" dist="25400" dir="5400000" algn="tl">
                <a:srgbClr val="353535">
                  <a:alpha val="50000"/>
                </a:srgbClr>
              </a:outerShdw>
            </a:effectLst>
          </c:spPr>
          <c:invertIfNegative val="0"/>
          <c:cat>
            <c:strRef>
              <c:f>Sheet1!$B$1:$E$1</c:f>
              <c:strCache>
                <c:ptCount val="4"/>
              </c:strCache>
            </c:strRef>
          </c:cat>
          <c:val>
            <c:numRef>
              <c:f>Sheet1!$B$5:$E$5</c:f>
            </c:numRef>
          </c:val>
          <c:extLst>
            <c:ext xmlns:c16="http://schemas.microsoft.com/office/drawing/2014/chart" uri="{C3380CC4-5D6E-409C-BE32-E72D297353CC}">
              <c16:uniqueId val="{00000003-4042-4B0A-A1F8-2759C1A34D93}"/>
            </c:ext>
          </c:extLst>
        </c:ser>
        <c:dLbls>
          <c:showLegendKey val="0"/>
          <c:showVal val="0"/>
          <c:showCatName val="0"/>
          <c:showSerName val="0"/>
          <c:showPercent val="0"/>
          <c:showBubbleSize val="0"/>
        </c:dLbls>
        <c:gapWidth val="4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8A8B89"/>
            </a:solidFill>
            <a:prstDash val="solid"/>
            <a:miter lim="400000"/>
          </a:ln>
        </c:spPr>
        <c:txPr>
          <a:bodyPr rot="0"/>
          <a:lstStyle/>
          <a:p>
            <a:pPr>
              <a:defRPr sz="3200" b="0" i="0" u="none" strike="noStrike">
                <a:solidFill>
                  <a:srgbClr val="FFFFFF"/>
                </a:solidFill>
                <a:latin typeface="Helvetica Light"/>
              </a:defRPr>
            </a:pPr>
            <a:endParaRPr lang="el-GR"/>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929292"/>
              </a:solidFill>
              <a:prstDash val="solid"/>
              <a:miter lim="400000"/>
            </a:ln>
          </c:spPr>
        </c:majorGridlines>
        <c:numFmt formatCode="General" sourceLinked="0"/>
        <c:majorTickMark val="none"/>
        <c:minorTickMark val="none"/>
        <c:tickLblPos val="nextTo"/>
        <c:spPr>
          <a:ln w="12700" cap="flat">
            <a:solidFill>
              <a:srgbClr val="8A8B89"/>
            </a:solidFill>
            <a:prstDash val="solid"/>
            <a:miter lim="400000"/>
          </a:ln>
        </c:spPr>
        <c:txPr>
          <a:bodyPr rot="0"/>
          <a:lstStyle/>
          <a:p>
            <a:pPr>
              <a:defRPr sz="3200" b="0" i="0" u="none" strike="noStrike">
                <a:solidFill>
                  <a:srgbClr val="FFFFFF"/>
                </a:solidFill>
                <a:latin typeface="Helvetica Light"/>
              </a:defRPr>
            </a:pPr>
            <a:endParaRPr lang="el-GR"/>
          </a:p>
        </c:txPr>
        <c:crossAx val="2094734552"/>
        <c:crosses val="autoZero"/>
        <c:crossBetween val="between"/>
        <c:majorUnit val="20"/>
        <c:minorUnit val="1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Τίτλος και υπότιτλος">
    <p:spTree>
      <p:nvGrpSpPr>
        <p:cNvPr id="1" name=""/>
        <p:cNvGrpSpPr/>
        <p:nvPr/>
      </p:nvGrpSpPr>
      <p:grpSpPr>
        <a:xfrm>
          <a:off x="0" y="0"/>
          <a:ext cx="0" cy="0"/>
          <a:chOff x="0" y="0"/>
          <a:chExt cx="0" cy="0"/>
        </a:xfrm>
      </p:grpSpPr>
      <p:sp>
        <p:nvSpPr>
          <p:cNvPr id="11" name="Κείμενο τίτλου"/>
          <p:cNvSpPr txBox="1">
            <a:spLocks noGrp="1"/>
          </p:cNvSpPr>
          <p:nvPr>
            <p:ph type="title"/>
          </p:nvPr>
        </p:nvSpPr>
        <p:spPr>
          <a:xfrm>
            <a:off x="2387600" y="2298700"/>
            <a:ext cx="19621500" cy="4648200"/>
          </a:xfrm>
          <a:prstGeom prst="rect">
            <a:avLst/>
          </a:prstGeom>
        </p:spPr>
        <p:txBody>
          <a:bodyPr anchor="b"/>
          <a:lstStyle/>
          <a:p>
            <a:r>
              <a:t>Κείμενο τίτλου</a:t>
            </a:r>
          </a:p>
        </p:txBody>
      </p:sp>
      <p:sp>
        <p:nvSpPr>
          <p:cNvPr id="12" name="Επίπεδο κύριου τμήματος ένα…"/>
          <p:cNvSpPr txBox="1">
            <a:spLocks noGrp="1"/>
          </p:cNvSpPr>
          <p:nvPr>
            <p:ph type="body" sz="quarter" idx="1"/>
          </p:nvPr>
        </p:nvSpPr>
        <p:spPr>
          <a:xfrm>
            <a:off x="2387600" y="7073900"/>
            <a:ext cx="19621500" cy="1587500"/>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13" name="Αριθμός σλάιντ"/>
          <p:cNvSpPr txBox="1">
            <a:spLocks noGrp="1"/>
          </p:cNvSpPr>
          <p:nvPr>
            <p:ph type="sldNum" sz="quarter" idx="2"/>
          </p:nvPr>
        </p:nvSpPr>
        <p:spPr>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Παράθεση">
    <p:spTree>
      <p:nvGrpSpPr>
        <p:cNvPr id="1" name=""/>
        <p:cNvGrpSpPr/>
        <p:nvPr/>
      </p:nvGrpSpPr>
      <p:grpSpPr>
        <a:xfrm>
          <a:off x="0" y="0"/>
          <a:ext cx="0" cy="0"/>
          <a:chOff x="0" y="0"/>
          <a:chExt cx="0" cy="0"/>
        </a:xfrm>
      </p:grpSpPr>
      <p:sp>
        <p:nvSpPr>
          <p:cNvPr id="93" name="–Γιάννης Μηλοσπόρος"/>
          <p:cNvSpPr txBox="1">
            <a:spLocks noGrp="1"/>
          </p:cNvSpPr>
          <p:nvPr>
            <p:ph type="body" sz="quarter" idx="21"/>
          </p:nvPr>
        </p:nvSpPr>
        <p:spPr>
          <a:xfrm>
            <a:off x="2387600" y="8953500"/>
            <a:ext cx="19621500" cy="685800"/>
          </a:xfrm>
          <a:prstGeom prst="rect">
            <a:avLst/>
          </a:prstGeom>
        </p:spPr>
        <p:txBody>
          <a:bodyPr anchor="t">
            <a:spAutoFit/>
          </a:bodyPr>
          <a:lstStyle>
            <a:lvl1pPr marL="0" indent="0" algn="ctr">
              <a:spcBef>
                <a:spcPts val="0"/>
              </a:spcBef>
              <a:buSzTx/>
              <a:buNone/>
              <a:defRPr sz="3800" b="1">
                <a:latin typeface="Helvetica"/>
                <a:ea typeface="Helvetica"/>
                <a:cs typeface="Helvetica"/>
                <a:sym typeface="Helvetica"/>
              </a:defRPr>
            </a:lvl1pPr>
          </a:lstStyle>
          <a:p>
            <a:r>
              <a:t>–Γιάννης Μηλοσπόρος</a:t>
            </a:r>
          </a:p>
        </p:txBody>
      </p:sp>
      <p:sp>
        <p:nvSpPr>
          <p:cNvPr id="94" name="«Πληκτρολογήστε παράθεση εδώ.»"/>
          <p:cNvSpPr txBox="1">
            <a:spLocks noGrp="1"/>
          </p:cNvSpPr>
          <p:nvPr>
            <p:ph type="body" sz="quarter" idx="22"/>
          </p:nvPr>
        </p:nvSpPr>
        <p:spPr>
          <a:xfrm>
            <a:off x="2387600" y="6007100"/>
            <a:ext cx="19621500" cy="952500"/>
          </a:xfrm>
          <a:prstGeom prst="rect">
            <a:avLst/>
          </a:prstGeom>
        </p:spPr>
        <p:txBody>
          <a:bodyPr>
            <a:spAutoFit/>
          </a:bodyPr>
          <a:lstStyle>
            <a:lvl1pPr marL="0" indent="0" algn="ctr">
              <a:spcBef>
                <a:spcPts val="3400"/>
              </a:spcBef>
              <a:buSzTx/>
              <a:buNone/>
              <a:defRPr sz="5600"/>
            </a:lvl1pPr>
          </a:lstStyle>
          <a:p>
            <a:r>
              <a:t>«Πληκτρολογήστε παράθεση εδώ.»</a:t>
            </a:r>
          </a:p>
        </p:txBody>
      </p:sp>
      <p:sp>
        <p:nvSpPr>
          <p:cNvPr id="95" name="Αριθμός σλάιντ"/>
          <p:cNvSpPr txBox="1">
            <a:spLocks noGrp="1"/>
          </p:cNvSpPr>
          <p:nvPr>
            <p:ph type="sldNum" sz="quarter" idx="2"/>
          </p:nvPr>
        </p:nvSpPr>
        <p:spPr>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Φωτογραφία">
    <p:spTree>
      <p:nvGrpSpPr>
        <p:cNvPr id="1" name=""/>
        <p:cNvGrpSpPr/>
        <p:nvPr/>
      </p:nvGrpSpPr>
      <p:grpSpPr>
        <a:xfrm>
          <a:off x="0" y="0"/>
          <a:ext cx="0" cy="0"/>
          <a:chOff x="0" y="0"/>
          <a:chExt cx="0" cy="0"/>
        </a:xfrm>
      </p:grpSpPr>
      <p:sp>
        <p:nvSpPr>
          <p:cNvPr id="102" name="Εικόνα"/>
          <p:cNvSpPr>
            <a:spLocks noGrp="1"/>
          </p:cNvSpPr>
          <p:nvPr>
            <p:ph type="pic" idx="21"/>
          </p:nvPr>
        </p:nvSpPr>
        <p:spPr>
          <a:xfrm>
            <a:off x="-47625" y="-2540000"/>
            <a:ext cx="24479250" cy="16319500"/>
          </a:xfrm>
          <a:prstGeom prst="rect">
            <a:avLst/>
          </a:prstGeom>
        </p:spPr>
        <p:txBody>
          <a:bodyPr lIns="91439" tIns="45719" rIns="91439" bIns="45719" anchor="t">
            <a:noAutofit/>
          </a:bodyPr>
          <a:lstStyle/>
          <a:p>
            <a:endParaRPr/>
          </a:p>
        </p:txBody>
      </p:sp>
      <p:sp>
        <p:nvSpPr>
          <p:cNvPr id="103" name="Αριθμός σλάιντ"/>
          <p:cNvSpPr txBox="1">
            <a:spLocks noGrp="1"/>
          </p:cNvSpPr>
          <p:nvPr>
            <p:ph type="sldNum" sz="quarter" idx="2"/>
          </p:nvPr>
        </p:nvSpPr>
        <p:spPr>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Κενό">
    <p:spTree>
      <p:nvGrpSpPr>
        <p:cNvPr id="1" name=""/>
        <p:cNvGrpSpPr/>
        <p:nvPr/>
      </p:nvGrpSpPr>
      <p:grpSpPr>
        <a:xfrm>
          <a:off x="0" y="0"/>
          <a:ext cx="0" cy="0"/>
          <a:chOff x="0" y="0"/>
          <a:chExt cx="0" cy="0"/>
        </a:xfrm>
      </p:grpSpPr>
      <p:sp>
        <p:nvSpPr>
          <p:cNvPr id="110" name="Αριθμός σλάιντ"/>
          <p:cNvSpPr txBox="1">
            <a:spLocks noGrp="1"/>
          </p:cNvSpPr>
          <p:nvPr>
            <p:ph type="sldNum" sz="quarter" idx="2"/>
          </p:nvPr>
        </p:nvSpPr>
        <p:spPr>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Φωτογραφία - Οριζόντια">
    <p:spTree>
      <p:nvGrpSpPr>
        <p:cNvPr id="1" name=""/>
        <p:cNvGrpSpPr/>
        <p:nvPr/>
      </p:nvGrpSpPr>
      <p:grpSpPr>
        <a:xfrm>
          <a:off x="0" y="0"/>
          <a:ext cx="0" cy="0"/>
          <a:chOff x="0" y="0"/>
          <a:chExt cx="0" cy="0"/>
        </a:xfrm>
      </p:grpSpPr>
      <p:sp>
        <p:nvSpPr>
          <p:cNvPr id="20" name="Εικόνα"/>
          <p:cNvSpPr>
            <a:spLocks noGrp="1"/>
          </p:cNvSpPr>
          <p:nvPr>
            <p:ph type="pic" idx="21"/>
          </p:nvPr>
        </p:nvSpPr>
        <p:spPr>
          <a:xfrm>
            <a:off x="2752725" y="-2489200"/>
            <a:ext cx="18840450" cy="12560300"/>
          </a:xfrm>
          <a:prstGeom prst="rect">
            <a:avLst/>
          </a:prstGeom>
        </p:spPr>
        <p:txBody>
          <a:bodyPr lIns="91439" tIns="45719" rIns="91439" bIns="45719" anchor="t">
            <a:noAutofit/>
          </a:bodyPr>
          <a:lstStyle/>
          <a:p>
            <a:endParaRPr/>
          </a:p>
        </p:txBody>
      </p:sp>
      <p:sp>
        <p:nvSpPr>
          <p:cNvPr id="21" name="Κείμενο τίτλου"/>
          <p:cNvSpPr txBox="1">
            <a:spLocks noGrp="1"/>
          </p:cNvSpPr>
          <p:nvPr>
            <p:ph type="title"/>
          </p:nvPr>
        </p:nvSpPr>
        <p:spPr>
          <a:xfrm>
            <a:off x="2387600" y="9448800"/>
            <a:ext cx="19621500" cy="2006600"/>
          </a:xfrm>
          <a:prstGeom prst="rect">
            <a:avLst/>
          </a:prstGeom>
        </p:spPr>
        <p:txBody>
          <a:bodyPr anchor="b"/>
          <a:lstStyle/>
          <a:p>
            <a:r>
              <a:t>Κείμενο τίτλου</a:t>
            </a:r>
          </a:p>
        </p:txBody>
      </p:sp>
      <p:sp>
        <p:nvSpPr>
          <p:cNvPr id="22" name="Επίπεδο κύριου τμήματος ένα…"/>
          <p:cNvSpPr txBox="1">
            <a:spLocks noGrp="1"/>
          </p:cNvSpPr>
          <p:nvPr>
            <p:ph type="body" sz="quarter" idx="1"/>
          </p:nvPr>
        </p:nvSpPr>
        <p:spPr>
          <a:xfrm>
            <a:off x="2387600" y="11518900"/>
            <a:ext cx="19621500" cy="1714500"/>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23" name="Αριθμός σλάιντ"/>
          <p:cNvSpPr txBox="1">
            <a:spLocks noGrp="1"/>
          </p:cNvSpPr>
          <p:nvPr>
            <p:ph type="sldNum" sz="quarter" idx="2"/>
          </p:nvPr>
        </p:nvSpPr>
        <p:spPr>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Τίτλος - Κέντρο">
    <p:spTree>
      <p:nvGrpSpPr>
        <p:cNvPr id="1" name=""/>
        <p:cNvGrpSpPr/>
        <p:nvPr/>
      </p:nvGrpSpPr>
      <p:grpSpPr>
        <a:xfrm>
          <a:off x="0" y="0"/>
          <a:ext cx="0" cy="0"/>
          <a:chOff x="0" y="0"/>
          <a:chExt cx="0" cy="0"/>
        </a:xfrm>
      </p:grpSpPr>
      <p:sp>
        <p:nvSpPr>
          <p:cNvPr id="30" name="Κείμενο τίτλου"/>
          <p:cNvSpPr txBox="1">
            <a:spLocks noGrp="1"/>
          </p:cNvSpPr>
          <p:nvPr>
            <p:ph type="title"/>
          </p:nvPr>
        </p:nvSpPr>
        <p:spPr>
          <a:xfrm>
            <a:off x="2387600" y="4533900"/>
            <a:ext cx="19621500" cy="4648200"/>
          </a:xfrm>
          <a:prstGeom prst="rect">
            <a:avLst/>
          </a:prstGeom>
        </p:spPr>
        <p:txBody>
          <a:bodyPr/>
          <a:lstStyle/>
          <a:p>
            <a:r>
              <a:t>Κείμενο τίτλου</a:t>
            </a:r>
          </a:p>
        </p:txBody>
      </p:sp>
      <p:sp>
        <p:nvSpPr>
          <p:cNvPr id="31" name="Αριθμός σλάιντ"/>
          <p:cNvSpPr txBox="1">
            <a:spLocks noGrp="1"/>
          </p:cNvSpPr>
          <p:nvPr>
            <p:ph type="sldNum" sz="quarter" idx="2"/>
          </p:nvPr>
        </p:nvSpPr>
        <p:spPr>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Φωτογραφία - Κατακόρυφη">
    <p:spTree>
      <p:nvGrpSpPr>
        <p:cNvPr id="1" name=""/>
        <p:cNvGrpSpPr/>
        <p:nvPr/>
      </p:nvGrpSpPr>
      <p:grpSpPr>
        <a:xfrm>
          <a:off x="0" y="0"/>
          <a:ext cx="0" cy="0"/>
          <a:chOff x="0" y="0"/>
          <a:chExt cx="0" cy="0"/>
        </a:xfrm>
      </p:grpSpPr>
      <p:sp>
        <p:nvSpPr>
          <p:cNvPr id="38" name="Εικόνα"/>
          <p:cNvSpPr>
            <a:spLocks noGrp="1"/>
          </p:cNvSpPr>
          <p:nvPr>
            <p:ph type="pic" idx="21"/>
          </p:nvPr>
        </p:nvSpPr>
        <p:spPr>
          <a:xfrm>
            <a:off x="12407900" y="-2159000"/>
            <a:ext cx="10337800" cy="15506702"/>
          </a:xfrm>
          <a:prstGeom prst="rect">
            <a:avLst/>
          </a:prstGeom>
        </p:spPr>
        <p:txBody>
          <a:bodyPr lIns="91439" tIns="45719" rIns="91439" bIns="45719" anchor="t">
            <a:noAutofit/>
          </a:bodyPr>
          <a:lstStyle/>
          <a:p>
            <a:endParaRPr/>
          </a:p>
        </p:txBody>
      </p:sp>
      <p:sp>
        <p:nvSpPr>
          <p:cNvPr id="39" name="Κείμενο τίτλου"/>
          <p:cNvSpPr txBox="1">
            <a:spLocks noGrp="1"/>
          </p:cNvSpPr>
          <p:nvPr>
            <p:ph type="title"/>
          </p:nvPr>
        </p:nvSpPr>
        <p:spPr>
          <a:xfrm>
            <a:off x="1790700" y="1066800"/>
            <a:ext cx="10007600" cy="5626100"/>
          </a:xfrm>
          <a:prstGeom prst="rect">
            <a:avLst/>
          </a:prstGeom>
        </p:spPr>
        <p:txBody>
          <a:bodyPr anchor="b"/>
          <a:lstStyle>
            <a:lvl1pPr>
              <a:defRPr sz="8400"/>
            </a:lvl1pPr>
          </a:lstStyle>
          <a:p>
            <a:r>
              <a:t>Κείμενο τίτλου</a:t>
            </a:r>
          </a:p>
        </p:txBody>
      </p:sp>
      <p:sp>
        <p:nvSpPr>
          <p:cNvPr id="40" name="Επίπεδο κύριου τμήματος ένα…"/>
          <p:cNvSpPr txBox="1">
            <a:spLocks noGrp="1"/>
          </p:cNvSpPr>
          <p:nvPr>
            <p:ph type="body" sz="quarter" idx="1"/>
          </p:nvPr>
        </p:nvSpPr>
        <p:spPr>
          <a:xfrm>
            <a:off x="1790700" y="7035800"/>
            <a:ext cx="10007600" cy="5626100"/>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41" name="Αριθμός σλάιντ"/>
          <p:cNvSpPr txBox="1">
            <a:spLocks noGrp="1"/>
          </p:cNvSpPr>
          <p:nvPr>
            <p:ph type="sldNum" sz="quarter" idx="2"/>
          </p:nvPr>
        </p:nvSpPr>
        <p:spPr>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Τίτλος - Πάνω">
    <p:spTree>
      <p:nvGrpSpPr>
        <p:cNvPr id="1" name=""/>
        <p:cNvGrpSpPr/>
        <p:nvPr/>
      </p:nvGrpSpPr>
      <p:grpSpPr>
        <a:xfrm>
          <a:off x="0" y="0"/>
          <a:ext cx="0" cy="0"/>
          <a:chOff x="0" y="0"/>
          <a:chExt cx="0" cy="0"/>
        </a:xfrm>
      </p:grpSpPr>
      <p:sp>
        <p:nvSpPr>
          <p:cNvPr id="48" name="Κείμενο τίτλου"/>
          <p:cNvSpPr txBox="1">
            <a:spLocks noGrp="1"/>
          </p:cNvSpPr>
          <p:nvPr>
            <p:ph type="title"/>
          </p:nvPr>
        </p:nvSpPr>
        <p:spPr>
          <a:prstGeom prst="rect">
            <a:avLst/>
          </a:prstGeom>
        </p:spPr>
        <p:txBody>
          <a:bodyPr/>
          <a:lstStyle/>
          <a:p>
            <a:r>
              <a:t>Κείμενο τίτλου</a:t>
            </a:r>
          </a:p>
        </p:txBody>
      </p:sp>
      <p:sp>
        <p:nvSpPr>
          <p:cNvPr id="49"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Τίτλος και κουκκίδες">
    <p:spTree>
      <p:nvGrpSpPr>
        <p:cNvPr id="1" name=""/>
        <p:cNvGrpSpPr/>
        <p:nvPr/>
      </p:nvGrpSpPr>
      <p:grpSpPr>
        <a:xfrm>
          <a:off x="0" y="0"/>
          <a:ext cx="0" cy="0"/>
          <a:chOff x="0" y="0"/>
          <a:chExt cx="0" cy="0"/>
        </a:xfrm>
      </p:grpSpPr>
      <p:sp>
        <p:nvSpPr>
          <p:cNvPr id="56" name="Κείμενο τίτλου"/>
          <p:cNvSpPr txBox="1">
            <a:spLocks noGrp="1"/>
          </p:cNvSpPr>
          <p:nvPr>
            <p:ph type="title"/>
          </p:nvPr>
        </p:nvSpPr>
        <p:spPr>
          <a:prstGeom prst="rect">
            <a:avLst/>
          </a:prstGeom>
        </p:spPr>
        <p:txBody>
          <a:bodyPr/>
          <a:lstStyle/>
          <a:p>
            <a:r>
              <a:t>Κείμενο τίτλου</a:t>
            </a:r>
          </a:p>
        </p:txBody>
      </p:sp>
      <p:sp>
        <p:nvSpPr>
          <p:cNvPr id="57" name="Επίπεδο κύριου τμήματος ένα…"/>
          <p:cNvSpPr txBox="1">
            <a:spLocks noGrp="1"/>
          </p:cNvSpPr>
          <p:nvPr>
            <p:ph type="body" idx="1"/>
          </p:nvPr>
        </p:nvSpPr>
        <p:spPr>
          <a:prstGeom prst="rect">
            <a:avLst/>
          </a:prstGeom>
        </p:spPr>
        <p:txBody>
          <a:body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58" name="Αριθμός σλάιντ"/>
          <p:cNvSpPr txBox="1">
            <a:spLocks noGrp="1"/>
          </p:cNvSpPr>
          <p:nvPr>
            <p:ph type="sldNum" sz="quarter" idx="2"/>
          </p:nvPr>
        </p:nvSpPr>
        <p:spPr>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Τίτλος, κουκκίδες και φωτογραφίες">
    <p:spTree>
      <p:nvGrpSpPr>
        <p:cNvPr id="1" name=""/>
        <p:cNvGrpSpPr/>
        <p:nvPr/>
      </p:nvGrpSpPr>
      <p:grpSpPr>
        <a:xfrm>
          <a:off x="0" y="0"/>
          <a:ext cx="0" cy="0"/>
          <a:chOff x="0" y="0"/>
          <a:chExt cx="0" cy="0"/>
        </a:xfrm>
      </p:grpSpPr>
      <p:sp>
        <p:nvSpPr>
          <p:cNvPr id="65" name="Εικόνα"/>
          <p:cNvSpPr>
            <a:spLocks noGrp="1"/>
          </p:cNvSpPr>
          <p:nvPr>
            <p:ph type="pic" idx="21"/>
          </p:nvPr>
        </p:nvSpPr>
        <p:spPr>
          <a:xfrm>
            <a:off x="12496800" y="-1485900"/>
            <a:ext cx="10193867" cy="15290800"/>
          </a:xfrm>
          <a:prstGeom prst="rect">
            <a:avLst/>
          </a:prstGeom>
        </p:spPr>
        <p:txBody>
          <a:bodyPr lIns="91439" tIns="45719" rIns="91439" bIns="45719" anchor="t">
            <a:noAutofit/>
          </a:bodyPr>
          <a:lstStyle/>
          <a:p>
            <a:endParaRPr/>
          </a:p>
        </p:txBody>
      </p:sp>
      <p:sp>
        <p:nvSpPr>
          <p:cNvPr id="66" name="Κείμενο τίτλου"/>
          <p:cNvSpPr txBox="1">
            <a:spLocks noGrp="1"/>
          </p:cNvSpPr>
          <p:nvPr>
            <p:ph type="title"/>
          </p:nvPr>
        </p:nvSpPr>
        <p:spPr>
          <a:prstGeom prst="rect">
            <a:avLst/>
          </a:prstGeom>
        </p:spPr>
        <p:txBody>
          <a:bodyPr/>
          <a:lstStyle/>
          <a:p>
            <a:r>
              <a:t>Κείμενο τίτλου</a:t>
            </a:r>
          </a:p>
        </p:txBody>
      </p:sp>
      <p:sp>
        <p:nvSpPr>
          <p:cNvPr id="67" name="Επίπεδο κύριου τμήματος ένα…"/>
          <p:cNvSpPr txBox="1">
            <a:spLocks noGrp="1"/>
          </p:cNvSpPr>
          <p:nvPr>
            <p:ph type="body" sz="half" idx="1"/>
          </p:nvPr>
        </p:nvSpPr>
        <p:spPr>
          <a:xfrm>
            <a:off x="1790700" y="3644900"/>
            <a:ext cx="10007600" cy="8839200"/>
          </a:xfrm>
          <a:prstGeom prst="rect">
            <a:avLst/>
          </a:prstGeom>
        </p:spPr>
        <p:txBody>
          <a:bodyPr/>
          <a:lstStyle>
            <a:lvl1pPr marL="431800" indent="-431800">
              <a:spcBef>
                <a:spcPts val="5300"/>
              </a:spcBef>
              <a:defRPr sz="3800"/>
            </a:lvl1pPr>
            <a:lvl2pPr marL="863600" indent="-431800">
              <a:spcBef>
                <a:spcPts val="5300"/>
              </a:spcBef>
              <a:defRPr sz="3800"/>
            </a:lvl2pPr>
            <a:lvl3pPr marL="1295400" indent="-431800">
              <a:spcBef>
                <a:spcPts val="5300"/>
              </a:spcBef>
              <a:defRPr sz="3800"/>
            </a:lvl3pPr>
            <a:lvl4pPr marL="1727200" indent="-431800">
              <a:spcBef>
                <a:spcPts val="5300"/>
              </a:spcBef>
              <a:defRPr sz="3800"/>
            </a:lvl4pPr>
            <a:lvl5pPr marL="2159000" indent="-431800">
              <a:spcBef>
                <a:spcPts val="5300"/>
              </a:spcBef>
              <a:defRPr sz="3800"/>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68" name="Αριθμός σλάιντ"/>
          <p:cNvSpPr txBox="1">
            <a:spLocks noGrp="1"/>
          </p:cNvSpPr>
          <p:nvPr>
            <p:ph type="sldNum" sz="quarter" idx="2"/>
          </p:nvPr>
        </p:nvSpPr>
        <p:spPr>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Κουκκίδες">
    <p:spTree>
      <p:nvGrpSpPr>
        <p:cNvPr id="1" name=""/>
        <p:cNvGrpSpPr/>
        <p:nvPr/>
      </p:nvGrpSpPr>
      <p:grpSpPr>
        <a:xfrm>
          <a:off x="0" y="0"/>
          <a:ext cx="0" cy="0"/>
          <a:chOff x="0" y="0"/>
          <a:chExt cx="0" cy="0"/>
        </a:xfrm>
      </p:grpSpPr>
      <p:sp>
        <p:nvSpPr>
          <p:cNvPr id="75" name="Επίπεδο κύριου τμήματος ένα…"/>
          <p:cNvSpPr txBox="1">
            <a:spLocks noGrp="1"/>
          </p:cNvSpPr>
          <p:nvPr>
            <p:ph type="body" idx="1"/>
          </p:nvPr>
        </p:nvSpPr>
        <p:spPr>
          <a:xfrm>
            <a:off x="1790700" y="1790700"/>
            <a:ext cx="20815300" cy="10147300"/>
          </a:xfrm>
          <a:prstGeom prst="rect">
            <a:avLst/>
          </a:prstGeom>
        </p:spPr>
        <p:txBody>
          <a:body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76" name="Αριθμός σλάιντ"/>
          <p:cNvSpPr txBox="1">
            <a:spLocks noGrp="1"/>
          </p:cNvSpPr>
          <p:nvPr>
            <p:ph type="sldNum" sz="quarter" idx="2"/>
          </p:nvPr>
        </p:nvSpPr>
        <p:spPr>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Φωτογραφία - 3 εικόνες">
    <p:spTree>
      <p:nvGrpSpPr>
        <p:cNvPr id="1" name=""/>
        <p:cNvGrpSpPr/>
        <p:nvPr/>
      </p:nvGrpSpPr>
      <p:grpSpPr>
        <a:xfrm>
          <a:off x="0" y="0"/>
          <a:ext cx="0" cy="0"/>
          <a:chOff x="0" y="0"/>
          <a:chExt cx="0" cy="0"/>
        </a:xfrm>
      </p:grpSpPr>
      <p:sp>
        <p:nvSpPr>
          <p:cNvPr id="83" name="Εικόνα"/>
          <p:cNvSpPr>
            <a:spLocks noGrp="1"/>
          </p:cNvSpPr>
          <p:nvPr>
            <p:ph type="pic" sz="half" idx="21"/>
          </p:nvPr>
        </p:nvSpPr>
        <p:spPr>
          <a:xfrm>
            <a:off x="12344400" y="7112000"/>
            <a:ext cx="10439400" cy="6959601"/>
          </a:xfrm>
          <a:prstGeom prst="rect">
            <a:avLst/>
          </a:prstGeom>
        </p:spPr>
        <p:txBody>
          <a:bodyPr lIns="91439" tIns="45719" rIns="91439" bIns="45719" anchor="t">
            <a:noAutofit/>
          </a:bodyPr>
          <a:lstStyle/>
          <a:p>
            <a:endParaRPr/>
          </a:p>
        </p:txBody>
      </p:sp>
      <p:sp>
        <p:nvSpPr>
          <p:cNvPr id="84" name="Εικόνα"/>
          <p:cNvSpPr>
            <a:spLocks noGrp="1"/>
          </p:cNvSpPr>
          <p:nvPr>
            <p:ph type="pic" sz="half" idx="22"/>
          </p:nvPr>
        </p:nvSpPr>
        <p:spPr>
          <a:xfrm>
            <a:off x="12407900" y="190500"/>
            <a:ext cx="10363200" cy="6908800"/>
          </a:xfrm>
          <a:prstGeom prst="rect">
            <a:avLst/>
          </a:prstGeom>
        </p:spPr>
        <p:txBody>
          <a:bodyPr lIns="91439" tIns="45719" rIns="91439" bIns="45719" anchor="t">
            <a:noAutofit/>
          </a:bodyPr>
          <a:lstStyle/>
          <a:p>
            <a:endParaRPr/>
          </a:p>
        </p:txBody>
      </p:sp>
      <p:sp>
        <p:nvSpPr>
          <p:cNvPr id="85" name="Εικόνα"/>
          <p:cNvSpPr>
            <a:spLocks noGrp="1"/>
          </p:cNvSpPr>
          <p:nvPr>
            <p:ph type="pic" idx="23"/>
          </p:nvPr>
        </p:nvSpPr>
        <p:spPr>
          <a:xfrm>
            <a:off x="1583266" y="-1879600"/>
            <a:ext cx="10414001" cy="15621000"/>
          </a:xfrm>
          <a:prstGeom prst="rect">
            <a:avLst/>
          </a:prstGeom>
        </p:spPr>
        <p:txBody>
          <a:bodyPr lIns="91439" tIns="45719" rIns="91439" bIns="45719" anchor="t">
            <a:noAutofit/>
          </a:bodyPr>
          <a:lstStyle/>
          <a:p>
            <a:endParaRPr/>
          </a:p>
        </p:txBody>
      </p:sp>
      <p:sp>
        <p:nvSpPr>
          <p:cNvPr id="86" name="Αριθμός σλάιντ"/>
          <p:cNvSpPr txBox="1">
            <a:spLocks noGrp="1"/>
          </p:cNvSpPr>
          <p:nvPr>
            <p:ph type="sldNum" sz="quarter" idx="2"/>
          </p:nvPr>
        </p:nvSpPr>
        <p:spPr>
          <a:prstGeom prst="rect">
            <a:avLst/>
          </a:prstGeom>
        </p:spPr>
        <p:txBody>
          <a:bodyPr anchor="t"/>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Κείμενο τίτλου"/>
          <p:cNvSpPr txBox="1">
            <a:spLocks noGrp="1"/>
          </p:cNvSpPr>
          <p:nvPr>
            <p:ph type="title"/>
          </p:nvPr>
        </p:nvSpPr>
        <p:spPr>
          <a:xfrm>
            <a:off x="1790700" y="571500"/>
            <a:ext cx="20815300" cy="2984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Κείμενο τίτλου</a:t>
            </a:r>
          </a:p>
        </p:txBody>
      </p:sp>
      <p:sp>
        <p:nvSpPr>
          <p:cNvPr id="3" name="Επίπεδο κύριου τμήματος ένα…"/>
          <p:cNvSpPr txBox="1">
            <a:spLocks noGrp="1"/>
          </p:cNvSpPr>
          <p:nvPr>
            <p:ph type="body" idx="1"/>
          </p:nvPr>
        </p:nvSpPr>
        <p:spPr>
          <a:xfrm>
            <a:off x="1790700" y="3644900"/>
            <a:ext cx="20815300" cy="8839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4" name="Αριθμός σλάιντ"/>
          <p:cNvSpPr txBox="1">
            <a:spLocks noGrp="1"/>
          </p:cNvSpPr>
          <p:nvPr>
            <p:ph type="sldNum" sz="quarter" idx="2"/>
          </p:nvPr>
        </p:nvSpPr>
        <p:spPr>
          <a:xfrm>
            <a:off x="11955253" y="13004800"/>
            <a:ext cx="453238" cy="469900"/>
          </a:xfrm>
          <a:prstGeom prst="rect">
            <a:avLst/>
          </a:prstGeom>
          <a:ln w="12700">
            <a:miter lim="400000"/>
          </a:ln>
        </p:spPr>
        <p:txBody>
          <a:bodyPr wrap="none" lIns="50800" tIns="50800" rIns="50800" bIns="50800" anchor="b">
            <a:spAutoFit/>
          </a:bodyPr>
          <a:lstStyle>
            <a:lvl1pPr>
              <a:defRPr sz="24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Light"/>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Light"/>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Light"/>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Light"/>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Light"/>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Light"/>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Light"/>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Light"/>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Light"/>
        </a:defRPr>
      </a:lvl9pPr>
    </p:titleStyle>
    <p:bodyStyle>
      <a:lvl1pPr marL="715107" marR="0" indent="-715107" algn="l" defTabSz="825500" rtl="0" latinLnBrk="0">
        <a:lnSpc>
          <a:spcPct val="100000"/>
        </a:lnSpc>
        <a:spcBef>
          <a:spcPts val="5900"/>
        </a:spcBef>
        <a:spcAft>
          <a:spcPts val="0"/>
        </a:spcAft>
        <a:buClrTx/>
        <a:buSzPct val="75000"/>
        <a:buFontTx/>
        <a:buChar char="•"/>
        <a:tabLst/>
        <a:defRPr sz="6100" b="0" i="0" u="none" strike="noStrike" cap="none" spc="0" baseline="0">
          <a:solidFill>
            <a:srgbClr val="FFFFFF"/>
          </a:solidFill>
          <a:uFillTx/>
          <a:latin typeface="+mn-lt"/>
          <a:ea typeface="+mn-ea"/>
          <a:cs typeface="+mn-cs"/>
          <a:sym typeface="Helvetica Light"/>
        </a:defRPr>
      </a:lvl1pPr>
      <a:lvl2pPr marL="1324707" marR="0" indent="-715107" algn="l" defTabSz="825500" rtl="0" latinLnBrk="0">
        <a:lnSpc>
          <a:spcPct val="100000"/>
        </a:lnSpc>
        <a:spcBef>
          <a:spcPts val="5900"/>
        </a:spcBef>
        <a:spcAft>
          <a:spcPts val="0"/>
        </a:spcAft>
        <a:buClrTx/>
        <a:buSzPct val="75000"/>
        <a:buFontTx/>
        <a:buChar char="•"/>
        <a:tabLst/>
        <a:defRPr sz="6100" b="0" i="0" u="none" strike="noStrike" cap="none" spc="0" baseline="0">
          <a:solidFill>
            <a:srgbClr val="FFFFFF"/>
          </a:solidFill>
          <a:uFillTx/>
          <a:latin typeface="+mn-lt"/>
          <a:ea typeface="+mn-ea"/>
          <a:cs typeface="+mn-cs"/>
          <a:sym typeface="Helvetica Light"/>
        </a:defRPr>
      </a:lvl2pPr>
      <a:lvl3pPr marL="1934307" marR="0" indent="-715107" algn="l" defTabSz="825500" rtl="0" latinLnBrk="0">
        <a:lnSpc>
          <a:spcPct val="100000"/>
        </a:lnSpc>
        <a:spcBef>
          <a:spcPts val="5900"/>
        </a:spcBef>
        <a:spcAft>
          <a:spcPts val="0"/>
        </a:spcAft>
        <a:buClrTx/>
        <a:buSzPct val="75000"/>
        <a:buFontTx/>
        <a:buChar char="•"/>
        <a:tabLst/>
        <a:defRPr sz="6100" b="0" i="0" u="none" strike="noStrike" cap="none" spc="0" baseline="0">
          <a:solidFill>
            <a:srgbClr val="FFFFFF"/>
          </a:solidFill>
          <a:uFillTx/>
          <a:latin typeface="+mn-lt"/>
          <a:ea typeface="+mn-ea"/>
          <a:cs typeface="+mn-cs"/>
          <a:sym typeface="Helvetica Light"/>
        </a:defRPr>
      </a:lvl3pPr>
      <a:lvl4pPr marL="2543907" marR="0" indent="-715107" algn="l" defTabSz="825500" rtl="0" latinLnBrk="0">
        <a:lnSpc>
          <a:spcPct val="100000"/>
        </a:lnSpc>
        <a:spcBef>
          <a:spcPts val="5900"/>
        </a:spcBef>
        <a:spcAft>
          <a:spcPts val="0"/>
        </a:spcAft>
        <a:buClrTx/>
        <a:buSzPct val="75000"/>
        <a:buFontTx/>
        <a:buChar char="•"/>
        <a:tabLst/>
        <a:defRPr sz="6100" b="0" i="0" u="none" strike="noStrike" cap="none" spc="0" baseline="0">
          <a:solidFill>
            <a:srgbClr val="FFFFFF"/>
          </a:solidFill>
          <a:uFillTx/>
          <a:latin typeface="+mn-lt"/>
          <a:ea typeface="+mn-ea"/>
          <a:cs typeface="+mn-cs"/>
          <a:sym typeface="Helvetica Light"/>
        </a:defRPr>
      </a:lvl4pPr>
      <a:lvl5pPr marL="3153507" marR="0" indent="-715107" algn="l" defTabSz="825500" rtl="0" latinLnBrk="0">
        <a:lnSpc>
          <a:spcPct val="100000"/>
        </a:lnSpc>
        <a:spcBef>
          <a:spcPts val="5900"/>
        </a:spcBef>
        <a:spcAft>
          <a:spcPts val="0"/>
        </a:spcAft>
        <a:buClrTx/>
        <a:buSzPct val="75000"/>
        <a:buFontTx/>
        <a:buChar char="•"/>
        <a:tabLst/>
        <a:defRPr sz="6100" b="0" i="0" u="none" strike="noStrike" cap="none" spc="0" baseline="0">
          <a:solidFill>
            <a:srgbClr val="FFFFFF"/>
          </a:solidFill>
          <a:uFillTx/>
          <a:latin typeface="+mn-lt"/>
          <a:ea typeface="+mn-ea"/>
          <a:cs typeface="+mn-cs"/>
          <a:sym typeface="Helvetica Light"/>
        </a:defRPr>
      </a:lvl5pPr>
      <a:lvl6pPr marL="3763107" marR="0" indent="-715107" algn="l" defTabSz="825500" rtl="0" latinLnBrk="0">
        <a:lnSpc>
          <a:spcPct val="100000"/>
        </a:lnSpc>
        <a:spcBef>
          <a:spcPts val="5900"/>
        </a:spcBef>
        <a:spcAft>
          <a:spcPts val="0"/>
        </a:spcAft>
        <a:buClrTx/>
        <a:buSzPct val="75000"/>
        <a:buFontTx/>
        <a:buChar char="•"/>
        <a:tabLst/>
        <a:defRPr sz="6100" b="0" i="0" u="none" strike="noStrike" cap="none" spc="0" baseline="0">
          <a:solidFill>
            <a:srgbClr val="FFFFFF"/>
          </a:solidFill>
          <a:uFillTx/>
          <a:latin typeface="+mn-lt"/>
          <a:ea typeface="+mn-ea"/>
          <a:cs typeface="+mn-cs"/>
          <a:sym typeface="Helvetica Light"/>
        </a:defRPr>
      </a:lvl6pPr>
      <a:lvl7pPr marL="4372707" marR="0" indent="-715107" algn="l" defTabSz="825500" rtl="0" latinLnBrk="0">
        <a:lnSpc>
          <a:spcPct val="100000"/>
        </a:lnSpc>
        <a:spcBef>
          <a:spcPts val="5900"/>
        </a:spcBef>
        <a:spcAft>
          <a:spcPts val="0"/>
        </a:spcAft>
        <a:buClrTx/>
        <a:buSzPct val="75000"/>
        <a:buFontTx/>
        <a:buChar char="•"/>
        <a:tabLst/>
        <a:defRPr sz="6100" b="0" i="0" u="none" strike="noStrike" cap="none" spc="0" baseline="0">
          <a:solidFill>
            <a:srgbClr val="FFFFFF"/>
          </a:solidFill>
          <a:uFillTx/>
          <a:latin typeface="+mn-lt"/>
          <a:ea typeface="+mn-ea"/>
          <a:cs typeface="+mn-cs"/>
          <a:sym typeface="Helvetica Light"/>
        </a:defRPr>
      </a:lvl7pPr>
      <a:lvl8pPr marL="4982307" marR="0" indent="-715107" algn="l" defTabSz="825500" rtl="0" latinLnBrk="0">
        <a:lnSpc>
          <a:spcPct val="100000"/>
        </a:lnSpc>
        <a:spcBef>
          <a:spcPts val="5900"/>
        </a:spcBef>
        <a:spcAft>
          <a:spcPts val="0"/>
        </a:spcAft>
        <a:buClrTx/>
        <a:buSzPct val="75000"/>
        <a:buFontTx/>
        <a:buChar char="•"/>
        <a:tabLst/>
        <a:defRPr sz="6100" b="0" i="0" u="none" strike="noStrike" cap="none" spc="0" baseline="0">
          <a:solidFill>
            <a:srgbClr val="FFFFFF"/>
          </a:solidFill>
          <a:uFillTx/>
          <a:latin typeface="+mn-lt"/>
          <a:ea typeface="+mn-ea"/>
          <a:cs typeface="+mn-cs"/>
          <a:sym typeface="Helvetica Light"/>
        </a:defRPr>
      </a:lvl8pPr>
      <a:lvl9pPr marL="5591907" marR="0" indent="-715107" algn="l" defTabSz="825500" rtl="0" latinLnBrk="0">
        <a:lnSpc>
          <a:spcPct val="100000"/>
        </a:lnSpc>
        <a:spcBef>
          <a:spcPts val="5900"/>
        </a:spcBef>
        <a:spcAft>
          <a:spcPts val="0"/>
        </a:spcAft>
        <a:buClrTx/>
        <a:buSzPct val="75000"/>
        <a:buFontTx/>
        <a:buChar char="•"/>
        <a:tabLst/>
        <a:defRPr sz="6100" b="0" i="0" u="none" strike="noStrike" cap="none" spc="0" baseline="0">
          <a:solidFill>
            <a:srgbClr val="FFFFFF"/>
          </a:solidFill>
          <a:uFillTx/>
          <a:latin typeface="+mn-lt"/>
          <a:ea typeface="+mn-ea"/>
          <a:cs typeface="+mn-cs"/>
          <a:sym typeface="Helvetica Light"/>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9" name="Οι κοινωνικές ανισότητες…"/>
          <p:cNvSpPr txBox="1">
            <a:spLocks noGrp="1"/>
          </p:cNvSpPr>
          <p:nvPr>
            <p:ph type="ctrTitle"/>
          </p:nvPr>
        </p:nvSpPr>
        <p:spPr>
          <a:xfrm>
            <a:off x="2381250" y="2311400"/>
            <a:ext cx="19621500" cy="4648200"/>
          </a:xfrm>
          <a:prstGeom prst="rect">
            <a:avLst/>
          </a:prstGeom>
          <a:solidFill>
            <a:srgbClr val="8A897C">
              <a:alpha val="69642"/>
            </a:srgbClr>
          </a:solidFill>
        </p:spPr>
        <p:txBody>
          <a:bodyPr/>
          <a:lstStyle/>
          <a:p>
            <a:pPr>
              <a:defRPr>
                <a:latin typeface="Times New Roman"/>
                <a:ea typeface="Times New Roman"/>
                <a:cs typeface="Times New Roman"/>
                <a:sym typeface="Times New Roman"/>
              </a:defRPr>
            </a:pPr>
            <a:r>
              <a:t>Οι κοινωνικές ανισότητες </a:t>
            </a:r>
          </a:p>
          <a:p>
            <a:pPr>
              <a:defRPr>
                <a:latin typeface="Times New Roman"/>
                <a:ea typeface="Times New Roman"/>
                <a:cs typeface="Times New Roman"/>
                <a:sym typeface="Times New Roman"/>
              </a:defRPr>
            </a:pPr>
            <a:r>
              <a:t>στο σημερινό κόσμο.</a:t>
            </a:r>
          </a:p>
        </p:txBody>
      </p:sp>
      <p:sp>
        <p:nvSpPr>
          <p:cNvPr id="120" name="Μια εργασία της ομάδας «ΟΥΜΑΝΙΣΜΟΣ»…"/>
          <p:cNvSpPr txBox="1">
            <a:spLocks noGrp="1"/>
          </p:cNvSpPr>
          <p:nvPr>
            <p:ph type="subTitle" sz="quarter" idx="1"/>
          </p:nvPr>
        </p:nvSpPr>
        <p:spPr>
          <a:xfrm>
            <a:off x="61708" y="6965719"/>
            <a:ext cx="8140791" cy="5590198"/>
          </a:xfrm>
          <a:prstGeom prst="rect">
            <a:avLst/>
          </a:prstGeom>
          <a:solidFill>
            <a:srgbClr val="8A897C">
              <a:alpha val="69387"/>
            </a:srgbClr>
          </a:solidFill>
        </p:spPr>
        <p:txBody>
          <a:bodyPr lIns="76200" tIns="76200" rIns="76200" bIns="76200"/>
          <a:lstStyle/>
          <a:p>
            <a:pPr algn="l" defTabSz="454025">
              <a:spcBef>
                <a:spcPts val="3200"/>
              </a:spcBef>
              <a:defRPr sz="3355" b="1">
                <a:latin typeface="Times New Roman"/>
                <a:ea typeface="Times New Roman"/>
                <a:cs typeface="Times New Roman"/>
                <a:sym typeface="Times New Roman"/>
              </a:defRPr>
            </a:pPr>
            <a:r>
              <a:t>Μια εργασία της ομάδας «ΟΥΜΑΝΙΣΜΟΣ» </a:t>
            </a:r>
          </a:p>
          <a:p>
            <a:pPr algn="l" defTabSz="454025">
              <a:spcBef>
                <a:spcPts val="3200"/>
              </a:spcBef>
              <a:defRPr sz="3355" b="1">
                <a:latin typeface="Times New Roman"/>
                <a:ea typeface="Times New Roman"/>
                <a:cs typeface="Times New Roman"/>
                <a:sym typeface="Times New Roman"/>
              </a:defRPr>
            </a:pPr>
            <a:r>
              <a:t>των μαθητών:</a:t>
            </a:r>
          </a:p>
          <a:p>
            <a:pPr algn="l" defTabSz="454025">
              <a:spcBef>
                <a:spcPts val="3200"/>
              </a:spcBef>
              <a:defRPr sz="3355" b="1">
                <a:latin typeface="Times New Roman"/>
                <a:ea typeface="Times New Roman"/>
                <a:cs typeface="Times New Roman"/>
                <a:sym typeface="Times New Roman"/>
              </a:defRPr>
            </a:pPr>
            <a:r>
              <a:t>•Διαμαντή Ιάσμι</a:t>
            </a:r>
          </a:p>
          <a:p>
            <a:pPr algn="l" defTabSz="454025">
              <a:spcBef>
                <a:spcPts val="3200"/>
              </a:spcBef>
              <a:defRPr sz="3355" b="1">
                <a:latin typeface="Times New Roman"/>
                <a:ea typeface="Times New Roman"/>
                <a:cs typeface="Times New Roman"/>
                <a:sym typeface="Times New Roman"/>
              </a:defRPr>
            </a:pPr>
            <a:r>
              <a:t>•Μπεγκάι Αντζελίνα</a:t>
            </a:r>
          </a:p>
          <a:p>
            <a:pPr algn="l" defTabSz="454025">
              <a:spcBef>
                <a:spcPts val="3200"/>
              </a:spcBef>
              <a:defRPr sz="3355" b="1">
                <a:latin typeface="Times New Roman"/>
                <a:ea typeface="Times New Roman"/>
                <a:cs typeface="Times New Roman"/>
                <a:sym typeface="Times New Roman"/>
              </a:defRPr>
            </a:pPr>
            <a:r>
              <a:t>•Σαμαρτζής Ιωάννης </a:t>
            </a:r>
          </a:p>
          <a:p>
            <a:pPr algn="l" defTabSz="454025">
              <a:spcBef>
                <a:spcPts val="3200"/>
              </a:spcBef>
              <a:defRPr sz="3355" b="1">
                <a:latin typeface="Times New Roman"/>
                <a:ea typeface="Times New Roman"/>
                <a:cs typeface="Times New Roman"/>
                <a:sym typeface="Times New Roman"/>
              </a:defRPr>
            </a:pPr>
            <a:r>
              <a:t>•Φυρός Βασίλης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Το σχολειο σου αναφερεται ως ενα απο τα καλυτερα ή ενα απο τα χειροτερα;"/>
          <p:cNvSpPr txBox="1">
            <a:spLocks noGrp="1"/>
          </p:cNvSpPr>
          <p:nvPr>
            <p:ph type="title"/>
          </p:nvPr>
        </p:nvSpPr>
        <p:spPr>
          <a:prstGeom prst="rect">
            <a:avLst/>
          </a:prstGeom>
        </p:spPr>
        <p:txBody>
          <a:bodyPr/>
          <a:lstStyle/>
          <a:p>
            <a:pPr>
              <a:defRPr sz="5200">
                <a:latin typeface="Times New Roman"/>
                <a:ea typeface="Times New Roman"/>
                <a:cs typeface="Times New Roman"/>
                <a:sym typeface="Times New Roman"/>
              </a:defRPr>
            </a:pPr>
            <a:r>
              <a:rPr cap="all"/>
              <a:t>Το σχολειο σου αναφερεται ως ενα απο τα καλυτερα ή ενα απο τα χειροτερα</a:t>
            </a:r>
            <a:r>
              <a:t>; </a:t>
            </a:r>
          </a:p>
        </p:txBody>
      </p:sp>
      <p:sp>
        <p:nvSpPr>
          <p:cNvPr id="151" name="Το 50% απάντησε οτι είναι ένα από τα καλύτερα.…"/>
          <p:cNvSpPr txBox="1">
            <a:spLocks noGrp="1"/>
          </p:cNvSpPr>
          <p:nvPr>
            <p:ph type="body" sz="half" idx="1"/>
          </p:nvPr>
        </p:nvSpPr>
        <p:spPr>
          <a:xfrm>
            <a:off x="11526115" y="4101044"/>
            <a:ext cx="9672657" cy="8839201"/>
          </a:xfrm>
          <a:prstGeom prst="rect">
            <a:avLst/>
          </a:prstGeom>
        </p:spPr>
        <p:txBody>
          <a:bodyPr/>
          <a:lstStyle/>
          <a:p>
            <a:r>
              <a:t>Το 50% απάντησε οτι είναι ένα από τα καλύτερα.</a:t>
            </a:r>
          </a:p>
          <a:p>
            <a:r>
              <a:t>Το 50% απάντησε οτι είναι ένα από τα χειρότερα.</a:t>
            </a:r>
          </a:p>
        </p:txBody>
      </p:sp>
      <p:graphicFrame>
        <p:nvGraphicFramePr>
          <p:cNvPr id="152" name="Διαδραστικό γρ. ράβδων"/>
          <p:cNvGraphicFramePr/>
          <p:nvPr/>
        </p:nvGraphicFramePr>
        <p:xfrm>
          <a:off x="1488123" y="4441825"/>
          <a:ext cx="8508087" cy="55499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blinds dir="vert"/>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type="lt">
                                    <p:tmAbs val="0"/>
                                  </p:iterate>
                                  <p:childTnLst>
                                    <p:set>
                                      <p:cBhvr>
                                        <p:cTn id="6" fill="hold"/>
                                        <p:tgtEl>
                                          <p:spTgt spid="151"/>
                                        </p:tgtEl>
                                        <p:attrNameLst>
                                          <p:attrName>style.visibility</p:attrName>
                                        </p:attrNameLst>
                                      </p:cBhvr>
                                      <p:to>
                                        <p:strVal val="visible"/>
                                      </p:to>
                                    </p:set>
                                    <p:anim calcmode="lin" valueType="num">
                                      <p:cBhvr>
                                        <p:cTn id="7" dur="1250" fill="hold"/>
                                        <p:tgtEl>
                                          <p:spTgt spid="151"/>
                                        </p:tgtEl>
                                        <p:attrNameLst>
                                          <p:attrName>ppt_x</p:attrName>
                                        </p:attrNameLst>
                                      </p:cBhvr>
                                      <p:tavLst>
                                        <p:tav tm="0">
                                          <p:val>
                                            <p:strVal val="0-#ppt_w/2"/>
                                          </p:val>
                                        </p:tav>
                                        <p:tav tm="100000">
                                          <p:val>
                                            <p:strVal val="#ppt_x"/>
                                          </p:val>
                                        </p:tav>
                                      </p:tavLst>
                                    </p:anim>
                                    <p:anim calcmode="lin" valueType="num">
                                      <p:cBhvr>
                                        <p:cTn id="8" dur="1250" fill="hold"/>
                                        <p:tgtEl>
                                          <p:spTgt spid="15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152"/>
                                        </p:tgtEl>
                                        <p:attrNameLst>
                                          <p:attrName>style.visibility</p:attrName>
                                        </p:attrNameLst>
                                      </p:cBhvr>
                                      <p:to>
                                        <p:strVal val="visible"/>
                                      </p:to>
                                    </p:set>
                                    <p:animEffect transition="in" filter="dissolve">
                                      <p:cBhvr>
                                        <p:cTn id="13"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1" animBg="1" advAuto="0"/>
      <p:bldP spid="152" grpId="2"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Κατά πόσο οι αντιλήψεις που υπάρχουν για σχολεία όπως το δικό σου έχουν βάση;"/>
          <p:cNvSpPr txBox="1">
            <a:spLocks noGrp="1"/>
          </p:cNvSpPr>
          <p:nvPr>
            <p:ph type="title"/>
          </p:nvPr>
        </p:nvSpPr>
        <p:spPr>
          <a:prstGeom prst="rect">
            <a:avLst/>
          </a:prstGeom>
        </p:spPr>
        <p:txBody>
          <a:bodyPr/>
          <a:lstStyle>
            <a:lvl1pPr defTabSz="528319">
              <a:defRPr sz="7168" cap="all">
                <a:latin typeface="Times New Roman"/>
                <a:ea typeface="Times New Roman"/>
                <a:cs typeface="Times New Roman"/>
                <a:sym typeface="Times New Roman"/>
              </a:defRPr>
            </a:lvl1pPr>
          </a:lstStyle>
          <a:p>
            <a:r>
              <a:t>Κατά πόσο οι αντιλήψεις που υπάρχουν για σχολεία όπως το δικό σου έχουν βάση;</a:t>
            </a:r>
          </a:p>
        </p:txBody>
      </p:sp>
      <p:sp>
        <p:nvSpPr>
          <p:cNvPr id="155" name="Το 89% πιστεύει πως οι αντιλήψεις έχουν βάση.…"/>
          <p:cNvSpPr txBox="1">
            <a:spLocks noGrp="1"/>
          </p:cNvSpPr>
          <p:nvPr>
            <p:ph type="body" sz="half" idx="1"/>
          </p:nvPr>
        </p:nvSpPr>
        <p:spPr>
          <a:xfrm>
            <a:off x="1790700" y="3644900"/>
            <a:ext cx="9672657" cy="8839200"/>
          </a:xfrm>
          <a:prstGeom prst="rect">
            <a:avLst/>
          </a:prstGeom>
        </p:spPr>
        <p:txBody>
          <a:bodyPr/>
          <a:lstStyle/>
          <a:p>
            <a:r>
              <a:t>Το 89% πιστεύει πως οι αντιλήψεις έχουν βάση.</a:t>
            </a:r>
          </a:p>
          <a:p>
            <a:r>
              <a:t>Και το 11% πιστεύει πως οι αντιλήψεις δεν έχουν βάση.</a:t>
            </a:r>
          </a:p>
        </p:txBody>
      </p:sp>
      <p:graphicFrame>
        <p:nvGraphicFramePr>
          <p:cNvPr id="156" name="Γράφημα στηλών 3Δ"/>
          <p:cNvGraphicFramePr/>
          <p:nvPr/>
        </p:nvGraphicFramePr>
        <p:xfrm>
          <a:off x="14005003" y="4123392"/>
          <a:ext cx="6856486" cy="8355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1500">
        <p:cover dir="d"/>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155"/>
                                        </p:tgtEl>
                                        <p:attrNameLst>
                                          <p:attrName>style.visibility</p:attrName>
                                        </p:attrNameLst>
                                      </p:cBhvr>
                                      <p:to>
                                        <p:strVal val="visible"/>
                                      </p:to>
                                    </p:set>
                                    <p:anim calcmode="lin" valueType="num">
                                      <p:cBhvr>
                                        <p:cTn id="7" dur="1000" fill="hold"/>
                                        <p:tgtEl>
                                          <p:spTgt spid="155"/>
                                        </p:tgtEl>
                                        <p:attrNameLst>
                                          <p:attrName>ppt_w</p:attrName>
                                        </p:attrNameLst>
                                      </p:cBhvr>
                                      <p:tavLst>
                                        <p:tav tm="0">
                                          <p:val>
                                            <p:strVal val="4*#ppt_w"/>
                                          </p:val>
                                        </p:tav>
                                        <p:tav tm="100000">
                                          <p:val>
                                            <p:strVal val="#ppt_w"/>
                                          </p:val>
                                        </p:tav>
                                      </p:tavLst>
                                    </p:anim>
                                    <p:anim calcmode="lin" valueType="num">
                                      <p:cBhvr>
                                        <p:cTn id="8" dur="1000" fill="hold"/>
                                        <p:tgtEl>
                                          <p:spTgt spid="155"/>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2" nodeType="clickEffect">
                                  <p:stCondLst>
                                    <p:cond delay="0"/>
                                  </p:stCondLst>
                                  <p:iterate>
                                    <p:tmAbs val="0"/>
                                  </p:iterate>
                                  <p:childTnLst>
                                    <p:set>
                                      <p:cBhvr>
                                        <p:cTn id="12" fill="hold"/>
                                        <p:tgtEl>
                                          <p:spTgt spid="156"/>
                                        </p:tgtEl>
                                        <p:attrNameLst>
                                          <p:attrName>style.visibility</p:attrName>
                                        </p:attrNameLst>
                                      </p:cBhvr>
                                      <p:to>
                                        <p:strVal val="visible"/>
                                      </p:to>
                                    </p:set>
                                    <p:animEffect transition="in" filter="wipe(down)">
                                      <p:cBhvr>
                                        <p:cTn id="13" dur="10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1" animBg="1" advAuto="0"/>
      <p:bldP spid="156" grpId="2"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Σαν σχολειο οταν παρευρίσκεστε σε εξωτερικους χωρους για εκδρομές ή προγράμματα πως σας αντιμετωπιζουν;"/>
          <p:cNvSpPr txBox="1">
            <a:spLocks noGrp="1"/>
          </p:cNvSpPr>
          <p:nvPr>
            <p:ph type="title"/>
          </p:nvPr>
        </p:nvSpPr>
        <p:spPr>
          <a:xfrm>
            <a:off x="1790700" y="1030172"/>
            <a:ext cx="20815300" cy="2984501"/>
          </a:xfrm>
          <a:prstGeom prst="rect">
            <a:avLst/>
          </a:prstGeom>
        </p:spPr>
        <p:txBody>
          <a:bodyPr/>
          <a:lstStyle>
            <a:lvl1pPr defTabSz="387984">
              <a:defRPr sz="5264" cap="all">
                <a:latin typeface="Times New Roman"/>
                <a:ea typeface="Times New Roman"/>
                <a:cs typeface="Times New Roman"/>
                <a:sym typeface="Times New Roman"/>
              </a:defRPr>
            </a:lvl1pPr>
          </a:lstStyle>
          <a:p>
            <a:r>
              <a:t>Σαν σχολειο οταν παρευρίσκεστε σε εξωτερικους χωρους για εκδρομές ή προγράμματα πως σας αντιμετωπιζουν;</a:t>
            </a:r>
          </a:p>
        </p:txBody>
      </p:sp>
      <p:sp>
        <p:nvSpPr>
          <p:cNvPr id="159" name="Το 71% των μαθητών απάντησε πως οι καθηγητές τους συμπεριφέρονται με καλό τρόπο.…"/>
          <p:cNvSpPr txBox="1">
            <a:spLocks noGrp="1"/>
          </p:cNvSpPr>
          <p:nvPr>
            <p:ph type="body" sz="half" idx="1"/>
          </p:nvPr>
        </p:nvSpPr>
        <p:spPr>
          <a:xfrm>
            <a:off x="276165" y="3644900"/>
            <a:ext cx="9456295" cy="8839200"/>
          </a:xfrm>
          <a:prstGeom prst="rect">
            <a:avLst/>
          </a:prstGeom>
        </p:spPr>
        <p:txBody>
          <a:bodyPr/>
          <a:lstStyle/>
          <a:p>
            <a:pPr marL="629294" indent="-629294" defTabSz="726440">
              <a:spcBef>
                <a:spcPts val="5100"/>
              </a:spcBef>
              <a:defRPr sz="5368"/>
            </a:pPr>
            <a:r>
              <a:t>Το 71% των μαθητών απάντησε πως οι καθηγητές τους συμπεριφέρονται με καλό τρόπο.</a:t>
            </a:r>
          </a:p>
          <a:p>
            <a:pPr marL="629294" indent="-629294" defTabSz="726440">
              <a:spcBef>
                <a:spcPts val="5100"/>
              </a:spcBef>
              <a:defRPr sz="5368"/>
            </a:pPr>
            <a:r>
              <a:t>Το 10% των μαθητών απάντησε πως οι καθηγητές τους συμπεριφέρονται με άσχημο τρόπο.</a:t>
            </a:r>
          </a:p>
          <a:p>
            <a:pPr marL="629294" indent="-629294" defTabSz="726440">
              <a:spcBef>
                <a:spcPts val="5100"/>
              </a:spcBef>
              <a:defRPr sz="5368"/>
            </a:pPr>
            <a:r>
              <a:t>Ενώ το 9% δεν απάντησε.</a:t>
            </a:r>
          </a:p>
        </p:txBody>
      </p:sp>
      <p:graphicFrame>
        <p:nvGraphicFramePr>
          <p:cNvPr id="160" name="Διαδραστικό γρ. στηλών"/>
          <p:cNvGraphicFramePr/>
          <p:nvPr/>
        </p:nvGraphicFramePr>
        <p:xfrm>
          <a:off x="9709376" y="2930746"/>
          <a:ext cx="13613210" cy="1083545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59"/>
                                        </p:tgtEl>
                                        <p:attrNameLst>
                                          <p:attrName>style.visibility</p:attrName>
                                        </p:attrNameLst>
                                      </p:cBhvr>
                                      <p:to>
                                        <p:strVal val="visible"/>
                                      </p:to>
                                    </p:set>
                                    <p:anim calcmode="lin" valueType="num">
                                      <p:cBhvr>
                                        <p:cTn id="7" dur="750" fill="hold"/>
                                        <p:tgtEl>
                                          <p:spTgt spid="159"/>
                                        </p:tgtEl>
                                        <p:attrNameLst>
                                          <p:attrName>ppt_w</p:attrName>
                                        </p:attrNameLst>
                                      </p:cBhvr>
                                      <p:tavLst>
                                        <p:tav tm="0">
                                          <p:val>
                                            <p:fltVal val="0"/>
                                          </p:val>
                                        </p:tav>
                                        <p:tav tm="100000">
                                          <p:val>
                                            <p:strVal val="#ppt_w"/>
                                          </p:val>
                                        </p:tav>
                                      </p:tavLst>
                                    </p:anim>
                                    <p:anim calcmode="lin" valueType="num">
                                      <p:cBhvr>
                                        <p:cTn id="8" dur="750" fill="hold"/>
                                        <p:tgtEl>
                                          <p:spTgt spid="15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160"/>
                                        </p:tgtEl>
                                        <p:attrNameLst>
                                          <p:attrName>style.visibility</p:attrName>
                                        </p:attrNameLst>
                                      </p:cBhvr>
                                      <p:to>
                                        <p:strVal val="visible"/>
                                      </p:to>
                                    </p:set>
                                    <p:animEffect transition="in" filter="dissolve">
                                      <p:cBhvr>
                                        <p:cTn id="13"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1" animBg="1" advAuto="0"/>
      <p:bldP spid="160" grpId="2"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Κατα ποσο θεωρεις οτι οι κοινωνικές ανισοτητες έχουν επηρεασει αρνητικα το εκπαιδευτικό συστημα;"/>
          <p:cNvSpPr txBox="1">
            <a:spLocks noGrp="1"/>
          </p:cNvSpPr>
          <p:nvPr>
            <p:ph type="title"/>
          </p:nvPr>
        </p:nvSpPr>
        <p:spPr>
          <a:prstGeom prst="rect">
            <a:avLst/>
          </a:prstGeom>
        </p:spPr>
        <p:txBody>
          <a:bodyPr/>
          <a:lstStyle>
            <a:lvl1pPr defTabSz="487044">
              <a:defRPr sz="6607" cap="all">
                <a:latin typeface="Times New Roman"/>
                <a:ea typeface="Times New Roman"/>
                <a:cs typeface="Times New Roman"/>
                <a:sym typeface="Times New Roman"/>
              </a:defRPr>
            </a:lvl1pPr>
          </a:lstStyle>
          <a:p>
            <a:r>
              <a:t>Κατα ποσο θεωρεις οτι οι κοινωνικές ανισοτητες έχουν επηρεασει αρνητικα το εκπαιδευτικό συστημα;</a:t>
            </a:r>
          </a:p>
        </p:txBody>
      </p:sp>
      <p:sp>
        <p:nvSpPr>
          <p:cNvPr id="163" name="Το 60% των μαθητών απάντησε πως έχουν επηρεαστεί.…"/>
          <p:cNvSpPr txBox="1">
            <a:spLocks noGrp="1"/>
          </p:cNvSpPr>
          <p:nvPr>
            <p:ph type="body" sz="half" idx="1"/>
          </p:nvPr>
        </p:nvSpPr>
        <p:spPr>
          <a:xfrm>
            <a:off x="1790700" y="3644900"/>
            <a:ext cx="9266977" cy="8839200"/>
          </a:xfrm>
          <a:prstGeom prst="rect">
            <a:avLst/>
          </a:prstGeom>
        </p:spPr>
        <p:txBody>
          <a:bodyPr/>
          <a:lstStyle/>
          <a:p>
            <a:r>
              <a:t>Το 60% των μαθητών απάντησε πως έχουν επηρεαστεί.</a:t>
            </a:r>
          </a:p>
          <a:p>
            <a:r>
              <a:t>Το 40% των μαθητών απάντησε πως δεν έχουν επηρεαστεί.</a:t>
            </a:r>
          </a:p>
        </p:txBody>
      </p:sp>
      <p:graphicFrame>
        <p:nvGraphicFramePr>
          <p:cNvPr id="164" name="Γράφημα πίτας 3Δ"/>
          <p:cNvGraphicFramePr/>
          <p:nvPr/>
        </p:nvGraphicFramePr>
        <p:xfrm>
          <a:off x="11820816" y="4029341"/>
          <a:ext cx="12631370" cy="998426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1500">
        <p14:switch dir="l"/>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9" fill="hold" grpId="1" nodeType="clickEffect">
                                  <p:stCondLst>
                                    <p:cond delay="0"/>
                                  </p:stCondLst>
                                  <p:iterate>
                                    <p:tmAbs val="0"/>
                                  </p:iterate>
                                  <p:childTnLst>
                                    <p:set>
                                      <p:cBhvr>
                                        <p:cTn id="6" fill="hold"/>
                                        <p:tgtEl>
                                          <p:spTgt spid="163"/>
                                        </p:tgtEl>
                                        <p:attrNameLst>
                                          <p:attrName>style.visibility</p:attrName>
                                        </p:attrNameLst>
                                      </p:cBhvr>
                                      <p:to>
                                        <p:strVal val="visible"/>
                                      </p:to>
                                    </p:set>
                                    <p:anim calcmode="lin" valueType="num">
                                      <p:cBhvr>
                                        <p:cTn id="7" dur="1000" fill="hold"/>
                                        <p:tgtEl>
                                          <p:spTgt spid="163"/>
                                        </p:tgtEl>
                                        <p:attrNameLst>
                                          <p:attrName>ppt_w</p:attrName>
                                        </p:attrNameLst>
                                      </p:cBhvr>
                                      <p:tavLst>
                                        <p:tav tm="0">
                                          <p:val>
                                            <p:fltVal val="0"/>
                                          </p:val>
                                        </p:tav>
                                        <p:tav tm="100000">
                                          <p:val>
                                            <p:strVal val="#ppt_w"/>
                                          </p:val>
                                        </p:tav>
                                      </p:tavLst>
                                    </p:anim>
                                    <p:anim calcmode="lin" valueType="num">
                                      <p:cBhvr>
                                        <p:cTn id="8" dur="1000" fill="hold"/>
                                        <p:tgtEl>
                                          <p:spTgt spid="163"/>
                                        </p:tgtEl>
                                        <p:attrNameLst>
                                          <p:attrName>ppt_h</p:attrName>
                                        </p:attrNameLst>
                                      </p:cBhvr>
                                      <p:tavLst>
                                        <p:tav tm="0">
                                          <p:val>
                                            <p:fltVal val="0"/>
                                          </p:val>
                                        </p:tav>
                                        <p:tav tm="100000">
                                          <p:val>
                                            <p:strVal val="#ppt_h"/>
                                          </p:val>
                                        </p:tav>
                                      </p:tavLst>
                                    </p:anim>
                                    <p:anim calcmode="lin" valueType="num">
                                      <p:cBhvr>
                                        <p:cTn id="9" dur="1000" fill="hold"/>
                                        <p:tgtEl>
                                          <p:spTgt spid="16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2" nodeType="clickEffect">
                                  <p:stCondLst>
                                    <p:cond delay="0"/>
                                  </p:stCondLst>
                                  <p:iterate>
                                    <p:tmAbs val="0"/>
                                  </p:iterate>
                                  <p:childTnLst>
                                    <p:set>
                                      <p:cBhvr>
                                        <p:cTn id="14" fill="hold"/>
                                        <p:tgtEl>
                                          <p:spTgt spid="164"/>
                                        </p:tgtEl>
                                        <p:attrNameLst>
                                          <p:attrName>style.visibility</p:attrName>
                                        </p:attrNameLst>
                                      </p:cBhvr>
                                      <p:to>
                                        <p:strVal val="visible"/>
                                      </p:to>
                                    </p:set>
                                    <p:anim calcmode="lin" valueType="num">
                                      <p:cBhvr>
                                        <p:cTn id="15" dur="1000" fill="hold"/>
                                        <p:tgtEl>
                                          <p:spTgt spid="164"/>
                                        </p:tgtEl>
                                        <p:attrNameLst>
                                          <p:attrName>ppt_w</p:attrName>
                                        </p:attrNameLst>
                                      </p:cBhvr>
                                      <p:tavLst>
                                        <p:tav tm="0">
                                          <p:val>
                                            <p:fltVal val="0"/>
                                          </p:val>
                                        </p:tav>
                                        <p:tav tm="100000">
                                          <p:val>
                                            <p:strVal val="#ppt_w"/>
                                          </p:val>
                                        </p:tav>
                                      </p:tavLst>
                                    </p:anim>
                                    <p:anim calcmode="lin" valueType="num">
                                      <p:cBhvr>
                                        <p:cTn id="16" dur="1000" fill="hold"/>
                                        <p:tgtEl>
                                          <p:spTgt spid="16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1" animBg="1" advAuto="0"/>
      <p:bldP spid="164" grpId="2"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Στο σχολείο σας έχετε βιωσει ποτέ ασχημες εμπειρίες απο αποψη κοινωνικών ανισοτήτων;"/>
          <p:cNvSpPr txBox="1">
            <a:spLocks noGrp="1"/>
          </p:cNvSpPr>
          <p:nvPr>
            <p:ph type="title"/>
          </p:nvPr>
        </p:nvSpPr>
        <p:spPr>
          <a:prstGeom prst="rect">
            <a:avLst/>
          </a:prstGeom>
        </p:spPr>
        <p:txBody>
          <a:bodyPr/>
          <a:lstStyle>
            <a:lvl1pPr defTabSz="487044">
              <a:defRPr sz="6607" cap="all">
                <a:latin typeface="Times New Roman"/>
                <a:ea typeface="Times New Roman"/>
                <a:cs typeface="Times New Roman"/>
                <a:sym typeface="Times New Roman"/>
              </a:defRPr>
            </a:lvl1pPr>
          </a:lstStyle>
          <a:p>
            <a:r>
              <a:t> Στο σχολείο σας έχετε βιωσει ποτέ ασχημες εμπειρίες απο αποψη κοινωνικών ανισοτήτων;</a:t>
            </a:r>
          </a:p>
        </p:txBody>
      </p:sp>
      <p:sp>
        <p:nvSpPr>
          <p:cNvPr id="167" name="Το 54% των μαθητών απάντησαν ότι δεν έχουν βιώσει.…"/>
          <p:cNvSpPr txBox="1">
            <a:spLocks noGrp="1"/>
          </p:cNvSpPr>
          <p:nvPr>
            <p:ph type="body" sz="half" idx="1"/>
          </p:nvPr>
        </p:nvSpPr>
        <p:spPr>
          <a:xfrm>
            <a:off x="1790700" y="3644900"/>
            <a:ext cx="8807208" cy="8839200"/>
          </a:xfrm>
          <a:prstGeom prst="rect">
            <a:avLst/>
          </a:prstGeom>
        </p:spPr>
        <p:txBody>
          <a:bodyPr/>
          <a:lstStyle/>
          <a:p>
            <a:r>
              <a:t>Το 54% των μαθητών απάντησαν ότι δεν έχουν βιώσει.</a:t>
            </a:r>
          </a:p>
          <a:p>
            <a:r>
              <a:t>Και το 46% των μαθητών απάντησε ότι ναι έχουν βιώσει.</a:t>
            </a:r>
          </a:p>
        </p:txBody>
      </p:sp>
      <p:graphicFrame>
        <p:nvGraphicFramePr>
          <p:cNvPr id="168" name="Γράφημα ράβδων 3Δ"/>
          <p:cNvGraphicFramePr/>
          <p:nvPr/>
        </p:nvGraphicFramePr>
        <p:xfrm>
          <a:off x="14029792" y="3317296"/>
          <a:ext cx="7143220" cy="7053004"/>
        </p:xfrm>
        <a:graphic>
          <a:graphicData uri="http://schemas.openxmlformats.org/drawingml/2006/chart">
            <c:chart xmlns:c="http://schemas.openxmlformats.org/drawingml/2006/chart" xmlns:r="http://schemas.openxmlformats.org/officeDocument/2006/relationships" r:id="rId2"/>
          </a:graphicData>
        </a:graphic>
      </p:graphicFrame>
      <p:sp>
        <p:nvSpPr>
          <p:cNvPr id="169" name="Κείμενο"/>
          <p:cNvSpPr txBox="1"/>
          <p:nvPr/>
        </p:nvSpPr>
        <p:spPr>
          <a:xfrm>
            <a:off x="29569994" y="1079500"/>
            <a:ext cx="2378812" cy="889001"/>
          </a:xfrm>
          <a:prstGeom prst="rect">
            <a:avLst/>
          </a:prstGeom>
          <a:ln w="12700">
            <a:miter lim="400000"/>
          </a:ln>
        </p:spPr>
        <p:txBody>
          <a:bodyPr wrap="none" lIns="50800" tIns="50800" rIns="50800" bIns="50800" anchor="ctr">
            <a:spAutoFit/>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type="lt">
                                    <p:tmAbs val="0"/>
                                  </p:iterate>
                                  <p:childTnLst>
                                    <p:set>
                                      <p:cBhvr>
                                        <p:cTn id="6" fill="hold"/>
                                        <p:tgtEl>
                                          <p:spTgt spid="167"/>
                                        </p:tgtEl>
                                        <p:attrNameLst>
                                          <p:attrName>style.visibility</p:attrName>
                                        </p:attrNameLst>
                                      </p:cBhvr>
                                      <p:to>
                                        <p:strVal val="visible"/>
                                      </p:to>
                                    </p:set>
                                    <p:animEffect transition="in" filter="fade">
                                      <p:cBhvr>
                                        <p:cTn id="7" dur="1000"/>
                                        <p:tgtEl>
                                          <p:spTgt spid="1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2" nodeType="clickEffect">
                                  <p:stCondLst>
                                    <p:cond delay="0"/>
                                  </p:stCondLst>
                                  <p:iterate>
                                    <p:tmAbs val="0"/>
                                  </p:iterate>
                                  <p:childTnLst>
                                    <p:set>
                                      <p:cBhvr>
                                        <p:cTn id="11" fill="hold"/>
                                        <p:tgtEl>
                                          <p:spTgt spid="168"/>
                                        </p:tgtEl>
                                        <p:attrNameLst>
                                          <p:attrName>style.visibility</p:attrName>
                                        </p:attrNameLst>
                                      </p:cBhvr>
                                      <p:to>
                                        <p:strVal val="visible"/>
                                      </p:to>
                                    </p:set>
                                    <p:animEffect transition="in" filter="wipe(down)">
                                      <p:cBhvr>
                                        <p:cTn id="12" dur="275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1" animBg="1" advAuto="0"/>
      <p:bldP spid="168" grpId="2"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Εικόνα" descr="Εικόνα"/>
          <p:cNvPicPr>
            <a:picLocks noGrp="1" noChangeAspect="1"/>
          </p:cNvPicPr>
          <p:nvPr>
            <p:ph type="pic" idx="21"/>
          </p:nvPr>
        </p:nvPicPr>
        <p:blipFill>
          <a:blip r:embed="rId2">
            <a:extLst/>
          </a:blip>
          <a:srcRect l="960" t="26917" r="623" b="6854"/>
          <a:stretch>
            <a:fillRect/>
          </a:stretch>
        </p:blipFill>
        <p:spPr>
          <a:xfrm>
            <a:off x="3314501" y="599975"/>
            <a:ext cx="17754914" cy="7965389"/>
          </a:xfrm>
          <a:prstGeom prst="rect">
            <a:avLst/>
          </a:prstGeom>
        </p:spPr>
      </p:pic>
      <p:sp>
        <p:nvSpPr>
          <p:cNvPr id="172" name="ΓΕΝΙΚΟ ΣΥΜΠΕΡΑΣΜΑ"/>
          <p:cNvSpPr txBox="1">
            <a:spLocks noGrp="1"/>
          </p:cNvSpPr>
          <p:nvPr>
            <p:ph type="title"/>
          </p:nvPr>
        </p:nvSpPr>
        <p:spPr>
          <a:xfrm>
            <a:off x="2572263" y="7988356"/>
            <a:ext cx="19621501" cy="2006601"/>
          </a:xfrm>
          <a:prstGeom prst="rect">
            <a:avLst/>
          </a:prstGeom>
        </p:spPr>
        <p:txBody>
          <a:bodyPr/>
          <a:lstStyle>
            <a:lvl1pPr>
              <a:defRPr>
                <a:latin typeface="Times New Roman"/>
                <a:ea typeface="Times New Roman"/>
                <a:cs typeface="Times New Roman"/>
                <a:sym typeface="Times New Roman"/>
              </a:defRPr>
            </a:lvl1pPr>
          </a:lstStyle>
          <a:p>
            <a:r>
              <a:t>ΓΕΝΙΚΟ ΣΥΜΠΕΡΑΣΜΑ</a:t>
            </a:r>
          </a:p>
        </p:txBody>
      </p:sp>
      <p:sp>
        <p:nvSpPr>
          <p:cNvPr id="173" name="Σύμφωνα με ολα τα παραπάνω στοιχεία οι κοινωνικές ανισότητες καταλαμβάνουν ένα σημαντικό μέρος στην εκπαίδευση,όπου εαν παρθούνε σωστές αποφάσεις από την πολιτεία θα εξαλειφθούν αντιλήψεις που τροφοδοτούν κοινωνικές διακρίσεις οι οποίες επηρεάζουν αρνητι"/>
          <p:cNvSpPr txBox="1">
            <a:spLocks noGrp="1"/>
          </p:cNvSpPr>
          <p:nvPr>
            <p:ph type="body" sz="half" idx="1"/>
          </p:nvPr>
        </p:nvSpPr>
        <p:spPr>
          <a:xfrm>
            <a:off x="2381250" y="9842094"/>
            <a:ext cx="20351723" cy="3526533"/>
          </a:xfrm>
          <a:prstGeom prst="rect">
            <a:avLst/>
          </a:prstGeom>
        </p:spPr>
        <p:txBody>
          <a:bodyPr/>
          <a:lstStyle/>
          <a:p>
            <a:r>
              <a:t>Σύμφωνα με ολα τα παραπάνω στοιχεία οι κοινωνικές ανισότητες καταλαμβάνουν ένα σημαντικό μέρος στην εκπαίδευση,όπου εαν παρθούνε σωστές αποφάσεις από την πολιτεία θα εξαλειφθούν αντιλήψεις που τροφοδοτούν κοινωνικές διακρίσεις οι οποίες επηρεάζουν αρνητικά τις σχέσεις ανάμεσα στα μέλη της κοινωνίας! </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IMG_0336.jpeg" descr="IMG_0336.jpeg"/>
          <p:cNvPicPr>
            <a:picLocks noGrp="1" noChangeAspect="1"/>
          </p:cNvPicPr>
          <p:nvPr>
            <p:ph type="pic" idx="21"/>
          </p:nvPr>
        </p:nvPicPr>
        <p:blipFill>
          <a:blip r:embed="rId2">
            <a:extLst/>
          </a:blip>
          <a:srcRect/>
          <a:stretch>
            <a:fillRect/>
          </a:stretch>
        </p:blipFill>
        <p:spPr>
          <a:xfrm>
            <a:off x="11716608" y="2731590"/>
            <a:ext cx="12203795" cy="7657882"/>
          </a:xfrm>
          <a:prstGeom prst="rect">
            <a:avLst/>
          </a:prstGeom>
        </p:spPr>
      </p:pic>
      <p:sp>
        <p:nvSpPr>
          <p:cNvPr id="123" name="Με τον όρο κοινωνική ανισότητα εννοούμε την κατάσταση κατά την οποία οι άνθρωποι έχουν άνιση προσβασιμότητα σε πόρους, υπηρεσίες, και θέσεις στην κοινωνία.Το φαινόμενο της κοινωνικής ανισότητας έχει αυξηθεί σε όλο τον κόσμο τα τελευταία χρόνια."/>
          <p:cNvSpPr txBox="1">
            <a:spLocks noGrp="1"/>
          </p:cNvSpPr>
          <p:nvPr>
            <p:ph type="title"/>
          </p:nvPr>
        </p:nvSpPr>
        <p:spPr>
          <a:xfrm>
            <a:off x="1790700" y="-96146"/>
            <a:ext cx="10007600" cy="11582401"/>
          </a:xfrm>
          <a:prstGeom prst="rect">
            <a:avLst/>
          </a:prstGeom>
        </p:spPr>
        <p:txBody>
          <a:bodyPr/>
          <a:lstStyle>
            <a:lvl1pPr algn="l">
              <a:spcBef>
                <a:spcPts val="5900"/>
              </a:spcBef>
              <a:defRPr sz="6100">
                <a:latin typeface="Times New Roman"/>
                <a:ea typeface="Times New Roman"/>
                <a:cs typeface="Times New Roman"/>
                <a:sym typeface="Times New Roman"/>
              </a:defRPr>
            </a:lvl1pPr>
          </a:lstStyle>
          <a:p>
            <a:r>
              <a:t>Με τον όρο κοινωνική ανισότητα εννοούμε την κατάσταση κατά την οποία οι άνθρωποι έχουν άνιση προσβασιμότητα σε πόρους, υπηρεσίες, και θέσεις στην κοινωνία.Το φαινόμενο της κοινωνικής ανισότητας έχει αυξηθεί σε όλο τον κόσμο τα τελευταία χρόνια.</a:t>
            </a:r>
          </a:p>
        </p:txBody>
      </p:sp>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100"/>
                                  </p:iterate>
                                  <p:childTnLst>
                                    <p:set>
                                      <p:cBhvr>
                                        <p:cTn id="6" fill="hold"/>
                                        <p:tgtEl>
                                          <p:spTgt spid="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2" nodeType="clickEffect">
                                  <p:stCondLst>
                                    <p:cond delay="0"/>
                                  </p:stCondLst>
                                  <p:iterate>
                                    <p:tmAbs val="0"/>
                                  </p:iterate>
                                  <p:childTnLst>
                                    <p:set>
                                      <p:cBhvr>
                                        <p:cTn id="10" fill="hold"/>
                                        <p:tgtEl>
                                          <p:spTgt spid="122"/>
                                        </p:tgtEl>
                                        <p:attrNameLst>
                                          <p:attrName>style.visibility</p:attrName>
                                        </p:attrNameLst>
                                      </p:cBhvr>
                                      <p:to>
                                        <p:strVal val="visible"/>
                                      </p:to>
                                    </p:set>
                                    <p:animEffect transition="in" filter="wipe(left)">
                                      <p:cBhvr>
                                        <p:cTn id="11" dur="1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2" animBg="1" advAuto="0"/>
      <p:bldP spid="123"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ΟΙ ΚΟΙΝΩΝΙΚΕΣ ΑΝΙΣΟΤΗΤΕΣ ΣΤΗΝ ΕΚΠΑΙΔΕΥΣΗ ΣΗΜΕΡΑ."/>
          <p:cNvSpPr txBox="1">
            <a:spLocks noGrp="1"/>
          </p:cNvSpPr>
          <p:nvPr>
            <p:ph type="body" idx="22"/>
          </p:nvPr>
        </p:nvSpPr>
        <p:spPr>
          <a:xfrm>
            <a:off x="2387600" y="6000750"/>
            <a:ext cx="19621500" cy="952500"/>
          </a:xfrm>
          <a:prstGeom prst="rect">
            <a:avLst/>
          </a:prstGeom>
        </p:spPr>
        <p:txBody>
          <a:bodyPr/>
          <a:lstStyle/>
          <a:p>
            <a:r>
              <a:t>ΟΙ ΚΟΙΝΩΝΙΚΕΣ ΑΝΙΣΟΤΗΤΕΣ ΣΤΗΝ ΕΚΠΑΙΔΕΥΣΗ ΣΗΜΕΡΑ.</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125"/>
                                        </p:tgtEl>
                                        <p:attrNameLst>
                                          <p:attrName>style.visibility</p:attrName>
                                        </p:attrNameLst>
                                      </p:cBhvr>
                                      <p:to>
                                        <p:strVal val="visible"/>
                                      </p:to>
                                    </p:set>
                                    <p:anim calcmode="lin" valueType="num">
                                      <p:cBhvr>
                                        <p:cTn id="7" dur="2500" fill="hold"/>
                                        <p:tgtEl>
                                          <p:spTgt spid="125"/>
                                        </p:tgtEl>
                                        <p:attrNameLst>
                                          <p:attrName>ppt_w</p:attrName>
                                        </p:attrNameLst>
                                      </p:cBhvr>
                                      <p:tavLst>
                                        <p:tav tm="0">
                                          <p:val>
                                            <p:strVal val="4*#ppt_w"/>
                                          </p:val>
                                        </p:tav>
                                        <p:tav tm="100000">
                                          <p:val>
                                            <p:strVal val="#ppt_w"/>
                                          </p:val>
                                        </p:tav>
                                      </p:tavLst>
                                    </p:anim>
                                    <p:anim calcmode="lin" valueType="num">
                                      <p:cBhvr>
                                        <p:cTn id="8" dur="2500" fill="hold"/>
                                        <p:tgtEl>
                                          <p:spTgt spid="12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Σύμφωνα με ερωτηματολόγια που μοιράστηκαν σε μαθητές σχολείων στην Ελλάδα και στο εξωτερικό (συγκεκριμένα στην εκπαίδευση) προέκυψαν οι εξής απαντήσεις."/>
          <p:cNvSpPr txBox="1">
            <a:spLocks noGrp="1"/>
          </p:cNvSpPr>
          <p:nvPr>
            <p:ph type="title"/>
          </p:nvPr>
        </p:nvSpPr>
        <p:spPr>
          <a:xfrm>
            <a:off x="440341" y="1342560"/>
            <a:ext cx="12741565" cy="11449496"/>
          </a:xfrm>
          <a:prstGeom prst="rect">
            <a:avLst/>
          </a:prstGeom>
        </p:spPr>
        <p:txBody>
          <a:bodyPr/>
          <a:lstStyle>
            <a:lvl1pPr defTabSz="718184">
              <a:defRPr sz="9744">
                <a:latin typeface="Times New Roman"/>
                <a:ea typeface="Times New Roman"/>
                <a:cs typeface="Times New Roman"/>
                <a:sym typeface="Times New Roman"/>
              </a:defRPr>
            </a:lvl1pPr>
          </a:lstStyle>
          <a:p>
            <a:r>
              <a:t>Σύμφωνα με ερωτηματολόγια που μοιράστηκαν σε μαθητές σχολείων στην Ελλάδα και στο εξωτερικό (συγκεκριμένα στην εκπαίδευση) προέκυψαν οι εξής απαντήσεις.</a:t>
            </a:r>
          </a:p>
        </p:txBody>
      </p:sp>
      <p:graphicFrame>
        <p:nvGraphicFramePr>
          <p:cNvPr id="128" name="Διαδραστικό γρ. στηλών"/>
          <p:cNvGraphicFramePr/>
          <p:nvPr/>
        </p:nvGraphicFramePr>
        <p:xfrm>
          <a:off x="13247649" y="2953414"/>
          <a:ext cx="10438258" cy="780917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6" presetClass="entr" presetSubtype="8" fill="hold" grpId="1" nodeType="clickEffect">
                                  <p:stCondLst>
                                    <p:cond delay="0"/>
                                  </p:stCondLst>
                                  <p:iterate type="lt">
                                    <p:tmAbs val="0"/>
                                  </p:iterate>
                                  <p:childTnLst>
                                    <p:set>
                                      <p:cBhvr>
                                        <p:cTn id="6" fill="hold"/>
                                        <p:tgtEl>
                                          <p:spTgt spid="127"/>
                                        </p:tgtEl>
                                        <p:attrNameLst>
                                          <p:attrName>style.visibility</p:attrName>
                                        </p:attrNameLst>
                                      </p:cBhvr>
                                      <p:to>
                                        <p:strVal val="visible"/>
                                      </p:to>
                                    </p:set>
                                    <p:animEffect transition="in" filter="wipe(down)">
                                      <p:cBhvr>
                                        <p:cTn id="7" dur="580">
                                          <p:stCondLst>
                                            <p:cond delay="0"/>
                                          </p:stCondLst>
                                        </p:cTn>
                                        <p:tgtEl>
                                          <p:spTgt spid="127"/>
                                        </p:tgtEl>
                                      </p:cBhvr>
                                    </p:animEffect>
                                    <p:anim calcmode="lin" valueType="num">
                                      <p:cBhvr>
                                        <p:cTn id="8" dur="1822" fill="hold" tmFilter="0,0; 0.14,0.36; 0.43,0.73; 0.71,0.91; 1.0,1.0">
                                          <p:stCondLst>
                                            <p:cond delay="0"/>
                                          </p:stCondLst>
                                        </p:cTn>
                                        <p:tgtEl>
                                          <p:spTgt spid="127"/>
                                        </p:tgtEl>
                                        <p:attrNameLst>
                                          <p:attrName>ppt_x</p:attrName>
                                        </p:attrNameLst>
                                      </p:cBhvr>
                                      <p:tavLst>
                                        <p:tav tm="0">
                                          <p:val>
                                            <p:strVal val="#ppt_x-0.25"/>
                                          </p:val>
                                        </p:tav>
                                        <p:tav tm="100000">
                                          <p:val>
                                            <p:strVal val="#ppt_x"/>
                                          </p:val>
                                        </p:tav>
                                      </p:tavLst>
                                    </p:anim>
                                    <p:anim calcmode="lin" valueType="num">
                                      <p:cBhvr>
                                        <p:cTn id="9" dur="664" fill="hold" tmFilter="0.0,0.0; 0.25,0.07; 0.50,0.2; 0.75,0.467; 1.0,1.0">
                                          <p:stCondLst>
                                            <p:cond delay="0"/>
                                          </p:stCondLst>
                                        </p:cTn>
                                        <p:tgtEl>
                                          <p:spTgt spid="127"/>
                                        </p:tgtEl>
                                        <p:attrNameLst>
                                          <p:attrName>ppt_y</p:attrName>
                                        </p:attrNameLst>
                                      </p:cBhvr>
                                      <p:tavLst>
                                        <p:tav tm="0" fmla="#ppt_y-sin(pi*$)/3">
                                          <p:val>
                                            <p:fltVal val="0.5"/>
                                          </p:val>
                                        </p:tav>
                                        <p:tav tm="100000">
                                          <p:val>
                                            <p:fltVal val="1"/>
                                          </p:val>
                                        </p:tav>
                                      </p:tavLst>
                                    </p:anim>
                                    <p:anim calcmode="lin" valueType="num">
                                      <p:cBhvr>
                                        <p:cTn id="10" dur="664" fill="hold" tmFilter="0, 0; 0.125,0.2665; 0.25,0.4; 0.375,0.465; 0.5,0.5;  0.625,0.535; 0.75,0.6; 0.875,0.7335; 1,1">
                                          <p:stCondLst>
                                            <p:cond delay="664"/>
                                          </p:stCondLst>
                                        </p:cTn>
                                        <p:tgtEl>
                                          <p:spTgt spid="127"/>
                                        </p:tgtEl>
                                        <p:attrNameLst>
                                          <p:attrName>ppt_y</p:attrName>
                                        </p:attrNameLst>
                                      </p:cBhvr>
                                      <p:tavLst>
                                        <p:tav tm="0" fmla="#ppt_y-sin(pi*$)/9">
                                          <p:val>
                                            <p:fltVal val="0"/>
                                          </p:val>
                                        </p:tav>
                                        <p:tav tm="100000">
                                          <p:val>
                                            <p:fltVal val="1"/>
                                          </p:val>
                                        </p:tav>
                                      </p:tavLst>
                                    </p:anim>
                                    <p:anim calcmode="lin" valueType="num">
                                      <p:cBhvr>
                                        <p:cTn id="11" dur="332" fill="hold" tmFilter="0, 0; 0.125,0.2665; 0.25,0.4; 0.375,0.465; 0.5,0.5;  0.625,0.535; 0.75,0.6; 0.875,0.7335; 1,1">
                                          <p:stCondLst>
                                            <p:cond delay="1324"/>
                                          </p:stCondLst>
                                        </p:cTn>
                                        <p:tgtEl>
                                          <p:spTgt spid="127"/>
                                        </p:tgtEl>
                                        <p:attrNameLst>
                                          <p:attrName>ppt_y</p:attrName>
                                        </p:attrNameLst>
                                      </p:cBhvr>
                                      <p:tavLst>
                                        <p:tav tm="0" fmla="#ppt_y-sin(pi*$)/27">
                                          <p:val>
                                            <p:fltVal val="0"/>
                                          </p:val>
                                        </p:tav>
                                        <p:tav tm="100000">
                                          <p:val>
                                            <p:fltVal val="1"/>
                                          </p:val>
                                        </p:tav>
                                      </p:tavLst>
                                    </p:anim>
                                    <p:anim calcmode="lin" valueType="num">
                                      <p:cBhvr>
                                        <p:cTn id="12" dur="164" fill="hold" tmFilter="0, 0; 0.125,0.2665; 0.25,0.4; 0.375,0.465; 0.5,0.5;  0.625,0.535; 0.75,0.6; 0.875,0.7335; 1,1">
                                          <p:stCondLst>
                                            <p:cond delay="1656"/>
                                          </p:stCondLst>
                                        </p:cTn>
                                        <p:tgtEl>
                                          <p:spTgt spid="127"/>
                                        </p:tgtEl>
                                        <p:attrNameLst>
                                          <p:attrName>ppt_y</p:attrName>
                                        </p:attrNameLst>
                                      </p:cBhvr>
                                      <p:tavLst>
                                        <p:tav tm="0" fmla="#ppt_y-sin(pi*$)/81">
                                          <p:val>
                                            <p:fltVal val="0"/>
                                          </p:val>
                                        </p:tav>
                                        <p:tav tm="100000">
                                          <p:val>
                                            <p:fltVal val="1"/>
                                          </p:val>
                                        </p:tav>
                                      </p:tavLst>
                                    </p:anim>
                                    <p:animScale>
                                      <p:cBhvr>
                                        <p:cTn id="13" dur="26" fill="hold">
                                          <p:stCondLst>
                                            <p:cond delay="650"/>
                                          </p:stCondLst>
                                        </p:cTn>
                                        <p:tgtEl>
                                          <p:spTgt spid="127"/>
                                        </p:tgtEl>
                                      </p:cBhvr>
                                      <p:to x="100000" y="60000"/>
                                    </p:animScale>
                                    <p:animScale>
                                      <p:cBhvr>
                                        <p:cTn id="14" dur="166" decel="50000" fill="hold">
                                          <p:stCondLst>
                                            <p:cond delay="676"/>
                                          </p:stCondLst>
                                        </p:cTn>
                                        <p:tgtEl>
                                          <p:spTgt spid="127"/>
                                        </p:tgtEl>
                                      </p:cBhvr>
                                      <p:to x="100000" y="100000"/>
                                    </p:animScale>
                                    <p:animScale>
                                      <p:cBhvr>
                                        <p:cTn id="15" dur="26" decel="50000" fill="hold">
                                          <p:stCondLst>
                                            <p:cond delay="1312"/>
                                          </p:stCondLst>
                                        </p:cTn>
                                        <p:tgtEl>
                                          <p:spTgt spid="127"/>
                                        </p:tgtEl>
                                      </p:cBhvr>
                                      <p:to x="100000" y="80000"/>
                                    </p:animScale>
                                    <p:animScale>
                                      <p:cBhvr>
                                        <p:cTn id="16" dur="166" decel="50000" fill="hold">
                                          <p:stCondLst>
                                            <p:cond delay="1338"/>
                                          </p:stCondLst>
                                        </p:cTn>
                                        <p:tgtEl>
                                          <p:spTgt spid="127"/>
                                        </p:tgtEl>
                                      </p:cBhvr>
                                      <p:to x="100000" y="100000"/>
                                    </p:animScale>
                                    <p:animScale>
                                      <p:cBhvr>
                                        <p:cTn id="17" dur="26" decel="50000" fill="hold">
                                          <p:stCondLst>
                                            <p:cond delay="1642"/>
                                          </p:stCondLst>
                                        </p:cTn>
                                        <p:tgtEl>
                                          <p:spTgt spid="127"/>
                                        </p:tgtEl>
                                      </p:cBhvr>
                                      <p:to x="100000" y="90000"/>
                                    </p:animScale>
                                    <p:animScale>
                                      <p:cBhvr>
                                        <p:cTn id="18" dur="166" decel="50000" fill="hold">
                                          <p:stCondLst>
                                            <p:cond delay="1668"/>
                                          </p:stCondLst>
                                        </p:cTn>
                                        <p:tgtEl>
                                          <p:spTgt spid="127"/>
                                        </p:tgtEl>
                                      </p:cBhvr>
                                      <p:to x="100000" y="100000"/>
                                    </p:animScale>
                                    <p:animScale>
                                      <p:cBhvr>
                                        <p:cTn id="19" dur="26" decel="50000" fill="hold">
                                          <p:stCondLst>
                                            <p:cond delay="1808"/>
                                          </p:stCondLst>
                                        </p:cTn>
                                        <p:tgtEl>
                                          <p:spTgt spid="127"/>
                                        </p:tgtEl>
                                      </p:cBhvr>
                                      <p:to x="100000" y="95000"/>
                                    </p:animScale>
                                    <p:animScale>
                                      <p:cBhvr>
                                        <p:cTn id="20" dur="166" decel="50000" fill="hold">
                                          <p:stCondLst>
                                            <p:cond delay="1834"/>
                                          </p:stCondLst>
                                        </p:cTn>
                                        <p:tgtEl>
                                          <p:spTgt spid="12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9" presetClass="entr" fill="hold" grpId="2" nodeType="clickEffect">
                                  <p:stCondLst>
                                    <p:cond delay="0"/>
                                  </p:stCondLst>
                                  <p:iterate>
                                    <p:tmAbs val="0"/>
                                  </p:iterate>
                                  <p:childTnLst>
                                    <p:set>
                                      <p:cBhvr>
                                        <p:cTn id="24" fill="hold"/>
                                        <p:tgtEl>
                                          <p:spTgt spid="128"/>
                                        </p:tgtEl>
                                        <p:attrNameLst>
                                          <p:attrName>style.visibility</p:attrName>
                                        </p:attrNameLst>
                                      </p:cBhvr>
                                      <p:to>
                                        <p:strVal val="visible"/>
                                      </p:to>
                                    </p:set>
                                    <p:animEffect transition="in" filter="dissolve">
                                      <p:cBhvr>
                                        <p:cTn id="25"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1" animBg="1" advAuto="0"/>
      <p:bldP spid="128" grpId="2"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ΠΟΙΟ ΕΙΝΑΙ ΤΟ ΣΧΟΛΕΙΟ ΣΟΥ ΚΑΙ ΠΟΥ ΒΡΙΣΚΕΤΑΙ;"/>
          <p:cNvSpPr txBox="1">
            <a:spLocks noGrp="1"/>
          </p:cNvSpPr>
          <p:nvPr>
            <p:ph type="title"/>
          </p:nvPr>
        </p:nvSpPr>
        <p:spPr>
          <a:prstGeom prst="rect">
            <a:avLst/>
          </a:prstGeom>
        </p:spPr>
        <p:txBody>
          <a:bodyPr/>
          <a:lstStyle>
            <a:lvl1pPr defTabSz="734694">
              <a:defRPr sz="9968">
                <a:latin typeface="Times New Roman"/>
                <a:ea typeface="Times New Roman"/>
                <a:cs typeface="Times New Roman"/>
                <a:sym typeface="Times New Roman"/>
              </a:defRPr>
            </a:lvl1pPr>
          </a:lstStyle>
          <a:p>
            <a:r>
              <a:t>ΠΟΙΟ ΕΙΝΑΙ ΤΟ ΣΧΟΛΕΙΟ ΣΟΥ ΚΑΙ ΠΟΥ ΒΡΙΣΚΕΤΑΙ;</a:t>
            </a:r>
          </a:p>
        </p:txBody>
      </p:sp>
      <p:sp>
        <p:nvSpPr>
          <p:cNvPr id="131" name="Το 80% των μαθητών απάντησε ότι το σχολείο του βρίσκεται στην Ελλάδα.…"/>
          <p:cNvSpPr txBox="1">
            <a:spLocks noGrp="1"/>
          </p:cNvSpPr>
          <p:nvPr>
            <p:ph type="body" sz="half" idx="1"/>
          </p:nvPr>
        </p:nvSpPr>
        <p:spPr>
          <a:xfrm>
            <a:off x="1343169" y="3677497"/>
            <a:ext cx="10500928" cy="9373696"/>
          </a:xfrm>
          <a:prstGeom prst="rect">
            <a:avLst/>
          </a:prstGeom>
        </p:spPr>
        <p:txBody>
          <a:bodyPr/>
          <a:lstStyle/>
          <a:p>
            <a:pPr marL="672201" indent="-672201" defTabSz="775969">
              <a:spcBef>
                <a:spcPts val="5500"/>
              </a:spcBef>
              <a:defRPr sz="5734"/>
            </a:pPr>
            <a:r>
              <a:t>Το 80% των μαθητών απάντησε ότι το σχολείο του βρίσκεται στην Ελλάδα.</a:t>
            </a:r>
          </a:p>
          <a:p>
            <a:pPr marL="672201" indent="-672201" defTabSz="775969">
              <a:spcBef>
                <a:spcPts val="5500"/>
              </a:spcBef>
              <a:defRPr sz="5734"/>
            </a:pPr>
            <a:r>
              <a:t>Ενώ μόλις το 15% των μαθητών απάντησε ότι το σχολείο του είναι στο εξωτερικό.</a:t>
            </a:r>
          </a:p>
          <a:p>
            <a:pPr marL="672201" indent="-672201" defTabSz="775969">
              <a:spcBef>
                <a:spcPts val="5500"/>
              </a:spcBef>
              <a:defRPr sz="5734"/>
            </a:pPr>
            <a:r>
              <a:t>Και το 5% των  μαθητών δεν απάντησε.</a:t>
            </a:r>
          </a:p>
        </p:txBody>
      </p:sp>
      <p:graphicFrame>
        <p:nvGraphicFramePr>
          <p:cNvPr id="132" name="Γράφημα πίτας 3Δ"/>
          <p:cNvGraphicFramePr/>
          <p:nvPr/>
        </p:nvGraphicFramePr>
        <p:xfrm>
          <a:off x="15004595" y="4406677"/>
          <a:ext cx="7739160" cy="824544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31"/>
                                        </p:tgtEl>
                                        <p:attrNameLst>
                                          <p:attrName>style.visibility</p:attrName>
                                        </p:attrNameLst>
                                      </p:cBhvr>
                                      <p:to>
                                        <p:strVal val="visible"/>
                                      </p:to>
                                    </p:set>
                                    <p:animEffect transition="in" filter="wipe(left)">
                                      <p:cBhvr>
                                        <p:cTn id="7" dur="1500"/>
                                        <p:tgtEl>
                                          <p:spTgt spid="13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0" fill="hold" grpId="2" nodeType="clickEffect">
                                  <p:stCondLst>
                                    <p:cond delay="0"/>
                                  </p:stCondLst>
                                  <p:iterate>
                                    <p:tmAbs val="0"/>
                                  </p:iterate>
                                  <p:childTnLst>
                                    <p:set>
                                      <p:cBhvr>
                                        <p:cTn id="11" fill="hold"/>
                                        <p:tgtEl>
                                          <p:spTgt spid="132"/>
                                        </p:tgtEl>
                                        <p:attrNameLst>
                                          <p:attrName>style.visibility</p:attrName>
                                        </p:attrNameLst>
                                      </p:cBhvr>
                                      <p:to>
                                        <p:strVal val="visible"/>
                                      </p:to>
                                    </p:set>
                                    <p:animEffect transition="in" filter="wheel(1)">
                                      <p:cBhvr>
                                        <p:cTn id="12" dur="1000"/>
                                        <p:tgtEl>
                                          <p:spTgt spid="1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3" nodeType="clickEffect">
                                  <p:stCondLst>
                                    <p:cond delay="0"/>
                                  </p:stCondLst>
                                  <p:iterate>
                                    <p:tmAbs val="0"/>
                                  </p:iterate>
                                  <p:childTnLst>
                                    <p:animEffect transition="out" filter="wipe(up)">
                                      <p:cBhvr>
                                        <p:cTn id="16" dur="1000" fill="hold"/>
                                        <p:tgtEl>
                                          <p:spTgt spid="132"/>
                                        </p:tgtEl>
                                      </p:cBhvr>
                                    </p:animEffect>
                                    <p:set>
                                      <p:cBhvr>
                                        <p:cTn id="17" fill="hold">
                                          <p:stCondLst>
                                            <p:cond delay="999"/>
                                          </p:stCondLst>
                                        </p:cTn>
                                        <p:tgtEl>
                                          <p:spTgt spid="1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1" animBg="1" advAuto="0"/>
      <p:bldP spid="132" grpId="2" animBg="1" advAuto="0"/>
      <p:bldP spid="132" grpId="3"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ΕΑΝ Η ΦΟΙΤΗΣΗ ΣΤΟ ΣΧΟΛΕΙΟ ΑΥΤΟ ΗΤΑΝ ΕΠΙΛΟΓΗ ΣΟΥ,ΘΕΩΡΕΙΣ ΟΤΙ ΣΕ ΔΙΚΑΙΩΣΕ;"/>
          <p:cNvSpPr txBox="1">
            <a:spLocks noGrp="1"/>
          </p:cNvSpPr>
          <p:nvPr>
            <p:ph type="title"/>
          </p:nvPr>
        </p:nvSpPr>
        <p:spPr>
          <a:prstGeom prst="rect">
            <a:avLst/>
          </a:prstGeom>
        </p:spPr>
        <p:txBody>
          <a:bodyPr/>
          <a:lstStyle>
            <a:lvl1pPr defTabSz="594360">
              <a:defRPr sz="8064">
                <a:latin typeface="Times New Roman"/>
                <a:ea typeface="Times New Roman"/>
                <a:cs typeface="Times New Roman"/>
                <a:sym typeface="Times New Roman"/>
              </a:defRPr>
            </a:lvl1pPr>
          </a:lstStyle>
          <a:p>
            <a:r>
              <a:t>ΕΑΝ Η ΦΟΙΤΗΣΗ ΣΤΟ ΣΧΟΛΕΙΟ ΑΥΤΟ ΗΤΑΝ ΕΠΙΛΟΓΗ ΣΟΥ,ΘΕΩΡΕΙΣ ΟΤΙ ΣΕ ΔΙΚΑΙΩΣΕ;</a:t>
            </a:r>
          </a:p>
        </p:txBody>
      </p:sp>
      <p:sp>
        <p:nvSpPr>
          <p:cNvPr id="135" name="Το 80% των μαθητών απάντησε οτι ναι η επιλογή του τον δικαίωσε.…"/>
          <p:cNvSpPr txBox="1">
            <a:spLocks noGrp="1"/>
          </p:cNvSpPr>
          <p:nvPr>
            <p:ph type="body" sz="half" idx="1"/>
          </p:nvPr>
        </p:nvSpPr>
        <p:spPr>
          <a:xfrm>
            <a:off x="11694321" y="3455583"/>
            <a:ext cx="10145949" cy="8839201"/>
          </a:xfrm>
          <a:prstGeom prst="rect">
            <a:avLst/>
          </a:prstGeom>
        </p:spPr>
        <p:txBody>
          <a:bodyPr/>
          <a:lstStyle/>
          <a:p>
            <a:pPr marL="707956" indent="-707956" defTabSz="817244">
              <a:spcBef>
                <a:spcPts val="5800"/>
              </a:spcBef>
              <a:defRPr sz="6039"/>
            </a:pPr>
            <a:r>
              <a:t>Το 80% των μαθητών απάντησε οτι ναι η επιλογή του τον δικαίωσε.</a:t>
            </a:r>
          </a:p>
          <a:p>
            <a:pPr marL="707956" indent="-707956" defTabSz="817244">
              <a:spcBef>
                <a:spcPts val="5800"/>
              </a:spcBef>
              <a:defRPr sz="6039"/>
            </a:pPr>
            <a:r>
              <a:t>Το 12% μαθητών απάντησε οτι όχι δεν τον δικαίωσε.</a:t>
            </a:r>
          </a:p>
          <a:p>
            <a:pPr marL="707956" indent="-707956" defTabSz="817244">
              <a:spcBef>
                <a:spcPts val="5800"/>
              </a:spcBef>
              <a:defRPr sz="6039"/>
            </a:pPr>
            <a:r>
              <a:t>Και μόλις το 8% των μαθητών δεν απάντησε.</a:t>
            </a:r>
          </a:p>
        </p:txBody>
      </p:sp>
      <p:graphicFrame>
        <p:nvGraphicFramePr>
          <p:cNvPr id="136" name="Γράφημα στηλών 3Δ"/>
          <p:cNvGraphicFramePr/>
          <p:nvPr/>
        </p:nvGraphicFramePr>
        <p:xfrm>
          <a:off x="1758509" y="4011288"/>
          <a:ext cx="8120672" cy="810642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35"/>
                                        </p:tgtEl>
                                        <p:attrNameLst>
                                          <p:attrName>style.visibility</p:attrName>
                                        </p:attrNameLst>
                                      </p:cBhvr>
                                      <p:to>
                                        <p:strVal val="visible"/>
                                      </p:to>
                                    </p:set>
                                    <p:anim calcmode="lin" valueType="num">
                                      <p:cBhvr>
                                        <p:cTn id="7" dur="2500" fill="hold"/>
                                        <p:tgtEl>
                                          <p:spTgt spid="135"/>
                                        </p:tgtEl>
                                        <p:attrNameLst>
                                          <p:attrName>ppt_w</p:attrName>
                                        </p:attrNameLst>
                                      </p:cBhvr>
                                      <p:tavLst>
                                        <p:tav tm="0">
                                          <p:val>
                                            <p:fltVal val="0"/>
                                          </p:val>
                                        </p:tav>
                                        <p:tav tm="100000">
                                          <p:val>
                                            <p:strVal val="#ppt_w"/>
                                          </p:val>
                                        </p:tav>
                                      </p:tavLst>
                                    </p:anim>
                                    <p:anim calcmode="lin" valueType="num">
                                      <p:cBhvr>
                                        <p:cTn id="8" dur="2500" fill="hold"/>
                                        <p:tgtEl>
                                          <p:spTgt spid="13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136"/>
                                        </p:tgtEl>
                                        <p:attrNameLst>
                                          <p:attrName>style.visibility</p:attrName>
                                        </p:attrNameLst>
                                      </p:cBhvr>
                                      <p:to>
                                        <p:strVal val="visible"/>
                                      </p:to>
                                    </p:set>
                                    <p:anim calcmode="lin" valueType="num">
                                      <p:cBhvr>
                                        <p:cTn id="13" dur="1000" fill="hold"/>
                                        <p:tgtEl>
                                          <p:spTgt spid="136"/>
                                        </p:tgtEl>
                                        <p:attrNameLst>
                                          <p:attrName>ppt_w</p:attrName>
                                        </p:attrNameLst>
                                      </p:cBhvr>
                                      <p:tavLst>
                                        <p:tav tm="0">
                                          <p:val>
                                            <p:fltVal val="0"/>
                                          </p:val>
                                        </p:tav>
                                        <p:tav tm="100000">
                                          <p:val>
                                            <p:strVal val="#ppt_w"/>
                                          </p:val>
                                        </p:tav>
                                      </p:tavLst>
                                    </p:anim>
                                    <p:anim calcmode="lin" valueType="num">
                                      <p:cBhvr>
                                        <p:cTn id="14" dur="1000" fill="hold"/>
                                        <p:tgtEl>
                                          <p:spTgt spid="1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1" animBg="1" advAuto="0"/>
      <p:bldP spid="136" grpId="2"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ΠΟΙΕΣ ΕΙΝΑΙ ΜΕΡΙΚΕΣ ΑΠΟ ΤΙΣ ΑΝΤΙΛΗΨΕΙΣ ΠΟΥ ΥΠΑΡΧΟΥΝ ΓΙΑ ΤΟΝ ΤΥΠΟ ΤΟΥ ΣΧΟΛΕΙΟΥ ΣΟΥ;"/>
          <p:cNvSpPr txBox="1">
            <a:spLocks noGrp="1"/>
          </p:cNvSpPr>
          <p:nvPr>
            <p:ph type="title"/>
          </p:nvPr>
        </p:nvSpPr>
        <p:spPr>
          <a:prstGeom prst="rect">
            <a:avLst/>
          </a:prstGeom>
        </p:spPr>
        <p:txBody>
          <a:bodyPr/>
          <a:lstStyle>
            <a:lvl1pPr defTabSz="511809">
              <a:defRPr sz="6944">
                <a:latin typeface="Times New Roman"/>
                <a:ea typeface="Times New Roman"/>
                <a:cs typeface="Times New Roman"/>
                <a:sym typeface="Times New Roman"/>
              </a:defRPr>
            </a:lvl1pPr>
          </a:lstStyle>
          <a:p>
            <a:r>
              <a:t>ΠΟΙΕΣ ΕΙΝΑΙ ΜΕΡΙΚΕΣ ΑΠΟ ΤΙΣ ΑΝΤΙΛΗΨΕΙΣ ΠΟΥ ΥΠΑΡΧΟΥΝ ΓΙΑ ΤΟΝ ΤΥΠΟ ΤΟΥ ΣΧΟΛΕΙΟΥ ΣΟΥ;</a:t>
            </a:r>
          </a:p>
        </p:txBody>
      </p:sp>
      <p:sp>
        <p:nvSpPr>
          <p:cNvPr id="139" name="Το 60% των μαθητών απάντησε ότι οι αντιλήψεις που υπάρχουν για το σχολείο του είναι θετικές.…"/>
          <p:cNvSpPr txBox="1">
            <a:spLocks noGrp="1"/>
          </p:cNvSpPr>
          <p:nvPr>
            <p:ph type="body" sz="half" idx="1"/>
          </p:nvPr>
        </p:nvSpPr>
        <p:spPr>
          <a:xfrm>
            <a:off x="1790700" y="3644900"/>
            <a:ext cx="10172994" cy="8839200"/>
          </a:xfrm>
          <a:prstGeom prst="rect">
            <a:avLst/>
          </a:prstGeom>
        </p:spPr>
        <p:txBody>
          <a:bodyPr/>
          <a:lstStyle/>
          <a:p>
            <a:pPr marL="614992" indent="-614992" defTabSz="709930">
              <a:spcBef>
                <a:spcPts val="5000"/>
              </a:spcBef>
              <a:defRPr sz="5246"/>
            </a:pPr>
            <a:r>
              <a:t>Το 60% των μαθητών απάντησε ότι οι αντιλήψεις που υπάρχουν για το σχολείο του είναι θετικές.</a:t>
            </a:r>
          </a:p>
          <a:p>
            <a:pPr marL="614992" indent="-614992" defTabSz="709930">
              <a:spcBef>
                <a:spcPts val="5000"/>
              </a:spcBef>
              <a:defRPr sz="5246"/>
            </a:pPr>
            <a:r>
              <a:t>Το 30% των μαθητών απάντησε ότι οι αντιλήψεις που υπάρχουν για το σχολείο του είναι αρνητικές.</a:t>
            </a:r>
          </a:p>
          <a:p>
            <a:pPr marL="614992" indent="-614992" defTabSz="709930">
              <a:spcBef>
                <a:spcPts val="5000"/>
              </a:spcBef>
              <a:defRPr sz="5246"/>
            </a:pPr>
            <a:r>
              <a:t>Και μόλις το 10%των μαθητών δεν απάντησε.</a:t>
            </a:r>
          </a:p>
        </p:txBody>
      </p:sp>
      <p:graphicFrame>
        <p:nvGraphicFramePr>
          <p:cNvPr id="140" name="Γράφημα περιοχών 3Δ"/>
          <p:cNvGraphicFramePr/>
          <p:nvPr/>
        </p:nvGraphicFramePr>
        <p:xfrm>
          <a:off x="13393888" y="3559207"/>
          <a:ext cx="8663382" cy="86628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Choice xmlns:p14="http://schemas.microsoft.com/office/powerpoint/2010/main" xmlns:a14="http://schemas.microsoft.com/office/drawing/2010/main" xmlns:m="http://schemas.openxmlformats.org/officeDocument/2006/math" xmlns="" Requires="p14">
      <p:transition spd="med" advClick="1" p14:dur="1000">
        <p14:prism dir="d"/>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139"/>
                                        </p:tgtEl>
                                        <p:attrNameLst>
                                          <p:attrName>style.visibility</p:attrName>
                                        </p:attrNameLst>
                                      </p:cBhvr>
                                      <p:to>
                                        <p:strVal val="visible"/>
                                      </p:to>
                                    </p:set>
                                    <p:anim calcmode="lin" valueType="num">
                                      <p:cBhvr>
                                        <p:cTn id="7" dur="2500" fill="hold"/>
                                        <p:tgtEl>
                                          <p:spTgt spid="139"/>
                                        </p:tgtEl>
                                        <p:attrNameLst>
                                          <p:attrName>ppt_w</p:attrName>
                                        </p:attrNameLst>
                                      </p:cBhvr>
                                      <p:tavLst>
                                        <p:tav tm="0">
                                          <p:val>
                                            <p:strVal val="4*#ppt_w"/>
                                          </p:val>
                                        </p:tav>
                                        <p:tav tm="100000">
                                          <p:val>
                                            <p:strVal val="#ppt_w"/>
                                          </p:val>
                                        </p:tav>
                                      </p:tavLst>
                                    </p:anim>
                                    <p:anim calcmode="lin" valueType="num">
                                      <p:cBhvr>
                                        <p:cTn id="8" dur="2500" fill="hold"/>
                                        <p:tgtEl>
                                          <p:spTgt spid="139"/>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140"/>
                                        </p:tgtEl>
                                        <p:attrNameLst>
                                          <p:attrName>style.visibility</p:attrName>
                                        </p:attrNameLst>
                                      </p:cBhvr>
                                      <p:to>
                                        <p:strVal val="visible"/>
                                      </p:to>
                                    </p:set>
                                    <p:animEffect transition="in" filter="dissolve">
                                      <p:cBhvr>
                                        <p:cTn id="13"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1" animBg="1" advAuto="0"/>
      <p:bldP spid="140" grpId="2"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ΠΙΣΤΕΥΕΙΣ ΟΤΙ ΟΙ ΣΥΜΠΕΡΙΦΟΡΕΣ ΑΥΤΕΣ ΕΠΗΡΕΑΖΟΥΝ ΤΗ ΨΥΧΟΛΟΓΙΑ ΚΑΙ ΤΙΣ ΕΠΙΔΟΣΕΙΣ ΤΩΝ ΜΑΘΗΤΩΝ;"/>
          <p:cNvSpPr txBox="1">
            <a:spLocks noGrp="1"/>
          </p:cNvSpPr>
          <p:nvPr>
            <p:ph type="title"/>
          </p:nvPr>
        </p:nvSpPr>
        <p:spPr>
          <a:prstGeom prst="rect">
            <a:avLst/>
          </a:prstGeom>
        </p:spPr>
        <p:txBody>
          <a:bodyPr/>
          <a:lstStyle>
            <a:lvl1pPr defTabSz="487044">
              <a:defRPr sz="6607">
                <a:latin typeface="Times New Roman"/>
                <a:ea typeface="Times New Roman"/>
                <a:cs typeface="Times New Roman"/>
                <a:sym typeface="Times New Roman"/>
              </a:defRPr>
            </a:lvl1pPr>
          </a:lstStyle>
          <a:p>
            <a:r>
              <a:t>ΠΙΣΤΕΥΕΙΣ ΟΤΙ ΟΙ ΣΥΜΠΕΡΙΦΟΡΕΣ ΑΥΤΕΣ ΕΠΗΡΕΑΖΟΥΝ ΤΗ ΨΥΧΟΛΟΓΙΑ ΚΑΙ ΤΙΣ ΕΠΙΔΟΣΕΙΣ ΤΩΝ ΜΑΘΗΤΩΝ;</a:t>
            </a:r>
          </a:p>
        </p:txBody>
      </p:sp>
      <p:sp>
        <p:nvSpPr>
          <p:cNvPr id="143" name="Το 72% απάντησε οχι…"/>
          <p:cNvSpPr txBox="1">
            <a:spLocks noGrp="1"/>
          </p:cNvSpPr>
          <p:nvPr>
            <p:ph type="body" sz="half" idx="1"/>
          </p:nvPr>
        </p:nvSpPr>
        <p:spPr>
          <a:xfrm>
            <a:off x="12034501" y="3368976"/>
            <a:ext cx="10159471" cy="8839201"/>
          </a:xfrm>
          <a:prstGeom prst="rect">
            <a:avLst/>
          </a:prstGeom>
        </p:spPr>
        <p:txBody>
          <a:bodyPr/>
          <a:lstStyle/>
          <a:p>
            <a:r>
              <a:t>Το 72% απάντησε οχι</a:t>
            </a:r>
          </a:p>
          <a:p>
            <a:r>
              <a:t>Το 20% απάντησε ναι</a:t>
            </a:r>
          </a:p>
          <a:p>
            <a:r>
              <a:t>Και μόλις το 8% δεν απάντησε</a:t>
            </a:r>
          </a:p>
        </p:txBody>
      </p:sp>
      <p:graphicFrame>
        <p:nvGraphicFramePr>
          <p:cNvPr id="144" name="Γράφημα πίτας 3Δ"/>
          <p:cNvGraphicFramePr/>
          <p:nvPr/>
        </p:nvGraphicFramePr>
        <p:xfrm>
          <a:off x="1887059" y="4045220"/>
          <a:ext cx="6787284" cy="846550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43"/>
                                        </p:tgtEl>
                                        <p:attrNameLst>
                                          <p:attrName>style.visibility</p:attrName>
                                        </p:attrNameLst>
                                      </p:cBhvr>
                                      <p:to>
                                        <p:strVal val="visible"/>
                                      </p:to>
                                    </p:set>
                                    <p:anim calcmode="lin" valueType="num">
                                      <p:cBhvr>
                                        <p:cTn id="7" dur="2500" fill="hold"/>
                                        <p:tgtEl>
                                          <p:spTgt spid="143"/>
                                        </p:tgtEl>
                                        <p:attrNameLst>
                                          <p:attrName>ppt_w</p:attrName>
                                        </p:attrNameLst>
                                      </p:cBhvr>
                                      <p:tavLst>
                                        <p:tav tm="0">
                                          <p:val>
                                            <p:fltVal val="0"/>
                                          </p:val>
                                        </p:tav>
                                        <p:tav tm="100000">
                                          <p:val>
                                            <p:strVal val="#ppt_w"/>
                                          </p:val>
                                        </p:tav>
                                      </p:tavLst>
                                    </p:anim>
                                    <p:anim calcmode="lin" valueType="num">
                                      <p:cBhvr>
                                        <p:cTn id="8" dur="2500" fill="hold"/>
                                        <p:tgtEl>
                                          <p:spTgt spid="14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144"/>
                                        </p:tgtEl>
                                        <p:attrNameLst>
                                          <p:attrName>style.visibility</p:attrName>
                                        </p:attrNameLst>
                                      </p:cBhvr>
                                      <p:to>
                                        <p:strVal val="visible"/>
                                      </p:to>
                                    </p:set>
                                    <p:animEffect transition="in" filter="dissolve">
                                      <p:cBhvr>
                                        <p:cTn id="13" dur="10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1" animBg="1" advAuto="0"/>
      <p:bldP spid="144" grpId="2"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ΠΙΣΤΕΥΕΙΣ ΠΩΣ ΟΙ ΚΑΘΗΓΗΤΕΣ ΣΑΣ ΑΝΤΙΜΕΤΩΠΙΖΟΥΝ ΜΕ ΔΙΑΦΟΡΕΤΙΚΟ ΤΡΟΠΟ;"/>
          <p:cNvSpPr txBox="1">
            <a:spLocks noGrp="1"/>
          </p:cNvSpPr>
          <p:nvPr>
            <p:ph type="title"/>
          </p:nvPr>
        </p:nvSpPr>
        <p:spPr>
          <a:prstGeom prst="rect">
            <a:avLst/>
          </a:prstGeom>
        </p:spPr>
        <p:txBody>
          <a:bodyPr/>
          <a:lstStyle>
            <a:lvl1pPr defTabSz="561340">
              <a:defRPr sz="7616">
                <a:latin typeface="Times New Roman"/>
                <a:ea typeface="Times New Roman"/>
                <a:cs typeface="Times New Roman"/>
                <a:sym typeface="Times New Roman"/>
              </a:defRPr>
            </a:lvl1pPr>
          </a:lstStyle>
          <a:p>
            <a:r>
              <a:t>ΠΙΣΤΕΥΕΙΣ ΠΩΣ ΟΙ ΚΑΘΗΓΗΤΕΣ ΣΑΣ ΑΝΤΙΜΕΤΩΠΙΖΟΥΝ ΜΕ ΔΙΑΦΟΡΕΤΙΚΟ ΤΡΟΠΟ;</a:t>
            </a:r>
          </a:p>
        </p:txBody>
      </p:sp>
      <p:sp>
        <p:nvSpPr>
          <p:cNvPr id="147" name="Το 64% των μαθητών απάντησαν οχι…"/>
          <p:cNvSpPr txBox="1">
            <a:spLocks noGrp="1"/>
          </p:cNvSpPr>
          <p:nvPr>
            <p:ph type="body" sz="half" idx="1"/>
          </p:nvPr>
        </p:nvSpPr>
        <p:spPr>
          <a:xfrm>
            <a:off x="1790700" y="3644900"/>
            <a:ext cx="10822079" cy="8839200"/>
          </a:xfrm>
          <a:prstGeom prst="rect">
            <a:avLst/>
          </a:prstGeom>
        </p:spPr>
        <p:txBody>
          <a:bodyPr/>
          <a:lstStyle/>
          <a:p>
            <a:r>
              <a:t>Το 64% των μαθητών απάντησαν οχι</a:t>
            </a:r>
          </a:p>
          <a:p>
            <a:r>
              <a:t>Το 15% απάντησε ναι</a:t>
            </a:r>
          </a:p>
          <a:p>
            <a:r>
              <a:t>Και το 21% δεν απάντησε</a:t>
            </a:r>
          </a:p>
        </p:txBody>
      </p:sp>
      <p:graphicFrame>
        <p:nvGraphicFramePr>
          <p:cNvPr id="148" name="Διαδραστικό γρ. ράβδων"/>
          <p:cNvGraphicFramePr/>
          <p:nvPr/>
        </p:nvGraphicFramePr>
        <p:xfrm>
          <a:off x="11437918" y="4278992"/>
          <a:ext cx="12102279" cy="828856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47"/>
                                        </p:tgtEl>
                                        <p:attrNameLst>
                                          <p:attrName>style.visibility</p:attrName>
                                        </p:attrNameLst>
                                      </p:cBhvr>
                                      <p:to>
                                        <p:strVal val="visible"/>
                                      </p:to>
                                    </p:set>
                                    <p:anim calcmode="lin" valueType="num">
                                      <p:cBhvr>
                                        <p:cTn id="7" dur="1000" fill="hold"/>
                                        <p:tgtEl>
                                          <p:spTgt spid="147"/>
                                        </p:tgtEl>
                                        <p:attrNameLst>
                                          <p:attrName>ppt_x</p:attrName>
                                        </p:attrNameLst>
                                      </p:cBhvr>
                                      <p:tavLst>
                                        <p:tav tm="0">
                                          <p:val>
                                            <p:strVal val="0-#ppt_w/2"/>
                                          </p:val>
                                        </p:tav>
                                        <p:tav tm="100000">
                                          <p:val>
                                            <p:strVal val="#ppt_x"/>
                                          </p:val>
                                        </p:tav>
                                      </p:tavLst>
                                    </p:anim>
                                    <p:anim calcmode="lin" valueType="num">
                                      <p:cBhvr>
                                        <p:cTn id="8" dur="1000" fill="hold"/>
                                        <p:tgtEl>
                                          <p:spTgt spid="1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148"/>
                                        </p:tgtEl>
                                        <p:attrNameLst>
                                          <p:attrName>style.visibility</p:attrName>
                                        </p:attrNameLst>
                                      </p:cBhvr>
                                      <p:to>
                                        <p:strVal val="visible"/>
                                      </p:to>
                                    </p:set>
                                    <p:animEffect transition="in" filter="dissolve">
                                      <p:cBhvr>
                                        <p:cTn id="13"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1" animBg="1" advAuto="0"/>
      <p:bldP spid="148" grpId="2" animBg="1" advAuto="0"/>
    </p:bldLst>
  </p:timing>
</p:sld>
</file>

<file path=ppt/theme/theme1.xml><?xml version="1.0" encoding="utf-8"?>
<a:theme xmlns:a="http://schemas.openxmlformats.org/drawingml/2006/main"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553</Words>
  <Application>Microsoft Office PowerPoint</Application>
  <PresentationFormat>Προσαρμογή</PresentationFormat>
  <Paragraphs>49</Paragraphs>
  <Slides>15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15</vt:i4>
      </vt:variant>
    </vt:vector>
  </HeadingPairs>
  <TitlesOfParts>
    <vt:vector size="20" baseType="lpstr">
      <vt:lpstr>Helvetica</vt:lpstr>
      <vt:lpstr>Helvetica Light</vt:lpstr>
      <vt:lpstr>Helvetica Neue</vt:lpstr>
      <vt:lpstr>Times New Roman</vt:lpstr>
      <vt:lpstr>Gradient</vt:lpstr>
      <vt:lpstr>Οι κοινωνικές ανισότητες  στο σημερινό κόσμο.</vt:lpstr>
      <vt:lpstr>Με τον όρο κοινωνική ανισότητα εννοούμε την κατάσταση κατά την οποία οι άνθρωποι έχουν άνιση προσβασιμότητα σε πόρους, υπηρεσίες, και θέσεις στην κοινωνία.Το φαινόμενο της κοινωνικής ανισότητας έχει αυξηθεί σε όλο τον κόσμο τα τελευταία χρόνια.</vt:lpstr>
      <vt:lpstr>Παρουσίαση του PowerPoint</vt:lpstr>
      <vt:lpstr>Σύμφωνα με ερωτηματολόγια που μοιράστηκαν σε μαθητές σχολείων στην Ελλάδα και στο εξωτερικό (συγκεκριμένα στην εκπαίδευση) προέκυψαν οι εξής απαντήσεις.</vt:lpstr>
      <vt:lpstr>ΠΟΙΟ ΕΙΝΑΙ ΤΟ ΣΧΟΛΕΙΟ ΣΟΥ ΚΑΙ ΠΟΥ ΒΡΙΣΚΕΤΑΙ;</vt:lpstr>
      <vt:lpstr>ΕΑΝ Η ΦΟΙΤΗΣΗ ΣΤΟ ΣΧΟΛΕΙΟ ΑΥΤΟ ΗΤΑΝ ΕΠΙΛΟΓΗ ΣΟΥ,ΘΕΩΡΕΙΣ ΟΤΙ ΣΕ ΔΙΚΑΙΩΣΕ;</vt:lpstr>
      <vt:lpstr>ΠΟΙΕΣ ΕΙΝΑΙ ΜΕΡΙΚΕΣ ΑΠΟ ΤΙΣ ΑΝΤΙΛΗΨΕΙΣ ΠΟΥ ΥΠΑΡΧΟΥΝ ΓΙΑ ΤΟΝ ΤΥΠΟ ΤΟΥ ΣΧΟΛΕΙΟΥ ΣΟΥ;</vt:lpstr>
      <vt:lpstr>ΠΙΣΤΕΥΕΙΣ ΟΤΙ ΟΙ ΣΥΜΠΕΡΙΦΟΡΕΣ ΑΥΤΕΣ ΕΠΗΡΕΑΖΟΥΝ ΤΗ ΨΥΧΟΛΟΓΙΑ ΚΑΙ ΤΙΣ ΕΠΙΔΟΣΕΙΣ ΤΩΝ ΜΑΘΗΤΩΝ;</vt:lpstr>
      <vt:lpstr>ΠΙΣΤΕΥΕΙΣ ΠΩΣ ΟΙ ΚΑΘΗΓΗΤΕΣ ΣΑΣ ΑΝΤΙΜΕΤΩΠΙΖΟΥΝ ΜΕ ΔΙΑΦΟΡΕΤΙΚΟ ΤΡΟΠΟ;</vt:lpstr>
      <vt:lpstr>Το σχολειο σου αναφερεται ως ενα απο τα καλυτερα ή ενα απο τα χειροτερα; </vt:lpstr>
      <vt:lpstr>Κατά πόσο οι αντιλήψεις που υπάρχουν για σχολεία όπως το δικό σου έχουν βάση;</vt:lpstr>
      <vt:lpstr>Σαν σχολειο οταν παρευρίσκεστε σε εξωτερικους χωρους για εκδρομές ή προγράμματα πως σας αντιμετωπιζουν;</vt:lpstr>
      <vt:lpstr>Κατα ποσο θεωρεις οτι οι κοινωνικές ανισοτητες έχουν επηρεασει αρνητικα το εκπαιδευτικό συστημα;</vt:lpstr>
      <vt:lpstr> Στο σχολείο σας έχετε βιωσει ποτέ ασχημες εμπειρίες απο αποψη κοινωνικών ανισοτήτων;</vt:lpstr>
      <vt:lpstr>ΓΕΝΙΚΟ ΣΥΜΠΕΡΑΣΜΑ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κοινωνικές ανισότητες  στο σημερινό κόσμο.</dc:title>
  <dc:creator>Λάσκαρη Ελένη</dc:creator>
  <cp:lastModifiedBy>Λάσκαρη Ελένη</cp:lastModifiedBy>
  <cp:revision>1</cp:revision>
  <dcterms:modified xsi:type="dcterms:W3CDTF">2021-06-09T10:08:34Z</dcterms:modified>
</cp:coreProperties>
</file>