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58" r:id="rId25"/>
    <p:sldId id="25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913;&#925;&#932;&#937;&#925;&#919;&#931;\Desktop\&#915;&#917;&#923;%20&#929;&#913;&#934;&#919;&#925;&#913;&#931;\&#915;&#917;&#923;%20&#929;&#913;&#934;&#919;&#925;&#913;&#931;\&#915;&#917;&#923;%20&#929;&#913;&#934;&#919;&#925;&#913;&#931;%202020-21\&#914;&#927;&#933;&#923;&#919;%20&#932;&#937;&#925;%20&#917;&#934;&#919;&#914;&#937;&#925;\&#917;&#929;&#915;&#913;&#931;&#921;&#913;%202020-21\&#915;&#929;&#913;&#934;&#921;&#922;&#917;&#931;%20&#928;&#913;&#929;&#913;&#931;&#932;&#913;&#931;&#917;&#921;&#931;-&#928;&#927;&#931;&#927;&#931;&#932;&#913;.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
          <c:y val="0.19971852167127824"/>
          <c:w val="1"/>
          <c:h val="0.70849116833368864"/>
        </c:manualLayout>
      </c:layout>
      <c:pie3DChart>
        <c:varyColors val="1"/>
        <c:ser>
          <c:idx val="0"/>
          <c:order val="0"/>
          <c:tx>
            <c:strRef>
              <c:f>Sheet1!$C$5</c:f>
              <c:strCache>
                <c:ptCount val="1"/>
                <c:pt idx="0">
                  <c:v>Φύλο</c:v>
                </c:pt>
              </c:strCache>
            </c:strRef>
          </c:tx>
          <c:dLbls>
            <c:spPr>
              <a:noFill/>
              <a:ln>
                <a:noFill/>
              </a:ln>
              <a:effectLst/>
            </c:spPr>
            <c:txPr>
              <a:bodyPr/>
              <a:lstStyle/>
              <a:p>
                <a:pPr>
                  <a:defRPr sz="18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Sheet1!$D$4:$E$4</c:f>
              <c:strCache>
                <c:ptCount val="2"/>
                <c:pt idx="0">
                  <c:v>Αγόρι</c:v>
                </c:pt>
                <c:pt idx="1">
                  <c:v>Κορίτσι</c:v>
                </c:pt>
              </c:strCache>
            </c:strRef>
          </c:cat>
          <c:val>
            <c:numRef>
              <c:f>Sheet1!$D$5:$E$5</c:f>
              <c:numCache>
                <c:formatCode>General</c:formatCode>
                <c:ptCount val="2"/>
                <c:pt idx="0">
                  <c:v>73</c:v>
                </c:pt>
                <c:pt idx="1">
                  <c:v>103</c:v>
                </c:pt>
              </c:numCache>
            </c:numRef>
          </c:val>
          <c:extLst>
            <c:ext xmlns:c16="http://schemas.microsoft.com/office/drawing/2014/chart" uri="{C3380CC4-5D6E-409C-BE32-E72D297353CC}">
              <c16:uniqueId val="{00000000-55F1-43A9-B840-DBC5C5BCDA41}"/>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Sheet1!$C$40</c:f>
              <c:strCache>
                <c:ptCount val="1"/>
                <c:pt idx="0">
                  <c:v>Πιστεύω ότι οι γνώσεις μου για το περιβάλλον έχουν σχέση με την ευαισθητοποίησή μου πάνω σε αυτόν τον τομέα.</c:v>
                </c:pt>
              </c:strCache>
            </c:strRef>
          </c:tx>
          <c:dLbls>
            <c:dLbl>
              <c:idx val="5"/>
              <c:layout>
                <c:manualLayout>
                  <c:x val="7.4998320212325303E-2"/>
                  <c:y val="-1.287869073592226E-4"/>
                </c:manualLayout>
              </c:layou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9FC6-48E8-9727-0F8CA75008E6}"/>
                </c:ext>
              </c:extLst>
            </c:dLbl>
            <c:spPr>
              <a:noFill/>
              <a:ln>
                <a:noFill/>
              </a:ln>
              <a:effectLst/>
            </c:spPr>
            <c:txPr>
              <a:bodyPr/>
              <a:lstStyle/>
              <a:p>
                <a:pPr>
                  <a:defRPr sz="1600"/>
                </a:pPr>
                <a:endParaRPr lang="el-GR"/>
              </a:p>
            </c:txPr>
            <c:showLegendKey val="0"/>
            <c:showVal val="1"/>
            <c:showCatName val="1"/>
            <c:showSerName val="0"/>
            <c:showPercent val="1"/>
            <c:showBubbleSize val="0"/>
            <c:showLeaderLines val="1"/>
            <c:extLst>
              <c:ext xmlns:c15="http://schemas.microsoft.com/office/drawing/2012/chart" uri="{CE6537A1-D6FC-4f65-9D91-7224C49458BB}">
                <c15:layout/>
              </c:ext>
            </c:extLst>
          </c:dLbls>
          <c:cat>
            <c:strRef>
              <c:f>Sheet1!$D$39:$I$39</c:f>
              <c:strCache>
                <c:ptCount val="5"/>
                <c:pt idx="0">
                  <c:v>Συμφωνώ πολύ</c:v>
                </c:pt>
                <c:pt idx="1">
                  <c:v>Συμφωνώ λίγο</c:v>
                </c:pt>
                <c:pt idx="2">
                  <c:v>Ούτε συμφωνώ-Ούτε διαφωνώ</c:v>
                </c:pt>
                <c:pt idx="3">
                  <c:v>Διαφωνώ λίγο</c:v>
                </c:pt>
                <c:pt idx="4">
                  <c:v>Διαφωνώ πολύ</c:v>
                </c:pt>
              </c:strCache>
            </c:strRef>
          </c:cat>
          <c:val>
            <c:numRef>
              <c:f>Sheet1!$D$40:$I$40</c:f>
              <c:numCache>
                <c:formatCode>General</c:formatCode>
                <c:ptCount val="6"/>
                <c:pt idx="0">
                  <c:v>78</c:v>
                </c:pt>
                <c:pt idx="1">
                  <c:v>56</c:v>
                </c:pt>
                <c:pt idx="2">
                  <c:v>34</c:v>
                </c:pt>
                <c:pt idx="3">
                  <c:v>4</c:v>
                </c:pt>
                <c:pt idx="4">
                  <c:v>4</c:v>
                </c:pt>
              </c:numCache>
            </c:numRef>
          </c:val>
          <c:extLst>
            <c:ext xmlns:c16="http://schemas.microsoft.com/office/drawing/2014/chart" uri="{C3380CC4-5D6E-409C-BE32-E72D297353CC}">
              <c16:uniqueId val="{00000001-9FC6-48E8-9727-0F8CA75008E6}"/>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Sheet1!$C$43</c:f>
              <c:strCache>
                <c:ptCount val="1"/>
                <c:pt idx="0">
                  <c:v>Γνωρίζω σχετικά με την περιβαλλοντική κρίση που περνάει ο πλανήτης μας.</c:v>
                </c:pt>
              </c:strCache>
            </c:strRef>
          </c:tx>
          <c:dLbls>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Sheet1!$D$42:$I$42</c:f>
              <c:strCache>
                <c:ptCount val="5"/>
                <c:pt idx="0">
                  <c:v>Συμφωνώ πολύ</c:v>
                </c:pt>
                <c:pt idx="1">
                  <c:v>Συμφωνώ λίγο</c:v>
                </c:pt>
                <c:pt idx="2">
                  <c:v>Ούτε συμφωνώ-Ούτε διαφωνώ</c:v>
                </c:pt>
                <c:pt idx="3">
                  <c:v>Διαφωνώ λίγο</c:v>
                </c:pt>
                <c:pt idx="4">
                  <c:v>Διαφωνώ πολύ</c:v>
                </c:pt>
              </c:strCache>
            </c:strRef>
          </c:cat>
          <c:val>
            <c:numRef>
              <c:f>Sheet1!$D$43:$I$43</c:f>
              <c:numCache>
                <c:formatCode>General</c:formatCode>
                <c:ptCount val="6"/>
                <c:pt idx="0">
                  <c:v>126</c:v>
                </c:pt>
                <c:pt idx="1">
                  <c:v>46</c:v>
                </c:pt>
                <c:pt idx="2">
                  <c:v>2</c:v>
                </c:pt>
                <c:pt idx="3">
                  <c:v>1</c:v>
                </c:pt>
                <c:pt idx="4">
                  <c:v>1</c:v>
                </c:pt>
              </c:numCache>
            </c:numRef>
          </c:val>
          <c:extLst>
            <c:ext xmlns:c16="http://schemas.microsoft.com/office/drawing/2014/chart" uri="{C3380CC4-5D6E-409C-BE32-E72D297353CC}">
              <c16:uniqueId val="{00000000-133C-4C4B-AE30-A41810C5FD28}"/>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Sheet1!$C$46</c:f>
              <c:strCache>
                <c:ptCount val="1"/>
                <c:pt idx="0">
                  <c:v>Έχω την κατάλληλη ενημέρωση από την εκπαίδευση σχετικά με το φαινόμενο της περιβαλλοντικής κρίσης.</c:v>
                </c:pt>
              </c:strCache>
            </c:strRef>
          </c:tx>
          <c:dLbls>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Sheet1!$D$45:$H$45</c:f>
              <c:strCache>
                <c:ptCount val="5"/>
                <c:pt idx="0">
                  <c:v>Συμφωνώ πολύ</c:v>
                </c:pt>
                <c:pt idx="1">
                  <c:v>Συμφωνώ λίγο</c:v>
                </c:pt>
                <c:pt idx="2">
                  <c:v>Ούτε συμφωνώ-Ούτε διαφωνώ</c:v>
                </c:pt>
                <c:pt idx="3">
                  <c:v>Διαφωνώ λίγο</c:v>
                </c:pt>
                <c:pt idx="4">
                  <c:v>Διαφωνώ πολύ</c:v>
                </c:pt>
              </c:strCache>
            </c:strRef>
          </c:cat>
          <c:val>
            <c:numRef>
              <c:f>Sheet1!$D$46:$H$46</c:f>
              <c:numCache>
                <c:formatCode>General</c:formatCode>
                <c:ptCount val="5"/>
                <c:pt idx="0">
                  <c:v>28</c:v>
                </c:pt>
                <c:pt idx="1">
                  <c:v>51</c:v>
                </c:pt>
                <c:pt idx="2">
                  <c:v>38</c:v>
                </c:pt>
                <c:pt idx="3">
                  <c:v>41</c:v>
                </c:pt>
                <c:pt idx="4">
                  <c:v>18</c:v>
                </c:pt>
              </c:numCache>
            </c:numRef>
          </c:val>
          <c:extLst>
            <c:ext xmlns:c16="http://schemas.microsoft.com/office/drawing/2014/chart" uri="{C3380CC4-5D6E-409C-BE32-E72D297353CC}">
              <c16:uniqueId val="{00000000-663C-41C8-B600-C6C47BFDB7C4}"/>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Sheet1!$C$49</c:f>
              <c:strCache>
                <c:ptCount val="1"/>
                <c:pt idx="0">
                  <c:v>Συμμετέχω σε δράσεις για το περιβάλλον.</c:v>
                </c:pt>
              </c:strCache>
            </c:strRef>
          </c:tx>
          <c:dLbls>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Sheet1!$D$48:$I$48</c:f>
              <c:strCache>
                <c:ptCount val="5"/>
                <c:pt idx="0">
                  <c:v>Συμφωνώ πολύ</c:v>
                </c:pt>
                <c:pt idx="1">
                  <c:v>Συμφωνώ λίγο</c:v>
                </c:pt>
                <c:pt idx="2">
                  <c:v>Ούτε συμφωνώ-Ούτε διαφωνώ</c:v>
                </c:pt>
                <c:pt idx="3">
                  <c:v>Διαφωνώ λίγο</c:v>
                </c:pt>
                <c:pt idx="4">
                  <c:v>Διαφωνώ πολύ</c:v>
                </c:pt>
              </c:strCache>
            </c:strRef>
          </c:cat>
          <c:val>
            <c:numRef>
              <c:f>Sheet1!$D$49:$I$49</c:f>
              <c:numCache>
                <c:formatCode>General</c:formatCode>
                <c:ptCount val="6"/>
                <c:pt idx="0">
                  <c:v>23</c:v>
                </c:pt>
                <c:pt idx="1">
                  <c:v>65</c:v>
                </c:pt>
                <c:pt idx="2">
                  <c:v>36</c:v>
                </c:pt>
                <c:pt idx="3">
                  <c:v>31</c:v>
                </c:pt>
                <c:pt idx="4">
                  <c:v>21</c:v>
                </c:pt>
              </c:numCache>
            </c:numRef>
          </c:val>
          <c:extLst>
            <c:ext xmlns:c16="http://schemas.microsoft.com/office/drawing/2014/chart" uri="{C3380CC4-5D6E-409C-BE32-E72D297353CC}">
              <c16:uniqueId val="{00000000-3CFD-468E-8366-7178A3C8FC97}"/>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Sheet1!$C$52</c:f>
              <c:strCache>
                <c:ptCount val="1"/>
                <c:pt idx="0">
                  <c:v>Η περιβαλλοντική εκπαίδευση στο γυμνάσιο και το λύκειο (δευτεροβάθμια εκπαίδευση) είναι σημαντική.</c:v>
                </c:pt>
              </c:strCache>
            </c:strRef>
          </c:tx>
          <c:dLbls>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Sheet1!$D$51:$H$51</c:f>
              <c:strCache>
                <c:ptCount val="5"/>
                <c:pt idx="0">
                  <c:v>Συμφωνώ πολύ</c:v>
                </c:pt>
                <c:pt idx="1">
                  <c:v>Συμφωνώ λίγο</c:v>
                </c:pt>
                <c:pt idx="2">
                  <c:v>Ούτε συμφωνώ-Ούτε διαφωνώ</c:v>
                </c:pt>
                <c:pt idx="3">
                  <c:v>Διαφωνώ λίγο</c:v>
                </c:pt>
                <c:pt idx="4">
                  <c:v>Διαφωνώ πολύ</c:v>
                </c:pt>
              </c:strCache>
            </c:strRef>
          </c:cat>
          <c:val>
            <c:numRef>
              <c:f>Sheet1!$D$52:$H$52</c:f>
              <c:numCache>
                <c:formatCode>General</c:formatCode>
                <c:ptCount val="5"/>
                <c:pt idx="0">
                  <c:v>124</c:v>
                </c:pt>
                <c:pt idx="1">
                  <c:v>28</c:v>
                </c:pt>
                <c:pt idx="2">
                  <c:v>14</c:v>
                </c:pt>
                <c:pt idx="3">
                  <c:v>7</c:v>
                </c:pt>
                <c:pt idx="4">
                  <c:v>3</c:v>
                </c:pt>
              </c:numCache>
            </c:numRef>
          </c:val>
          <c:extLst>
            <c:ext xmlns:c16="http://schemas.microsoft.com/office/drawing/2014/chart" uri="{C3380CC4-5D6E-409C-BE32-E72D297353CC}">
              <c16:uniqueId val="{00000000-3F0C-4E34-9188-4699A83ED8D7}"/>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Sheet1!$C$55</c:f>
              <c:strCache>
                <c:ptCount val="1"/>
                <c:pt idx="0">
                  <c:v>Το σχολείο θα πρέπει να παρέχει περισσότερες γνώσεις σχετικά με το περιβάλλον, την περιβαλλοντική πολιτική και τις διεθνείς συμφωνίες για το περιβάλλον.</c:v>
                </c:pt>
              </c:strCache>
            </c:strRef>
          </c:tx>
          <c:dLbls>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Sheet1!$D$54:$H$54</c:f>
              <c:strCache>
                <c:ptCount val="5"/>
                <c:pt idx="0">
                  <c:v>Συμφωνώ πολύ</c:v>
                </c:pt>
                <c:pt idx="1">
                  <c:v>Συμφωνώ λίγο</c:v>
                </c:pt>
                <c:pt idx="2">
                  <c:v>Ούτε συμφωνώ-Ούτε διαφωνώ</c:v>
                </c:pt>
                <c:pt idx="3">
                  <c:v>Διαφωνώ λίγο</c:v>
                </c:pt>
                <c:pt idx="4">
                  <c:v>Διαφωνώ πολύ</c:v>
                </c:pt>
              </c:strCache>
            </c:strRef>
          </c:cat>
          <c:val>
            <c:numRef>
              <c:f>Sheet1!$D$55:$H$55</c:f>
              <c:numCache>
                <c:formatCode>General</c:formatCode>
                <c:ptCount val="5"/>
                <c:pt idx="0">
                  <c:v>126</c:v>
                </c:pt>
                <c:pt idx="1">
                  <c:v>34</c:v>
                </c:pt>
                <c:pt idx="2">
                  <c:v>10</c:v>
                </c:pt>
                <c:pt idx="3">
                  <c:v>3</c:v>
                </c:pt>
                <c:pt idx="4">
                  <c:v>3</c:v>
                </c:pt>
              </c:numCache>
            </c:numRef>
          </c:val>
          <c:extLst>
            <c:ext xmlns:c16="http://schemas.microsoft.com/office/drawing/2014/chart" uri="{C3380CC4-5D6E-409C-BE32-E72D297353CC}">
              <c16:uniqueId val="{00000000-6071-4D25-8798-8F500627A12C}"/>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Sheet1!$C$58</c:f>
              <c:strCache>
                <c:ptCount val="1"/>
                <c:pt idx="0">
                  <c:v>Θεωρώ πως θα πρέπει να προστεθούν και άλλα μαθήματα σχετικά με το περιβάλλον στο εκπαιδευτικό μας σύστημα.</c:v>
                </c:pt>
              </c:strCache>
            </c:strRef>
          </c:tx>
          <c:dLbls>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Sheet1!$D$57:$H$57</c:f>
              <c:strCache>
                <c:ptCount val="5"/>
                <c:pt idx="0">
                  <c:v>Συμφωνώ πολύ</c:v>
                </c:pt>
                <c:pt idx="1">
                  <c:v>Συμφωνώ λίγο</c:v>
                </c:pt>
                <c:pt idx="2">
                  <c:v>Ούτε συμφωνώ-Ούτε διαφωνώ</c:v>
                </c:pt>
                <c:pt idx="3">
                  <c:v>Διαφωνώ λίγο</c:v>
                </c:pt>
                <c:pt idx="4">
                  <c:v>Διαφωνώ πολύ</c:v>
                </c:pt>
              </c:strCache>
            </c:strRef>
          </c:cat>
          <c:val>
            <c:numRef>
              <c:f>Sheet1!$D$58:$H$58</c:f>
              <c:numCache>
                <c:formatCode>General</c:formatCode>
                <c:ptCount val="5"/>
                <c:pt idx="0">
                  <c:v>92</c:v>
                </c:pt>
                <c:pt idx="1">
                  <c:v>50</c:v>
                </c:pt>
                <c:pt idx="2">
                  <c:v>20</c:v>
                </c:pt>
                <c:pt idx="3">
                  <c:v>7</c:v>
                </c:pt>
                <c:pt idx="4">
                  <c:v>7</c:v>
                </c:pt>
              </c:numCache>
            </c:numRef>
          </c:val>
          <c:extLst>
            <c:ext xmlns:c16="http://schemas.microsoft.com/office/drawing/2014/chart" uri="{C3380CC4-5D6E-409C-BE32-E72D297353CC}">
              <c16:uniqueId val="{00000000-FFD2-4971-BABC-7A704D794829}"/>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Sheet1!$C$61</c:f>
              <c:strCache>
                <c:ptCount val="1"/>
                <c:pt idx="0">
                  <c:v>Πιστεύω ότι το σχολείο, μας έχει ενημερώσει για τους πιθανούς τρόπους αντιμετώπισης του φαινομένου της περιβαλλοντικής κρίσης.</c:v>
                </c:pt>
              </c:strCache>
            </c:strRef>
          </c:tx>
          <c:dLbls>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Sheet1!$D$60:$H$60</c:f>
              <c:strCache>
                <c:ptCount val="5"/>
                <c:pt idx="0">
                  <c:v>Συμφωνώ πολύ</c:v>
                </c:pt>
                <c:pt idx="1">
                  <c:v>Συμφωνώ λίγο</c:v>
                </c:pt>
                <c:pt idx="2">
                  <c:v>Ούτε συμφωνώ-Ούτε διαφωνώ</c:v>
                </c:pt>
                <c:pt idx="3">
                  <c:v>Διαφωνώ λίγο</c:v>
                </c:pt>
                <c:pt idx="4">
                  <c:v>Διαφωνώ πολύ</c:v>
                </c:pt>
              </c:strCache>
            </c:strRef>
          </c:cat>
          <c:val>
            <c:numRef>
              <c:f>Sheet1!$D$61:$H$61</c:f>
              <c:numCache>
                <c:formatCode>General</c:formatCode>
                <c:ptCount val="5"/>
                <c:pt idx="0">
                  <c:v>15</c:v>
                </c:pt>
                <c:pt idx="1">
                  <c:v>45</c:v>
                </c:pt>
                <c:pt idx="2">
                  <c:v>31</c:v>
                </c:pt>
                <c:pt idx="3">
                  <c:v>54</c:v>
                </c:pt>
                <c:pt idx="4">
                  <c:v>31</c:v>
                </c:pt>
              </c:numCache>
            </c:numRef>
          </c:val>
          <c:extLst>
            <c:ext xmlns:c16="http://schemas.microsoft.com/office/drawing/2014/chart" uri="{C3380CC4-5D6E-409C-BE32-E72D297353CC}">
              <c16:uniqueId val="{00000000-9699-46E3-8CEC-D849509B525F}"/>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Sheet1!$C$64</c:f>
              <c:strCache>
                <c:ptCount val="1"/>
                <c:pt idx="0">
                  <c:v>Θεωρώ ότι η καταστροφή του περιβάλλοντος οφείλεται στην έλλειψη περιβαλλοντικής εκπαίδευσης</c:v>
                </c:pt>
              </c:strCache>
            </c:strRef>
          </c:tx>
          <c:dLbls>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Sheet1!$D$63:$H$63</c:f>
              <c:strCache>
                <c:ptCount val="5"/>
                <c:pt idx="0">
                  <c:v>Συμφωνώ πολύ</c:v>
                </c:pt>
                <c:pt idx="1">
                  <c:v>Συμφωνώ λίγο</c:v>
                </c:pt>
                <c:pt idx="2">
                  <c:v>Ούτε συμφωνώ-Ούτε διαφωνώ</c:v>
                </c:pt>
                <c:pt idx="3">
                  <c:v>Διαφωνώ λίγο</c:v>
                </c:pt>
                <c:pt idx="4">
                  <c:v>Διαφωνώ πολύ</c:v>
                </c:pt>
              </c:strCache>
            </c:strRef>
          </c:cat>
          <c:val>
            <c:numRef>
              <c:f>Sheet1!$D$64:$H$64</c:f>
              <c:numCache>
                <c:formatCode>General</c:formatCode>
                <c:ptCount val="5"/>
                <c:pt idx="0">
                  <c:v>68</c:v>
                </c:pt>
                <c:pt idx="1">
                  <c:v>58</c:v>
                </c:pt>
                <c:pt idx="2">
                  <c:v>24</c:v>
                </c:pt>
                <c:pt idx="3">
                  <c:v>18</c:v>
                </c:pt>
                <c:pt idx="4">
                  <c:v>8</c:v>
                </c:pt>
              </c:numCache>
            </c:numRef>
          </c:val>
          <c:extLst>
            <c:ext xmlns:c16="http://schemas.microsoft.com/office/drawing/2014/chart" uri="{C3380CC4-5D6E-409C-BE32-E72D297353CC}">
              <c16:uniqueId val="{00000000-7AF5-4F2B-ADF7-68DFB4B2F59E}"/>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Sheet1!$C$67</c:f>
              <c:strCache>
                <c:ptCount val="1"/>
                <c:pt idx="0">
                  <c:v>Πιστεύω ότι η σχολική κοινότητα και οι μαθητικές κοινότητες ειδικότερα, θα πρέπει να έχουν περισσότερο ενεργό ρόλο σε οικολογικά και περιβαλλοντικά ζητήματα.</c:v>
                </c:pt>
              </c:strCache>
            </c:strRef>
          </c:tx>
          <c:dLbls>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Sheet1!$D$66:$H$66</c:f>
              <c:strCache>
                <c:ptCount val="5"/>
                <c:pt idx="0">
                  <c:v>Συμφωνώ πολύ</c:v>
                </c:pt>
                <c:pt idx="1">
                  <c:v>Συμφωνώ λίγο</c:v>
                </c:pt>
                <c:pt idx="2">
                  <c:v>Ούτε συμφωνώ-Ούτε διαφωνώ</c:v>
                </c:pt>
                <c:pt idx="3">
                  <c:v>Διαφωνώ λίγο</c:v>
                </c:pt>
                <c:pt idx="4">
                  <c:v>Διαφωνώ πολύ</c:v>
                </c:pt>
              </c:strCache>
            </c:strRef>
          </c:cat>
          <c:val>
            <c:numRef>
              <c:f>Sheet1!$D$67:$H$67</c:f>
              <c:numCache>
                <c:formatCode>General</c:formatCode>
                <c:ptCount val="5"/>
                <c:pt idx="0">
                  <c:v>101</c:v>
                </c:pt>
                <c:pt idx="1">
                  <c:v>52</c:v>
                </c:pt>
                <c:pt idx="2">
                  <c:v>17</c:v>
                </c:pt>
                <c:pt idx="3">
                  <c:v>3</c:v>
                </c:pt>
                <c:pt idx="4">
                  <c:v>3</c:v>
                </c:pt>
              </c:numCache>
            </c:numRef>
          </c:val>
          <c:extLst>
            <c:ext xmlns:c16="http://schemas.microsoft.com/office/drawing/2014/chart" uri="{C3380CC4-5D6E-409C-BE32-E72D297353CC}">
              <c16:uniqueId val="{00000000-3DCA-4CAB-8E34-CAF94EBEE5B4}"/>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7.6548506149375001E-2"/>
          <c:y val="0.17515231944321566"/>
          <c:w val="0.92345149385062497"/>
          <c:h val="0.69445221032764159"/>
        </c:manualLayout>
      </c:layout>
      <c:pie3DChart>
        <c:varyColors val="1"/>
        <c:ser>
          <c:idx val="0"/>
          <c:order val="0"/>
          <c:tx>
            <c:strRef>
              <c:f>Sheet1!$C$9</c:f>
              <c:strCache>
                <c:ptCount val="1"/>
                <c:pt idx="0">
                  <c:v>Τάξη</c:v>
                </c:pt>
              </c:strCache>
            </c:strRef>
          </c:tx>
          <c:dLbls>
            <c:spPr>
              <a:noFill/>
              <a:ln>
                <a:noFill/>
              </a:ln>
              <a:effectLst/>
            </c:spPr>
            <c:txPr>
              <a:bodyPr/>
              <a:lstStyle/>
              <a:p>
                <a:pPr>
                  <a:defRPr sz="18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Sheet1!$D$8:$F$8</c:f>
              <c:strCache>
                <c:ptCount val="3"/>
                <c:pt idx="0">
                  <c:v>Α΄</c:v>
                </c:pt>
                <c:pt idx="1">
                  <c:v>Β΄</c:v>
                </c:pt>
                <c:pt idx="2">
                  <c:v>Γ΄</c:v>
                </c:pt>
              </c:strCache>
            </c:strRef>
          </c:cat>
          <c:val>
            <c:numRef>
              <c:f>Sheet1!$D$9:$F$9</c:f>
              <c:numCache>
                <c:formatCode>General</c:formatCode>
                <c:ptCount val="3"/>
                <c:pt idx="0">
                  <c:v>42</c:v>
                </c:pt>
                <c:pt idx="1">
                  <c:v>80</c:v>
                </c:pt>
                <c:pt idx="2">
                  <c:v>54</c:v>
                </c:pt>
              </c:numCache>
            </c:numRef>
          </c:val>
          <c:extLst>
            <c:ext xmlns:c16="http://schemas.microsoft.com/office/drawing/2014/chart" uri="{C3380CC4-5D6E-409C-BE32-E72D297353CC}">
              <c16:uniqueId val="{00000000-32C4-459B-87AC-1231B2781C81}"/>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Sheet1!$C$70</c:f>
              <c:strCache>
                <c:ptCount val="1"/>
                <c:pt idx="0">
                  <c:v>Πιστεύω ότι η πανδημία της νόσου του κορωνοϊού COVID-19 έχει επηρεάσει αρνητικά το περιβάλλον.</c:v>
                </c:pt>
              </c:strCache>
            </c:strRef>
          </c:tx>
          <c:dLbls>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Sheet1!$D$69:$H$69</c:f>
              <c:strCache>
                <c:ptCount val="5"/>
                <c:pt idx="0">
                  <c:v>Συμφωνώ πολύ</c:v>
                </c:pt>
                <c:pt idx="1">
                  <c:v>Συμφωνώ λίγο</c:v>
                </c:pt>
                <c:pt idx="2">
                  <c:v>Ούτε συμφωνώ-Ούτε διαφωνώ</c:v>
                </c:pt>
                <c:pt idx="3">
                  <c:v>Διαφωνώ λίγο</c:v>
                </c:pt>
                <c:pt idx="4">
                  <c:v>Διαφωνώ πολύ</c:v>
                </c:pt>
              </c:strCache>
            </c:strRef>
          </c:cat>
          <c:val>
            <c:numRef>
              <c:f>Sheet1!$D$70:$H$70</c:f>
              <c:numCache>
                <c:formatCode>General</c:formatCode>
                <c:ptCount val="5"/>
                <c:pt idx="0">
                  <c:v>32</c:v>
                </c:pt>
                <c:pt idx="1">
                  <c:v>23</c:v>
                </c:pt>
                <c:pt idx="2">
                  <c:v>26</c:v>
                </c:pt>
                <c:pt idx="3">
                  <c:v>46</c:v>
                </c:pt>
                <c:pt idx="4">
                  <c:v>49</c:v>
                </c:pt>
              </c:numCache>
            </c:numRef>
          </c:val>
          <c:extLst>
            <c:ext xmlns:c16="http://schemas.microsoft.com/office/drawing/2014/chart" uri="{C3380CC4-5D6E-409C-BE32-E72D297353CC}">
              <c16:uniqueId val="{00000000-5603-430D-A0EA-2D2CDA5A5A63}"/>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Sheet1!$C$73</c:f>
              <c:strCache>
                <c:ptCount val="1"/>
                <c:pt idx="0">
                  <c:v>Στην περίοδο της πανδημίας της νόσου του κορωνοϊού COVID-19, οι πολίτες μπορούν να αναλάβουν δράση για το περιβάλλον.</c:v>
                </c:pt>
              </c:strCache>
            </c:strRef>
          </c:tx>
          <c:dLbls>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Sheet1!$D$72:$H$72</c:f>
              <c:strCache>
                <c:ptCount val="5"/>
                <c:pt idx="0">
                  <c:v>Συμφωνώ πολύ</c:v>
                </c:pt>
                <c:pt idx="1">
                  <c:v>Συμφωνώ λίγο</c:v>
                </c:pt>
                <c:pt idx="2">
                  <c:v>Ούτε συμφωνώ-Ούτε διαφωνώ</c:v>
                </c:pt>
                <c:pt idx="3">
                  <c:v>Διαφωνώ λίγο</c:v>
                </c:pt>
                <c:pt idx="4">
                  <c:v>Διαφωνώ πολύ</c:v>
                </c:pt>
              </c:strCache>
            </c:strRef>
          </c:cat>
          <c:val>
            <c:numRef>
              <c:f>Sheet1!$D$73:$H$73</c:f>
              <c:numCache>
                <c:formatCode>General</c:formatCode>
                <c:ptCount val="5"/>
                <c:pt idx="0">
                  <c:v>60</c:v>
                </c:pt>
                <c:pt idx="1">
                  <c:v>48</c:v>
                </c:pt>
                <c:pt idx="2">
                  <c:v>43</c:v>
                </c:pt>
                <c:pt idx="3">
                  <c:v>15</c:v>
                </c:pt>
                <c:pt idx="4">
                  <c:v>10</c:v>
                </c:pt>
              </c:numCache>
            </c:numRef>
          </c:val>
          <c:extLst>
            <c:ext xmlns:c16="http://schemas.microsoft.com/office/drawing/2014/chart" uri="{C3380CC4-5D6E-409C-BE32-E72D297353CC}">
              <c16:uniqueId val="{00000000-7B9C-4986-8127-FA900B5D7732}"/>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Sheet1!$C$13</c:f>
              <c:strCache>
                <c:ptCount val="1"/>
                <c:pt idx="0">
                  <c:v>Εργασία πατέρα</c:v>
                </c:pt>
              </c:strCache>
            </c:strRef>
          </c:tx>
          <c:dLbls>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Sheet1!$D$12:$I$12</c:f>
              <c:strCache>
                <c:ptCount val="6"/>
                <c:pt idx="0">
                  <c:v>Δημόσιος Υπάλληλος</c:v>
                </c:pt>
                <c:pt idx="1">
                  <c:v>Ιδιωτικός Υπάλληλος</c:v>
                </c:pt>
                <c:pt idx="2">
                  <c:v>Ελεύθερος Επαγγελματίας-Επιχειρηματίας</c:v>
                </c:pt>
                <c:pt idx="3">
                  <c:v>Συνταξιούχος</c:v>
                </c:pt>
                <c:pt idx="4">
                  <c:v>Οικιακά</c:v>
                </c:pt>
                <c:pt idx="5">
                  <c:v>Άνεργος</c:v>
                </c:pt>
              </c:strCache>
            </c:strRef>
          </c:cat>
          <c:val>
            <c:numRef>
              <c:f>Sheet1!$D$13:$I$13</c:f>
              <c:numCache>
                <c:formatCode>General</c:formatCode>
                <c:ptCount val="6"/>
                <c:pt idx="0">
                  <c:v>48</c:v>
                </c:pt>
                <c:pt idx="1">
                  <c:v>50</c:v>
                </c:pt>
                <c:pt idx="2">
                  <c:v>61</c:v>
                </c:pt>
                <c:pt idx="3">
                  <c:v>9</c:v>
                </c:pt>
                <c:pt idx="4">
                  <c:v>1</c:v>
                </c:pt>
                <c:pt idx="5">
                  <c:v>7</c:v>
                </c:pt>
              </c:numCache>
            </c:numRef>
          </c:val>
          <c:extLst>
            <c:ext xmlns:c16="http://schemas.microsoft.com/office/drawing/2014/chart" uri="{C3380CC4-5D6E-409C-BE32-E72D297353CC}">
              <c16:uniqueId val="{00000000-A053-486D-A3F7-96D15040BFB9}"/>
            </c:ext>
          </c:extLst>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Sheet1!$C$17</c:f>
              <c:strCache>
                <c:ptCount val="1"/>
                <c:pt idx="0">
                  <c:v>Εργασία μητέρας</c:v>
                </c:pt>
              </c:strCache>
            </c:strRef>
          </c:tx>
          <c:dLbls>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Sheet1!$D$16:$I$16</c:f>
              <c:strCache>
                <c:ptCount val="6"/>
                <c:pt idx="0">
                  <c:v>Δημόσιος Υπάλληλος</c:v>
                </c:pt>
                <c:pt idx="1">
                  <c:v>Ιδιωτικός Υπάλληλος</c:v>
                </c:pt>
                <c:pt idx="2">
                  <c:v>Ελεύθερος Επαγγελματίας-Επιχειρηματίας</c:v>
                </c:pt>
                <c:pt idx="3">
                  <c:v>Συνταξιούχος</c:v>
                </c:pt>
                <c:pt idx="4">
                  <c:v>Οικιακά</c:v>
                </c:pt>
                <c:pt idx="5">
                  <c:v>Άνεργη</c:v>
                </c:pt>
              </c:strCache>
            </c:strRef>
          </c:cat>
          <c:val>
            <c:numRef>
              <c:f>Sheet1!$D$17:$I$17</c:f>
              <c:numCache>
                <c:formatCode>General</c:formatCode>
                <c:ptCount val="6"/>
                <c:pt idx="0">
                  <c:v>36</c:v>
                </c:pt>
                <c:pt idx="1">
                  <c:v>69</c:v>
                </c:pt>
                <c:pt idx="2">
                  <c:v>31</c:v>
                </c:pt>
                <c:pt idx="3">
                  <c:v>6</c:v>
                </c:pt>
                <c:pt idx="4">
                  <c:v>24</c:v>
                </c:pt>
                <c:pt idx="5">
                  <c:v>10</c:v>
                </c:pt>
              </c:numCache>
            </c:numRef>
          </c:val>
          <c:extLst>
            <c:ext xmlns:c16="http://schemas.microsoft.com/office/drawing/2014/chart" uri="{C3380CC4-5D6E-409C-BE32-E72D297353CC}">
              <c16:uniqueId val="{00000000-5835-45EC-B062-F4484E6A13FC}"/>
            </c:ext>
          </c:extLst>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7.9714366690079239E-2"/>
          <c:y val="0.25111793229236185"/>
          <c:w val="0.92028563330992075"/>
          <c:h val="0.61810341503922184"/>
        </c:manualLayout>
      </c:layout>
      <c:pie3DChart>
        <c:varyColors val="1"/>
        <c:ser>
          <c:idx val="0"/>
          <c:order val="0"/>
          <c:tx>
            <c:strRef>
              <c:f>Sheet1!$C$21</c:f>
              <c:strCache>
                <c:ptCount val="1"/>
                <c:pt idx="0">
                  <c:v>Περιοχή μόνιμης κατοικίας</c:v>
                </c:pt>
              </c:strCache>
            </c:strRef>
          </c:tx>
          <c:dLbls>
            <c:dLbl>
              <c:idx val="1"/>
              <c:layout>
                <c:manualLayout>
                  <c:x val="-0.22307339078078034"/>
                  <c:y val="0.452724150221963"/>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76E9-498E-845F-A20FDEB036AF}"/>
                </c:ext>
              </c:extLst>
            </c:dLbl>
            <c:spPr>
              <a:noFill/>
              <a:ln>
                <a:noFill/>
              </a:ln>
              <a:effectLst/>
            </c:spPr>
            <c:txPr>
              <a:bodyPr/>
              <a:lstStyle/>
              <a:p>
                <a:pPr>
                  <a:defRPr sz="16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Sheet1!$D$20:$G$20</c:f>
              <c:strCache>
                <c:ptCount val="4"/>
                <c:pt idx="0">
                  <c:v>Δήμος Ραφήνας-Πικερμίου</c:v>
                </c:pt>
                <c:pt idx="1">
                  <c:v>Δήμος Σπάτων-Αρτέμιδας</c:v>
                </c:pt>
                <c:pt idx="2">
                  <c:v>Δήμος Μαραθώνος</c:v>
                </c:pt>
                <c:pt idx="3">
                  <c:v>Άλλος δήμος</c:v>
                </c:pt>
              </c:strCache>
            </c:strRef>
          </c:cat>
          <c:val>
            <c:numRef>
              <c:f>Sheet1!$D$21:$G$21</c:f>
              <c:numCache>
                <c:formatCode>General</c:formatCode>
                <c:ptCount val="4"/>
                <c:pt idx="0">
                  <c:v>140</c:v>
                </c:pt>
                <c:pt idx="1">
                  <c:v>30</c:v>
                </c:pt>
                <c:pt idx="2">
                  <c:v>2</c:v>
                </c:pt>
                <c:pt idx="3">
                  <c:v>4</c:v>
                </c:pt>
              </c:numCache>
            </c:numRef>
          </c:val>
          <c:extLst>
            <c:ext xmlns:c16="http://schemas.microsoft.com/office/drawing/2014/chart" uri="{C3380CC4-5D6E-409C-BE32-E72D297353CC}">
              <c16:uniqueId val="{00000001-76E9-498E-845F-A20FDEB036AF}"/>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15563135621963753"/>
          <c:y val="0.13794492422318178"/>
          <c:w val="0.59728703892132529"/>
          <c:h val="0.86205507577681861"/>
        </c:manualLayout>
      </c:layout>
      <c:pie3DChart>
        <c:varyColors val="1"/>
        <c:ser>
          <c:idx val="0"/>
          <c:order val="0"/>
          <c:tx>
            <c:strRef>
              <c:f>Sheet1!$C$25</c:f>
              <c:strCache>
                <c:ptCount val="1"/>
                <c:pt idx="0">
                  <c:v>Επίπεδο εκπαίδευσης πατέρα</c:v>
                </c:pt>
              </c:strCache>
            </c:strRef>
          </c:tx>
          <c:dLbls>
            <c:dLbl>
              <c:idx val="1"/>
              <c:layout>
                <c:manualLayout>
                  <c:x val="8.0526515268115523E-2"/>
                  <c:y val="-0.1149124715963686"/>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52E5-4849-8E70-5360E456D4DD}"/>
                </c:ext>
              </c:extLst>
            </c:dLbl>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Sheet1!$D$24:$J$24</c:f>
              <c:strCache>
                <c:ptCount val="7"/>
                <c:pt idx="0">
                  <c:v>Απόφοιτος δημοτικού</c:v>
                </c:pt>
                <c:pt idx="1">
                  <c:v>Απόφοιτος γυμνασίου</c:v>
                </c:pt>
                <c:pt idx="2">
                  <c:v>Απόφοιτος λυκείου</c:v>
                </c:pt>
                <c:pt idx="3">
                  <c:v>Απόφοιτος ΙΕΚ</c:v>
                </c:pt>
                <c:pt idx="4">
                  <c:v>Απόφοιτος ΤΕΙ/ΑΕΙ</c:v>
                </c:pt>
                <c:pt idx="5">
                  <c:v>Κάτοχος Μεταπτυχιακού διπλώματος</c:v>
                </c:pt>
                <c:pt idx="6">
                  <c:v>Κάτοχος Διδακτορικού διπλώματος</c:v>
                </c:pt>
              </c:strCache>
            </c:strRef>
          </c:cat>
          <c:val>
            <c:numRef>
              <c:f>Sheet1!$D$25:$J$25</c:f>
              <c:numCache>
                <c:formatCode>General</c:formatCode>
                <c:ptCount val="7"/>
                <c:pt idx="0">
                  <c:v>0</c:v>
                </c:pt>
                <c:pt idx="1">
                  <c:v>6</c:v>
                </c:pt>
                <c:pt idx="2">
                  <c:v>62</c:v>
                </c:pt>
                <c:pt idx="3">
                  <c:v>22</c:v>
                </c:pt>
                <c:pt idx="4">
                  <c:v>57</c:v>
                </c:pt>
                <c:pt idx="5">
                  <c:v>26</c:v>
                </c:pt>
                <c:pt idx="6">
                  <c:v>3</c:v>
                </c:pt>
              </c:numCache>
            </c:numRef>
          </c:val>
          <c:extLst>
            <c:ext xmlns:c16="http://schemas.microsoft.com/office/drawing/2014/chart" uri="{C3380CC4-5D6E-409C-BE32-E72D297353CC}">
              <c16:uniqueId val="{00000001-52E5-4849-8E70-5360E456D4DD}"/>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11604844717716534"/>
          <c:y val="0"/>
          <c:w val="0.65429648156852394"/>
          <c:h val="1"/>
        </c:manualLayout>
      </c:layout>
      <c:pie3DChart>
        <c:varyColors val="1"/>
        <c:ser>
          <c:idx val="0"/>
          <c:order val="0"/>
          <c:tx>
            <c:strRef>
              <c:f>Sheet1!$C$29</c:f>
              <c:strCache>
                <c:ptCount val="1"/>
                <c:pt idx="0">
                  <c:v>Επίπεδο εκπαίδευσης μητέρας</c:v>
                </c:pt>
              </c:strCache>
            </c:strRef>
          </c:tx>
          <c:dLbls>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Sheet1!$D$28:$J$28</c:f>
              <c:strCache>
                <c:ptCount val="7"/>
                <c:pt idx="0">
                  <c:v>Απόφοιτη δημοτικού</c:v>
                </c:pt>
                <c:pt idx="1">
                  <c:v>Απόφοιτη γυμνασίου</c:v>
                </c:pt>
                <c:pt idx="2">
                  <c:v>Απόφοιτη λυκείου</c:v>
                </c:pt>
                <c:pt idx="3">
                  <c:v>Απόφοιτη ΙΕΚ</c:v>
                </c:pt>
                <c:pt idx="4">
                  <c:v>Απόφοιτη ΤΕΙ/ΑΕΙ</c:v>
                </c:pt>
                <c:pt idx="5">
                  <c:v>Κάτοχος Μεταπτυχιακού διπλώματος</c:v>
                </c:pt>
                <c:pt idx="6">
                  <c:v>Κάτοχος Διδακτορικού διπλώματος</c:v>
                </c:pt>
              </c:strCache>
            </c:strRef>
          </c:cat>
          <c:val>
            <c:numRef>
              <c:f>Sheet1!$D$29:$J$29</c:f>
              <c:numCache>
                <c:formatCode>General</c:formatCode>
                <c:ptCount val="7"/>
                <c:pt idx="0">
                  <c:v>1</c:v>
                </c:pt>
                <c:pt idx="1">
                  <c:v>3</c:v>
                </c:pt>
                <c:pt idx="2">
                  <c:v>56</c:v>
                </c:pt>
                <c:pt idx="3">
                  <c:v>27</c:v>
                </c:pt>
                <c:pt idx="4">
                  <c:v>60</c:v>
                </c:pt>
                <c:pt idx="5">
                  <c:v>26</c:v>
                </c:pt>
                <c:pt idx="6">
                  <c:v>3</c:v>
                </c:pt>
              </c:numCache>
            </c:numRef>
          </c:val>
          <c:extLst>
            <c:ext xmlns:c16="http://schemas.microsoft.com/office/drawing/2014/chart" uri="{C3380CC4-5D6E-409C-BE32-E72D297353CC}">
              <c16:uniqueId val="{00000000-0FA0-428D-8804-6BE0982D6DFB}"/>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Sheet1!$C$34</c:f>
              <c:strCache>
                <c:ptCount val="1"/>
                <c:pt idx="0">
                  <c:v>Οι γνώσεις μου για το περιβάλλον είναι επαρκείς.</c:v>
                </c:pt>
              </c:strCache>
            </c:strRef>
          </c:tx>
          <c:dLbls>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Sheet1!$D$33:$H$33</c:f>
              <c:strCache>
                <c:ptCount val="5"/>
                <c:pt idx="0">
                  <c:v>Συμφωνώ πολύ</c:v>
                </c:pt>
                <c:pt idx="1">
                  <c:v>Συμφωνώ λίγο</c:v>
                </c:pt>
                <c:pt idx="2">
                  <c:v>Ούτε συμφωνώ-Ούτε διαφωνώ</c:v>
                </c:pt>
                <c:pt idx="3">
                  <c:v>Διαφωνώ λίγο</c:v>
                </c:pt>
                <c:pt idx="4">
                  <c:v>Διαφωνώ πολύ</c:v>
                </c:pt>
              </c:strCache>
            </c:strRef>
          </c:cat>
          <c:val>
            <c:numRef>
              <c:f>Sheet1!$D$34:$H$34</c:f>
              <c:numCache>
                <c:formatCode>General</c:formatCode>
                <c:ptCount val="5"/>
                <c:pt idx="0">
                  <c:v>57</c:v>
                </c:pt>
                <c:pt idx="1">
                  <c:v>86</c:v>
                </c:pt>
                <c:pt idx="2">
                  <c:v>25</c:v>
                </c:pt>
                <c:pt idx="3">
                  <c:v>6</c:v>
                </c:pt>
                <c:pt idx="4">
                  <c:v>2</c:v>
                </c:pt>
              </c:numCache>
            </c:numRef>
          </c:val>
          <c:extLst>
            <c:ext xmlns:c16="http://schemas.microsoft.com/office/drawing/2014/chart" uri="{C3380CC4-5D6E-409C-BE32-E72D297353CC}">
              <c16:uniqueId val="{00000000-1BE9-4B97-AFCB-DC104D1DC4AC}"/>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7.9074549382984569E-2"/>
          <c:y val="0.32081976973325893"/>
          <c:w val="0.8344844187294268"/>
          <c:h val="0.58391956596479566"/>
        </c:manualLayout>
      </c:layout>
      <c:pie3DChart>
        <c:varyColors val="1"/>
        <c:ser>
          <c:idx val="0"/>
          <c:order val="0"/>
          <c:tx>
            <c:strRef>
              <c:f>Sheet1!$C$37</c:f>
              <c:strCache>
                <c:ptCount val="1"/>
                <c:pt idx="0">
                  <c:v>Γνωρίζω τις βασικές πολιτικές δράσεις σχετικά με το περιβάλλον (π.χ. συμφωνία του Παρισιού το 2016).</c:v>
                </c:pt>
              </c:strCache>
            </c:strRef>
          </c:tx>
          <c:dLbls>
            <c:spPr>
              <a:noFill/>
              <a:ln>
                <a:noFill/>
              </a:ln>
              <a:effectLst/>
            </c:spPr>
            <c:txPr>
              <a:bodyPr/>
              <a:lstStyle/>
              <a:p>
                <a:pPr>
                  <a:defRPr sz="1400"/>
                </a:pPr>
                <a:endParaRPr lang="el-GR"/>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Sheet1!$D$36:$H$36</c:f>
              <c:strCache>
                <c:ptCount val="5"/>
                <c:pt idx="0">
                  <c:v>Συμφωνώ πολύ</c:v>
                </c:pt>
                <c:pt idx="1">
                  <c:v>Συμφωνώ λίγο</c:v>
                </c:pt>
                <c:pt idx="2">
                  <c:v>Ούτε συμφωνώ-Ούτε διαφωνώ</c:v>
                </c:pt>
                <c:pt idx="3">
                  <c:v>Διαφωνώ λίγο</c:v>
                </c:pt>
                <c:pt idx="4">
                  <c:v>Διαφωνώ πολύ</c:v>
                </c:pt>
              </c:strCache>
            </c:strRef>
          </c:cat>
          <c:val>
            <c:numRef>
              <c:f>Sheet1!$D$37:$H$37</c:f>
              <c:numCache>
                <c:formatCode>General</c:formatCode>
                <c:ptCount val="5"/>
                <c:pt idx="0">
                  <c:v>17</c:v>
                </c:pt>
                <c:pt idx="1">
                  <c:v>45</c:v>
                </c:pt>
                <c:pt idx="2">
                  <c:v>45</c:v>
                </c:pt>
                <c:pt idx="3">
                  <c:v>43</c:v>
                </c:pt>
                <c:pt idx="4">
                  <c:v>26</c:v>
                </c:pt>
              </c:numCache>
            </c:numRef>
          </c:val>
          <c:extLst>
            <c:ext xmlns:c16="http://schemas.microsoft.com/office/drawing/2014/chart" uri="{C3380CC4-5D6E-409C-BE32-E72D297353CC}">
              <c16:uniqueId val="{00000000-E903-4EB6-9BD0-742A870384B0}"/>
            </c:ext>
          </c:extLst>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CA5DDA-5D76-477D-8F6A-00C0568B5C0E}"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A86FD-4C18-4F3A-8418-8033509DE68D}" type="slidenum">
              <a:rPr lang="en-US" smtClean="0"/>
              <a:pPr/>
              <a:t>‹#›</a:t>
            </a:fld>
            <a:endParaRPr lang="en-US"/>
          </a:p>
        </p:txBody>
      </p:sp>
    </p:spTree>
    <p:extLst>
      <p:ext uri="{BB962C8B-B14F-4D97-AF65-F5344CB8AC3E}">
        <p14:creationId xmlns:p14="http://schemas.microsoft.com/office/powerpoint/2010/main" val="2027428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CA5DDA-5D76-477D-8F6A-00C0568B5C0E}"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A86FD-4C18-4F3A-8418-8033509DE68D}" type="slidenum">
              <a:rPr lang="en-US" smtClean="0"/>
              <a:pPr/>
              <a:t>‹#›</a:t>
            </a:fld>
            <a:endParaRPr lang="en-US"/>
          </a:p>
        </p:txBody>
      </p:sp>
    </p:spTree>
    <p:extLst>
      <p:ext uri="{BB962C8B-B14F-4D97-AF65-F5344CB8AC3E}">
        <p14:creationId xmlns:p14="http://schemas.microsoft.com/office/powerpoint/2010/main" val="3290440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CA5DDA-5D76-477D-8F6A-00C0568B5C0E}"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A86FD-4C18-4F3A-8418-8033509DE68D}" type="slidenum">
              <a:rPr lang="en-US" smtClean="0"/>
              <a:pPr/>
              <a:t>‹#›</a:t>
            </a:fld>
            <a:endParaRPr lang="en-US"/>
          </a:p>
        </p:txBody>
      </p:sp>
    </p:spTree>
    <p:extLst>
      <p:ext uri="{BB962C8B-B14F-4D97-AF65-F5344CB8AC3E}">
        <p14:creationId xmlns:p14="http://schemas.microsoft.com/office/powerpoint/2010/main" val="3571281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CA5DDA-5D76-477D-8F6A-00C0568B5C0E}"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A86FD-4C18-4F3A-8418-8033509DE68D}" type="slidenum">
              <a:rPr lang="en-US" smtClean="0"/>
              <a:pPr/>
              <a:t>‹#›</a:t>
            </a:fld>
            <a:endParaRPr lang="en-US"/>
          </a:p>
        </p:txBody>
      </p:sp>
    </p:spTree>
    <p:extLst>
      <p:ext uri="{BB962C8B-B14F-4D97-AF65-F5344CB8AC3E}">
        <p14:creationId xmlns:p14="http://schemas.microsoft.com/office/powerpoint/2010/main" val="3942685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CA5DDA-5D76-477D-8F6A-00C0568B5C0E}"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A86FD-4C18-4F3A-8418-8033509DE68D}" type="slidenum">
              <a:rPr lang="en-US" smtClean="0"/>
              <a:pPr/>
              <a:t>‹#›</a:t>
            </a:fld>
            <a:endParaRPr lang="en-US"/>
          </a:p>
        </p:txBody>
      </p:sp>
    </p:spTree>
    <p:extLst>
      <p:ext uri="{BB962C8B-B14F-4D97-AF65-F5344CB8AC3E}">
        <p14:creationId xmlns:p14="http://schemas.microsoft.com/office/powerpoint/2010/main" val="1207520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CA5DDA-5D76-477D-8F6A-00C0568B5C0E}" type="datetimeFigureOut">
              <a:rPr lang="en-US" smtClean="0"/>
              <a:pPr/>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8A86FD-4C18-4F3A-8418-8033509DE68D}" type="slidenum">
              <a:rPr lang="en-US" smtClean="0"/>
              <a:pPr/>
              <a:t>‹#›</a:t>
            </a:fld>
            <a:endParaRPr lang="en-US"/>
          </a:p>
        </p:txBody>
      </p:sp>
    </p:spTree>
    <p:extLst>
      <p:ext uri="{BB962C8B-B14F-4D97-AF65-F5344CB8AC3E}">
        <p14:creationId xmlns:p14="http://schemas.microsoft.com/office/powerpoint/2010/main" val="4192290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CA5DDA-5D76-477D-8F6A-00C0568B5C0E}" type="datetimeFigureOut">
              <a:rPr lang="en-US" smtClean="0"/>
              <a:pPr/>
              <a:t>6/9/2021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8A86FD-4C18-4F3A-8418-8033509DE68D}" type="slidenum">
              <a:rPr lang="en-US" smtClean="0"/>
              <a:pPr/>
              <a:t>‹#›</a:t>
            </a:fld>
            <a:endParaRPr lang="en-US"/>
          </a:p>
        </p:txBody>
      </p:sp>
    </p:spTree>
    <p:extLst>
      <p:ext uri="{BB962C8B-B14F-4D97-AF65-F5344CB8AC3E}">
        <p14:creationId xmlns:p14="http://schemas.microsoft.com/office/powerpoint/2010/main" val="2798883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CA5DDA-5D76-477D-8F6A-00C0568B5C0E}" type="datetimeFigureOut">
              <a:rPr lang="en-US" smtClean="0"/>
              <a:pPr/>
              <a:t>6/9/2021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8A86FD-4C18-4F3A-8418-8033509DE68D}" type="slidenum">
              <a:rPr lang="en-US" smtClean="0"/>
              <a:pPr/>
              <a:t>‹#›</a:t>
            </a:fld>
            <a:endParaRPr lang="en-US"/>
          </a:p>
        </p:txBody>
      </p:sp>
    </p:spTree>
    <p:extLst>
      <p:ext uri="{BB962C8B-B14F-4D97-AF65-F5344CB8AC3E}">
        <p14:creationId xmlns:p14="http://schemas.microsoft.com/office/powerpoint/2010/main" val="1708991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CA5DDA-5D76-477D-8F6A-00C0568B5C0E}" type="datetimeFigureOut">
              <a:rPr lang="en-US" smtClean="0"/>
              <a:pPr/>
              <a:t>6/9/2021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8A86FD-4C18-4F3A-8418-8033509DE68D}" type="slidenum">
              <a:rPr lang="en-US" smtClean="0"/>
              <a:pPr/>
              <a:t>‹#›</a:t>
            </a:fld>
            <a:endParaRPr lang="en-US"/>
          </a:p>
        </p:txBody>
      </p:sp>
    </p:spTree>
    <p:extLst>
      <p:ext uri="{BB962C8B-B14F-4D97-AF65-F5344CB8AC3E}">
        <p14:creationId xmlns:p14="http://schemas.microsoft.com/office/powerpoint/2010/main" val="1446880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CA5DDA-5D76-477D-8F6A-00C0568B5C0E}" type="datetimeFigureOut">
              <a:rPr lang="en-US" smtClean="0"/>
              <a:pPr/>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8A86FD-4C18-4F3A-8418-8033509DE68D}" type="slidenum">
              <a:rPr lang="en-US" smtClean="0"/>
              <a:pPr/>
              <a:t>‹#›</a:t>
            </a:fld>
            <a:endParaRPr lang="en-US"/>
          </a:p>
        </p:txBody>
      </p:sp>
    </p:spTree>
    <p:extLst>
      <p:ext uri="{BB962C8B-B14F-4D97-AF65-F5344CB8AC3E}">
        <p14:creationId xmlns:p14="http://schemas.microsoft.com/office/powerpoint/2010/main" val="375502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CA5DDA-5D76-477D-8F6A-00C0568B5C0E}" type="datetimeFigureOut">
              <a:rPr lang="en-US" smtClean="0"/>
              <a:pPr/>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8A86FD-4C18-4F3A-8418-8033509DE68D}" type="slidenum">
              <a:rPr lang="en-US" smtClean="0"/>
              <a:pPr/>
              <a:t>‹#›</a:t>
            </a:fld>
            <a:endParaRPr lang="en-US"/>
          </a:p>
        </p:txBody>
      </p:sp>
    </p:spTree>
    <p:extLst>
      <p:ext uri="{BB962C8B-B14F-4D97-AF65-F5344CB8AC3E}">
        <p14:creationId xmlns:p14="http://schemas.microsoft.com/office/powerpoint/2010/main" val="4282483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CA5DDA-5D76-477D-8F6A-00C0568B5C0E}" type="datetimeFigureOut">
              <a:rPr lang="en-US" smtClean="0"/>
              <a:pPr/>
              <a:t>6/9/2021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8A86FD-4C18-4F3A-8418-8033509DE68D}" type="slidenum">
              <a:rPr lang="en-US" smtClean="0"/>
              <a:pPr/>
              <a:t>‹#›</a:t>
            </a:fld>
            <a:endParaRPr lang="en-US"/>
          </a:p>
        </p:txBody>
      </p:sp>
    </p:spTree>
    <p:extLst>
      <p:ext uri="{BB962C8B-B14F-4D97-AF65-F5344CB8AC3E}">
        <p14:creationId xmlns:p14="http://schemas.microsoft.com/office/powerpoint/2010/main" val="1513408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
            <a:ext cx="7772400" cy="1470025"/>
          </a:xfrm>
        </p:spPr>
        <p:txBody>
          <a:bodyPr>
            <a:normAutofit/>
          </a:bodyPr>
          <a:lstStyle/>
          <a:p>
            <a:r>
              <a:rPr lang="en-US" sz="4800" b="1" i="1" u="sng" dirty="0" smtClean="0">
                <a:solidFill>
                  <a:schemeClr val="tx2">
                    <a:lumMod val="75000"/>
                  </a:schemeClr>
                </a:solidFill>
              </a:rPr>
              <a:t>1</a:t>
            </a:r>
            <a:r>
              <a:rPr lang="el-GR" sz="4800" b="1" i="1" u="sng" baseline="30000" dirty="0" smtClean="0">
                <a:solidFill>
                  <a:schemeClr val="tx2">
                    <a:lumMod val="75000"/>
                  </a:schemeClr>
                </a:solidFill>
              </a:rPr>
              <a:t>ο</a:t>
            </a:r>
            <a:r>
              <a:rPr lang="en-US" sz="4800" b="1" i="1" u="sng" dirty="0" smtClean="0">
                <a:solidFill>
                  <a:schemeClr val="tx2">
                    <a:lumMod val="75000"/>
                  </a:schemeClr>
                </a:solidFill>
              </a:rPr>
              <a:t> </a:t>
            </a:r>
            <a:r>
              <a:rPr lang="el-GR" sz="4800" b="1" i="1" u="sng" dirty="0" smtClean="0">
                <a:solidFill>
                  <a:schemeClr val="tx2">
                    <a:lumMod val="75000"/>
                  </a:schemeClr>
                </a:solidFill>
              </a:rPr>
              <a:t>ΓΕΛ Ραφήνας</a:t>
            </a:r>
            <a:endParaRPr lang="en-US" sz="4800" b="1" i="1" u="sng" dirty="0">
              <a:solidFill>
                <a:schemeClr val="tx2">
                  <a:lumMod val="75000"/>
                </a:schemeClr>
              </a:solidFill>
            </a:endParaRPr>
          </a:p>
        </p:txBody>
      </p:sp>
      <p:sp>
        <p:nvSpPr>
          <p:cNvPr id="3" name="Subtitle 2"/>
          <p:cNvSpPr>
            <a:spLocks noGrp="1"/>
          </p:cNvSpPr>
          <p:nvPr>
            <p:ph type="subTitle" idx="1"/>
          </p:nvPr>
        </p:nvSpPr>
        <p:spPr>
          <a:xfrm>
            <a:off x="714348" y="1357298"/>
            <a:ext cx="7286676" cy="1357322"/>
          </a:xfrm>
        </p:spPr>
        <p:txBody>
          <a:bodyPr>
            <a:normAutofit fontScale="25000" lnSpcReduction="20000"/>
          </a:bodyPr>
          <a:lstStyle/>
          <a:p>
            <a:r>
              <a:rPr lang="el-GR" sz="12800" b="1" i="1" dirty="0" smtClean="0">
                <a:solidFill>
                  <a:schemeClr val="tx2">
                    <a:lumMod val="75000"/>
                  </a:schemeClr>
                </a:solidFill>
              </a:rPr>
              <a:t>Βουλή των εφήβων                            «Βήματα Δημοκρατίας»</a:t>
            </a:r>
          </a:p>
          <a:p>
            <a:r>
              <a:rPr lang="el-GR" sz="12800" b="1" i="1" dirty="0" smtClean="0">
                <a:solidFill>
                  <a:schemeClr val="tx2">
                    <a:lumMod val="75000"/>
                  </a:schemeClr>
                </a:solidFill>
              </a:rPr>
              <a:t>«Περιβάλλον και εκπαίδευση»</a:t>
            </a:r>
          </a:p>
          <a:p>
            <a:endParaRPr lang="el-GR" sz="11200" b="1" i="1" dirty="0" smtClean="0">
              <a:solidFill>
                <a:schemeClr val="tx2">
                  <a:lumMod val="75000"/>
                </a:schemeClr>
              </a:solidFill>
            </a:endParaRPr>
          </a:p>
          <a:p>
            <a:r>
              <a:rPr lang="el-GR" sz="11200" b="1" i="1" dirty="0" smtClean="0">
                <a:solidFill>
                  <a:schemeClr val="tx2">
                    <a:lumMod val="75000"/>
                  </a:schemeClr>
                </a:solidFill>
              </a:rPr>
              <a:t>Η εργασία αυτή υλοποιήθηκε από τους μαθητές: </a:t>
            </a:r>
          </a:p>
          <a:p>
            <a:r>
              <a:rPr lang="el-GR" sz="11200" b="1" i="1" dirty="0" smtClean="0">
                <a:solidFill>
                  <a:schemeClr val="tx2">
                    <a:lumMod val="75000"/>
                  </a:schemeClr>
                </a:solidFill>
              </a:rPr>
              <a:t>Γιάννη </a:t>
            </a:r>
            <a:r>
              <a:rPr lang="el-GR" sz="11200" b="1" i="1" dirty="0" err="1" smtClean="0">
                <a:solidFill>
                  <a:schemeClr val="tx2">
                    <a:lumMod val="75000"/>
                  </a:schemeClr>
                </a:solidFill>
              </a:rPr>
              <a:t>Πολυκανδρίτη</a:t>
            </a:r>
            <a:r>
              <a:rPr lang="el-GR" sz="11200" b="1" i="1" dirty="0" smtClean="0">
                <a:solidFill>
                  <a:schemeClr val="tx2">
                    <a:lumMod val="75000"/>
                  </a:schemeClr>
                </a:solidFill>
              </a:rPr>
              <a:t> (Γ’ Λυκείου)</a:t>
            </a:r>
          </a:p>
          <a:p>
            <a:r>
              <a:rPr lang="el-GR" sz="11200" b="1" i="1" dirty="0" smtClean="0">
                <a:solidFill>
                  <a:schemeClr val="tx2">
                    <a:lumMod val="75000"/>
                  </a:schemeClr>
                </a:solidFill>
              </a:rPr>
              <a:t>Μυρσίνη </a:t>
            </a:r>
            <a:r>
              <a:rPr lang="el-GR" sz="11200" b="1" i="1" dirty="0" err="1" smtClean="0">
                <a:solidFill>
                  <a:schemeClr val="tx2">
                    <a:lumMod val="75000"/>
                  </a:schemeClr>
                </a:solidFill>
              </a:rPr>
              <a:t>Βερβέρη</a:t>
            </a:r>
            <a:r>
              <a:rPr lang="el-GR" sz="11200" b="1" i="1" dirty="0" smtClean="0">
                <a:solidFill>
                  <a:schemeClr val="tx2">
                    <a:lumMod val="75000"/>
                  </a:schemeClr>
                </a:solidFill>
              </a:rPr>
              <a:t> (Β’ Λυκείου)</a:t>
            </a:r>
          </a:p>
          <a:p>
            <a:r>
              <a:rPr lang="el-GR" sz="11200" b="1" i="1" dirty="0" smtClean="0">
                <a:solidFill>
                  <a:schemeClr val="tx2">
                    <a:lumMod val="75000"/>
                  </a:schemeClr>
                </a:solidFill>
              </a:rPr>
              <a:t>Μαίρη Βιδάλη (Β’ Λυκείου)</a:t>
            </a:r>
          </a:p>
          <a:p>
            <a:endParaRPr lang="el-GR" sz="12800" b="1" i="1" dirty="0" smtClean="0">
              <a:solidFill>
                <a:schemeClr val="tx2">
                  <a:lumMod val="75000"/>
                </a:schemeClr>
              </a:solidFill>
            </a:endParaRPr>
          </a:p>
          <a:p>
            <a:r>
              <a:rPr lang="el-GR" sz="11200" b="1" i="1" dirty="0" smtClean="0">
                <a:solidFill>
                  <a:schemeClr val="tx2">
                    <a:lumMod val="75000"/>
                  </a:schemeClr>
                </a:solidFill>
              </a:rPr>
              <a:t>Υπεύθυνος-εκπαιδευτικός του προγράμματος: </a:t>
            </a:r>
            <a:r>
              <a:rPr lang="el-GR" sz="11200" b="1" i="1" dirty="0" err="1" smtClean="0">
                <a:solidFill>
                  <a:schemeClr val="tx2">
                    <a:lumMod val="75000"/>
                  </a:schemeClr>
                </a:solidFill>
              </a:rPr>
              <a:t>Παντερής</a:t>
            </a:r>
            <a:r>
              <a:rPr lang="el-GR" sz="11200" b="1" i="1" dirty="0" smtClean="0">
                <a:solidFill>
                  <a:schemeClr val="tx2">
                    <a:lumMod val="75000"/>
                  </a:schemeClr>
                </a:solidFill>
              </a:rPr>
              <a:t> Αντώνιος ΠΕ78</a:t>
            </a:r>
          </a:p>
          <a:p>
            <a:endParaRPr lang="en-US" sz="11200" b="1" i="1" dirty="0">
              <a:solidFill>
                <a:srgbClr val="FF0000"/>
              </a:solidFill>
            </a:endParaRPr>
          </a:p>
        </p:txBody>
      </p:sp>
    </p:spTree>
    <p:extLst>
      <p:ext uri="{BB962C8B-B14F-4D97-AF65-F5344CB8AC3E}">
        <p14:creationId xmlns:p14="http://schemas.microsoft.com/office/powerpoint/2010/main" val="3148109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u="sng" dirty="0">
                <a:latin typeface="+mn-lt"/>
              </a:rPr>
              <a:t>Οι γνώσεις μου για το περιβάλλον είναι επαρκείς.</a:t>
            </a:r>
            <a:endParaRPr lang="el-GR" sz="3600" u="sng" dirty="0">
              <a:latin typeface="+mn-lt"/>
            </a:endParaRPr>
          </a:p>
        </p:txBody>
      </p:sp>
      <p:sp>
        <p:nvSpPr>
          <p:cNvPr id="4" name="3 - Θέση περιεχομένου"/>
          <p:cNvSpPr>
            <a:spLocks noGrp="1"/>
          </p:cNvSpPr>
          <p:nvPr>
            <p:ph sz="half" idx="2"/>
          </p:nvPr>
        </p:nvSpPr>
        <p:spPr>
          <a:xfrm>
            <a:off x="179512" y="2924944"/>
            <a:ext cx="3754760" cy="2910309"/>
          </a:xfrm>
        </p:spPr>
        <p:txBody>
          <a:bodyPr>
            <a:normAutofit/>
          </a:bodyPr>
          <a:lstStyle/>
          <a:p>
            <a:r>
              <a:rPr lang="el-GR" b="1" dirty="0"/>
              <a:t>Συμφωνώ </a:t>
            </a:r>
            <a:r>
              <a:rPr lang="el-GR" b="1" dirty="0" smtClean="0"/>
              <a:t>πολύ: 57</a:t>
            </a:r>
            <a:endParaRPr lang="el-GR" dirty="0"/>
          </a:p>
          <a:p>
            <a:r>
              <a:rPr lang="el-GR" b="1" dirty="0"/>
              <a:t>Συμφωνώ </a:t>
            </a:r>
            <a:r>
              <a:rPr lang="el-GR" b="1" dirty="0" smtClean="0"/>
              <a:t>λίγο: 86</a:t>
            </a:r>
            <a:endParaRPr lang="el-GR" dirty="0"/>
          </a:p>
          <a:p>
            <a:r>
              <a:rPr lang="el-GR" b="1" dirty="0"/>
              <a:t>Ούτε συμφωνώ-Ούτε </a:t>
            </a:r>
            <a:r>
              <a:rPr lang="el-GR" b="1" dirty="0" smtClean="0"/>
              <a:t>διαφωνώ: 25</a:t>
            </a:r>
            <a:endParaRPr lang="el-GR" dirty="0"/>
          </a:p>
          <a:p>
            <a:r>
              <a:rPr lang="el-GR" b="1" dirty="0"/>
              <a:t>Διαφωνώ </a:t>
            </a:r>
            <a:r>
              <a:rPr lang="el-GR" b="1" dirty="0" smtClean="0"/>
              <a:t>λίγο: 6</a:t>
            </a:r>
            <a:endParaRPr lang="el-GR" dirty="0"/>
          </a:p>
          <a:p>
            <a:r>
              <a:rPr lang="el-GR" b="1" dirty="0"/>
              <a:t>Διαφωνώ </a:t>
            </a:r>
            <a:r>
              <a:rPr lang="el-GR" b="1" dirty="0" smtClean="0"/>
              <a:t>πολύ: 2</a:t>
            </a:r>
            <a:endParaRPr lang="el-GR" dirty="0"/>
          </a:p>
          <a:p>
            <a:endParaRPr lang="el-GR" dirty="0"/>
          </a:p>
        </p:txBody>
      </p:sp>
      <p:graphicFrame>
        <p:nvGraphicFramePr>
          <p:cNvPr id="7" name="6 - Θέση περιεχομένου"/>
          <p:cNvGraphicFramePr>
            <a:graphicFrameLocks noGrp="1"/>
          </p:cNvGraphicFramePr>
          <p:nvPr>
            <p:ph sz="quarter" idx="4"/>
          </p:nvPr>
        </p:nvGraphicFramePr>
        <p:xfrm>
          <a:off x="3635896" y="1628800"/>
          <a:ext cx="5508104" cy="5229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2132856"/>
          </a:xfrm>
        </p:spPr>
        <p:txBody>
          <a:bodyPr>
            <a:noAutofit/>
          </a:bodyPr>
          <a:lstStyle/>
          <a:p>
            <a:r>
              <a:rPr lang="el-GR" sz="3200" b="1" u="sng" dirty="0">
                <a:latin typeface="+mn-lt"/>
              </a:rPr>
              <a:t>Γνωρίζω τις βασικές πολιτικές δράσεις σχετικά με το περιβάλλον (π.χ. </a:t>
            </a:r>
            <a:r>
              <a:rPr lang="el-GR" sz="3200" b="1" u="sng" dirty="0" smtClean="0">
                <a:latin typeface="+mn-lt"/>
              </a:rPr>
              <a:t>Συμφωνία </a:t>
            </a:r>
            <a:r>
              <a:rPr lang="el-GR" sz="3200" b="1" u="sng" dirty="0">
                <a:latin typeface="+mn-lt"/>
              </a:rPr>
              <a:t>του Παρισιού το 2016).</a:t>
            </a:r>
            <a:endParaRPr lang="el-GR" sz="3200" u="sng" dirty="0">
              <a:latin typeface="+mn-lt"/>
            </a:endParaRPr>
          </a:p>
        </p:txBody>
      </p:sp>
      <p:sp>
        <p:nvSpPr>
          <p:cNvPr id="3" name="2 - Θέση περιεχομένου"/>
          <p:cNvSpPr>
            <a:spLocks noGrp="1"/>
          </p:cNvSpPr>
          <p:nvPr>
            <p:ph sz="half" idx="1"/>
          </p:nvPr>
        </p:nvSpPr>
        <p:spPr>
          <a:xfrm>
            <a:off x="251520" y="2852936"/>
            <a:ext cx="3563888" cy="3113187"/>
          </a:xfrm>
        </p:spPr>
        <p:txBody>
          <a:bodyPr>
            <a:normAutofit/>
          </a:bodyPr>
          <a:lstStyle/>
          <a:p>
            <a:r>
              <a:rPr lang="el-GR" sz="2400" b="1" dirty="0"/>
              <a:t>Συμφωνώ </a:t>
            </a:r>
            <a:r>
              <a:rPr lang="el-GR" sz="2400" b="1" dirty="0" smtClean="0"/>
              <a:t>πολύ: 17</a:t>
            </a:r>
            <a:endParaRPr lang="el-GR" sz="2400" dirty="0"/>
          </a:p>
          <a:p>
            <a:r>
              <a:rPr lang="el-GR" sz="2400" b="1" dirty="0"/>
              <a:t>Συμφωνώ </a:t>
            </a:r>
            <a:r>
              <a:rPr lang="el-GR" sz="2400" b="1" dirty="0" smtClean="0"/>
              <a:t>λίγο: 45</a:t>
            </a:r>
            <a:endParaRPr lang="el-GR" sz="2400" dirty="0"/>
          </a:p>
          <a:p>
            <a:r>
              <a:rPr lang="el-GR" sz="2400" b="1" dirty="0"/>
              <a:t>Ούτε συμφωνώ-Ούτε </a:t>
            </a:r>
            <a:r>
              <a:rPr lang="el-GR" sz="2400" b="1" dirty="0" smtClean="0"/>
              <a:t>διαφωνώ: 45</a:t>
            </a:r>
            <a:endParaRPr lang="el-GR" sz="2400" dirty="0"/>
          </a:p>
          <a:p>
            <a:r>
              <a:rPr lang="el-GR" sz="2400" b="1" dirty="0"/>
              <a:t>Διαφωνώ </a:t>
            </a:r>
            <a:r>
              <a:rPr lang="el-GR" sz="2400" b="1" dirty="0" smtClean="0"/>
              <a:t>λίγο: 43</a:t>
            </a:r>
            <a:endParaRPr lang="el-GR" sz="2400" dirty="0"/>
          </a:p>
          <a:p>
            <a:r>
              <a:rPr lang="el-GR" sz="2400" b="1" dirty="0"/>
              <a:t>Διαφωνώ </a:t>
            </a:r>
            <a:r>
              <a:rPr lang="el-GR" sz="2400" b="1" dirty="0" smtClean="0"/>
              <a:t>πολύ: 26</a:t>
            </a:r>
            <a:endParaRPr lang="el-GR" sz="2400" dirty="0"/>
          </a:p>
          <a:p>
            <a:endParaRPr lang="el-GR" dirty="0"/>
          </a:p>
        </p:txBody>
      </p:sp>
      <p:graphicFrame>
        <p:nvGraphicFramePr>
          <p:cNvPr id="5" name="4 - Γράφημα"/>
          <p:cNvGraphicFramePr/>
          <p:nvPr/>
        </p:nvGraphicFramePr>
        <p:xfrm>
          <a:off x="3203848" y="1268760"/>
          <a:ext cx="5940152" cy="47525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1785926"/>
          </a:xfrm>
        </p:spPr>
        <p:txBody>
          <a:bodyPr>
            <a:noAutofit/>
          </a:bodyPr>
          <a:lstStyle/>
          <a:p>
            <a:r>
              <a:rPr lang="el-GR" sz="3200" b="1" u="sng" dirty="0">
                <a:latin typeface="+mn-lt"/>
              </a:rPr>
              <a:t>Πιστεύω ότι οι γνώσεις μου για το περιβάλλον έχουν σχέση με την ευαισθητοποίησή μου πάνω σε αυτόν τον τομέα.</a:t>
            </a:r>
            <a:endParaRPr lang="el-GR" sz="3200" u="sng" dirty="0">
              <a:latin typeface="+mn-lt"/>
            </a:endParaRPr>
          </a:p>
        </p:txBody>
      </p:sp>
      <p:sp>
        <p:nvSpPr>
          <p:cNvPr id="3" name="2 - Θέση περιεχομένου"/>
          <p:cNvSpPr>
            <a:spLocks noGrp="1"/>
          </p:cNvSpPr>
          <p:nvPr>
            <p:ph sz="half" idx="1"/>
          </p:nvPr>
        </p:nvSpPr>
        <p:spPr>
          <a:xfrm>
            <a:off x="251520" y="2143116"/>
            <a:ext cx="3177472" cy="3857652"/>
          </a:xfrm>
        </p:spPr>
        <p:txBody>
          <a:bodyPr>
            <a:normAutofit/>
          </a:bodyPr>
          <a:lstStyle/>
          <a:p>
            <a:r>
              <a:rPr lang="el-GR" sz="2400" b="1" dirty="0"/>
              <a:t>Συμφωνώ </a:t>
            </a:r>
            <a:r>
              <a:rPr lang="el-GR" sz="2400" b="1" dirty="0" smtClean="0"/>
              <a:t>πολύ: 78</a:t>
            </a:r>
            <a:endParaRPr lang="el-GR" sz="2400" dirty="0"/>
          </a:p>
          <a:p>
            <a:r>
              <a:rPr lang="el-GR" sz="2400" b="1" dirty="0"/>
              <a:t>Συμφωνώ </a:t>
            </a:r>
            <a:r>
              <a:rPr lang="el-GR" sz="2400" b="1" dirty="0" smtClean="0"/>
              <a:t>λίγο: 56</a:t>
            </a:r>
            <a:endParaRPr lang="el-GR" sz="2400" dirty="0"/>
          </a:p>
          <a:p>
            <a:r>
              <a:rPr lang="el-GR" sz="2400" b="1" dirty="0"/>
              <a:t>Ούτε συμφωνώ-Ούτε </a:t>
            </a:r>
            <a:r>
              <a:rPr lang="el-GR" sz="2400" b="1" dirty="0" smtClean="0"/>
              <a:t>διαφωνώ: 34</a:t>
            </a:r>
            <a:endParaRPr lang="el-GR" sz="2400" dirty="0"/>
          </a:p>
          <a:p>
            <a:r>
              <a:rPr lang="el-GR" sz="2400" b="1" dirty="0"/>
              <a:t>Διαφωνώ </a:t>
            </a:r>
            <a:r>
              <a:rPr lang="el-GR" sz="2400" b="1" dirty="0" smtClean="0"/>
              <a:t>λίγο: 4</a:t>
            </a:r>
            <a:endParaRPr lang="el-GR" sz="2400" dirty="0"/>
          </a:p>
          <a:p>
            <a:r>
              <a:rPr lang="el-GR" sz="2400" b="1" dirty="0"/>
              <a:t>Διαφωνώ </a:t>
            </a:r>
            <a:r>
              <a:rPr lang="el-GR" sz="2400" b="1" dirty="0" smtClean="0"/>
              <a:t>πολύ: 4</a:t>
            </a:r>
            <a:endParaRPr lang="el-GR" sz="2400" dirty="0"/>
          </a:p>
          <a:p>
            <a:endParaRPr lang="el-GR" dirty="0"/>
          </a:p>
        </p:txBody>
      </p:sp>
      <p:graphicFrame>
        <p:nvGraphicFramePr>
          <p:cNvPr id="5" name="4 - Γράφημα"/>
          <p:cNvGraphicFramePr/>
          <p:nvPr/>
        </p:nvGraphicFramePr>
        <p:xfrm>
          <a:off x="3428992" y="1714488"/>
          <a:ext cx="5715008" cy="537321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363272" cy="1628800"/>
          </a:xfrm>
        </p:spPr>
        <p:txBody>
          <a:bodyPr>
            <a:noAutofit/>
          </a:bodyPr>
          <a:lstStyle/>
          <a:p>
            <a:r>
              <a:rPr lang="el-GR" sz="3200" b="1" u="sng" dirty="0">
                <a:latin typeface="+mn-lt"/>
              </a:rPr>
              <a:t>Γνωρίζω σχετικά με την περιβαλλοντική κρίση που περνάει ο πλανήτης μας.</a:t>
            </a:r>
            <a:endParaRPr lang="el-GR" sz="3200" u="sng" dirty="0">
              <a:latin typeface="+mn-lt"/>
            </a:endParaRPr>
          </a:p>
        </p:txBody>
      </p:sp>
      <p:sp>
        <p:nvSpPr>
          <p:cNvPr id="3" name="2 - Θέση περιεχομένου"/>
          <p:cNvSpPr>
            <a:spLocks noGrp="1"/>
          </p:cNvSpPr>
          <p:nvPr>
            <p:ph sz="half" idx="1"/>
          </p:nvPr>
        </p:nvSpPr>
        <p:spPr>
          <a:xfrm>
            <a:off x="251520" y="2564904"/>
            <a:ext cx="3312368" cy="2664296"/>
          </a:xfrm>
        </p:spPr>
        <p:txBody>
          <a:bodyPr>
            <a:normAutofit/>
          </a:bodyPr>
          <a:lstStyle/>
          <a:p>
            <a:r>
              <a:rPr lang="el-GR" sz="2400" b="1" dirty="0"/>
              <a:t>Συμφωνώ </a:t>
            </a:r>
            <a:r>
              <a:rPr lang="el-GR" sz="2400" b="1" dirty="0" smtClean="0"/>
              <a:t>πολύ: 126</a:t>
            </a:r>
            <a:endParaRPr lang="el-GR" sz="2400" dirty="0"/>
          </a:p>
          <a:p>
            <a:r>
              <a:rPr lang="el-GR" sz="2400" b="1" dirty="0"/>
              <a:t>Συμφωνώ </a:t>
            </a:r>
            <a:r>
              <a:rPr lang="el-GR" sz="2400" b="1" dirty="0" smtClean="0"/>
              <a:t>λίγο: 46</a:t>
            </a:r>
            <a:endParaRPr lang="el-GR" sz="2400" dirty="0"/>
          </a:p>
          <a:p>
            <a:r>
              <a:rPr lang="el-GR" sz="2400" b="1" dirty="0"/>
              <a:t>Ούτε συμφωνώ-Ούτε </a:t>
            </a:r>
            <a:r>
              <a:rPr lang="el-GR" sz="2400" b="1" dirty="0" smtClean="0"/>
              <a:t>διαφωνώ: 2</a:t>
            </a:r>
            <a:endParaRPr lang="el-GR" sz="2400" dirty="0"/>
          </a:p>
          <a:p>
            <a:r>
              <a:rPr lang="el-GR" sz="2400" b="1" dirty="0"/>
              <a:t>Διαφωνώ </a:t>
            </a:r>
            <a:r>
              <a:rPr lang="el-GR" sz="2400" b="1" dirty="0" smtClean="0"/>
              <a:t>λίγο: 1 </a:t>
            </a:r>
            <a:endParaRPr lang="el-GR" sz="2400" dirty="0"/>
          </a:p>
          <a:p>
            <a:r>
              <a:rPr lang="el-GR" sz="2400" b="1" dirty="0"/>
              <a:t>Διαφωνώ </a:t>
            </a:r>
            <a:r>
              <a:rPr lang="el-GR" sz="2400" b="1" dirty="0" smtClean="0"/>
              <a:t>πολύ: 1</a:t>
            </a:r>
            <a:endParaRPr lang="el-GR" sz="2400" dirty="0"/>
          </a:p>
          <a:p>
            <a:endParaRPr lang="el-GR" dirty="0"/>
          </a:p>
        </p:txBody>
      </p:sp>
      <p:graphicFrame>
        <p:nvGraphicFramePr>
          <p:cNvPr id="5" name="4 - Γράφημα"/>
          <p:cNvGraphicFramePr/>
          <p:nvPr/>
        </p:nvGraphicFramePr>
        <p:xfrm>
          <a:off x="3419872" y="1484784"/>
          <a:ext cx="5724129" cy="53732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075240" cy="1916832"/>
          </a:xfrm>
        </p:spPr>
        <p:txBody>
          <a:bodyPr>
            <a:normAutofit/>
          </a:bodyPr>
          <a:lstStyle/>
          <a:p>
            <a:r>
              <a:rPr lang="el-GR" sz="3200" b="1" u="sng" dirty="0">
                <a:latin typeface="+mn-lt"/>
              </a:rPr>
              <a:t>Έχω την κατάλληλη ενημέρωση από την εκπαίδευση σχετικά με το φαινόμενο της περιβαλλοντικής κρίσης.</a:t>
            </a:r>
            <a:endParaRPr lang="el-GR" sz="3200" u="sng" dirty="0">
              <a:latin typeface="+mn-lt"/>
            </a:endParaRPr>
          </a:p>
        </p:txBody>
      </p:sp>
      <p:sp>
        <p:nvSpPr>
          <p:cNvPr id="3" name="2 - Θέση περιεχομένου"/>
          <p:cNvSpPr>
            <a:spLocks noGrp="1"/>
          </p:cNvSpPr>
          <p:nvPr>
            <p:ph sz="half" idx="1"/>
          </p:nvPr>
        </p:nvSpPr>
        <p:spPr>
          <a:xfrm>
            <a:off x="251520" y="2852936"/>
            <a:ext cx="4038600" cy="2736304"/>
          </a:xfrm>
        </p:spPr>
        <p:txBody>
          <a:bodyPr>
            <a:normAutofit/>
          </a:bodyPr>
          <a:lstStyle/>
          <a:p>
            <a:r>
              <a:rPr lang="el-GR" sz="2400" b="1" dirty="0"/>
              <a:t>Συμφωνώ </a:t>
            </a:r>
            <a:r>
              <a:rPr lang="el-GR" sz="2400" b="1" dirty="0" smtClean="0"/>
              <a:t>πολύ: 28</a:t>
            </a:r>
            <a:endParaRPr lang="el-GR" sz="2400" dirty="0"/>
          </a:p>
          <a:p>
            <a:r>
              <a:rPr lang="el-GR" sz="2400" b="1" dirty="0"/>
              <a:t>Συμφωνώ </a:t>
            </a:r>
            <a:r>
              <a:rPr lang="el-GR" sz="2400" b="1" dirty="0" smtClean="0"/>
              <a:t>λίγο: 51</a:t>
            </a:r>
            <a:endParaRPr lang="el-GR" sz="2400" dirty="0"/>
          </a:p>
          <a:p>
            <a:r>
              <a:rPr lang="el-GR" sz="2400" b="1" dirty="0"/>
              <a:t>Ούτε συμφωνώ-Ούτε </a:t>
            </a:r>
            <a:r>
              <a:rPr lang="el-GR" sz="2400" b="1" dirty="0" smtClean="0"/>
              <a:t>διαφωνώ: 38</a:t>
            </a:r>
            <a:endParaRPr lang="el-GR" sz="2400" dirty="0"/>
          </a:p>
          <a:p>
            <a:r>
              <a:rPr lang="el-GR" sz="2400" b="1" dirty="0"/>
              <a:t>Διαφωνώ </a:t>
            </a:r>
            <a:r>
              <a:rPr lang="el-GR" sz="2400" b="1" dirty="0" smtClean="0"/>
              <a:t>λίγο: 41</a:t>
            </a:r>
            <a:endParaRPr lang="el-GR" sz="2400" dirty="0"/>
          </a:p>
          <a:p>
            <a:r>
              <a:rPr lang="el-GR" sz="2400" b="1" dirty="0"/>
              <a:t>Διαφωνώ </a:t>
            </a:r>
            <a:r>
              <a:rPr lang="el-GR" sz="2400" b="1" dirty="0" smtClean="0"/>
              <a:t>πολύ: 18</a:t>
            </a:r>
            <a:endParaRPr lang="el-GR" sz="2400" dirty="0"/>
          </a:p>
          <a:p>
            <a:endParaRPr lang="el-GR" dirty="0"/>
          </a:p>
        </p:txBody>
      </p:sp>
      <p:graphicFrame>
        <p:nvGraphicFramePr>
          <p:cNvPr id="5" name="4 - Γράφημα"/>
          <p:cNvGraphicFramePr/>
          <p:nvPr/>
        </p:nvGraphicFramePr>
        <p:xfrm>
          <a:off x="3491880" y="1412776"/>
          <a:ext cx="5652120" cy="54452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a:latin typeface="+mn-lt"/>
              </a:rPr>
              <a:t>Συμμετέχω σε δράσεις για το περιβάλλον.</a:t>
            </a:r>
            <a:endParaRPr lang="el-GR" u="sng" dirty="0">
              <a:latin typeface="+mn-lt"/>
            </a:endParaRPr>
          </a:p>
        </p:txBody>
      </p:sp>
      <p:sp>
        <p:nvSpPr>
          <p:cNvPr id="3" name="2 - Θέση περιεχομένου"/>
          <p:cNvSpPr>
            <a:spLocks noGrp="1"/>
          </p:cNvSpPr>
          <p:nvPr>
            <p:ph sz="half" idx="1"/>
          </p:nvPr>
        </p:nvSpPr>
        <p:spPr>
          <a:xfrm>
            <a:off x="179512" y="2708920"/>
            <a:ext cx="3600400" cy="2880320"/>
          </a:xfrm>
        </p:spPr>
        <p:txBody>
          <a:bodyPr>
            <a:normAutofit/>
          </a:bodyPr>
          <a:lstStyle/>
          <a:p>
            <a:r>
              <a:rPr lang="el-GR" sz="2400" b="1" dirty="0"/>
              <a:t>Συμφωνώ </a:t>
            </a:r>
            <a:r>
              <a:rPr lang="el-GR" sz="2400" b="1" dirty="0" smtClean="0"/>
              <a:t>πολύ: 23</a:t>
            </a:r>
            <a:endParaRPr lang="el-GR" sz="2400" dirty="0"/>
          </a:p>
          <a:p>
            <a:r>
              <a:rPr lang="el-GR" sz="2400" b="1" dirty="0"/>
              <a:t>Συμφωνώ </a:t>
            </a:r>
            <a:r>
              <a:rPr lang="el-GR" sz="2400" b="1" dirty="0" smtClean="0"/>
              <a:t>λίγο: 65</a:t>
            </a:r>
            <a:endParaRPr lang="el-GR" sz="2400" dirty="0"/>
          </a:p>
          <a:p>
            <a:r>
              <a:rPr lang="el-GR" sz="2400" b="1" dirty="0"/>
              <a:t>Ούτε συμφωνώ-Ούτε </a:t>
            </a:r>
            <a:r>
              <a:rPr lang="el-GR" sz="2400" b="1" dirty="0" smtClean="0"/>
              <a:t>διαφωνώ: 36</a:t>
            </a:r>
            <a:endParaRPr lang="el-GR" sz="2400" dirty="0"/>
          </a:p>
          <a:p>
            <a:r>
              <a:rPr lang="el-GR" sz="2400" b="1" dirty="0"/>
              <a:t>Διαφωνώ </a:t>
            </a:r>
            <a:r>
              <a:rPr lang="el-GR" sz="2400" b="1" dirty="0" smtClean="0"/>
              <a:t>λίγο: 31</a:t>
            </a:r>
            <a:endParaRPr lang="el-GR" sz="2400" dirty="0"/>
          </a:p>
          <a:p>
            <a:r>
              <a:rPr lang="el-GR" sz="2400" b="1" dirty="0"/>
              <a:t>Διαφωνώ </a:t>
            </a:r>
            <a:r>
              <a:rPr lang="el-GR" sz="2400" b="1" dirty="0" smtClean="0"/>
              <a:t>πολύ: 21</a:t>
            </a:r>
            <a:endParaRPr lang="el-GR" sz="2400" dirty="0"/>
          </a:p>
          <a:p>
            <a:endParaRPr lang="el-GR" dirty="0"/>
          </a:p>
        </p:txBody>
      </p:sp>
      <p:graphicFrame>
        <p:nvGraphicFramePr>
          <p:cNvPr id="5" name="4 - Γράφημα"/>
          <p:cNvGraphicFramePr/>
          <p:nvPr/>
        </p:nvGraphicFramePr>
        <p:xfrm>
          <a:off x="3491880" y="1340768"/>
          <a:ext cx="5652120" cy="551723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8363272" cy="1714488"/>
          </a:xfrm>
        </p:spPr>
        <p:txBody>
          <a:bodyPr>
            <a:normAutofit fontScale="90000"/>
          </a:bodyPr>
          <a:lstStyle/>
          <a:p>
            <a:r>
              <a:rPr lang="el-GR" sz="3600" b="1" u="sng" dirty="0">
                <a:latin typeface="+mn-lt"/>
              </a:rPr>
              <a:t>Η περιβαλλοντική εκπαίδευση στο γυμνάσιο και το λύκειο (δευτεροβάθμια εκπαίδευση) είναι σημαντική.</a:t>
            </a:r>
            <a:endParaRPr lang="el-GR" sz="3600" u="sng" dirty="0">
              <a:latin typeface="+mn-lt"/>
            </a:endParaRPr>
          </a:p>
        </p:txBody>
      </p:sp>
      <p:sp>
        <p:nvSpPr>
          <p:cNvPr id="3" name="2 - Θέση περιεχομένου"/>
          <p:cNvSpPr>
            <a:spLocks noGrp="1"/>
          </p:cNvSpPr>
          <p:nvPr>
            <p:ph sz="half" idx="1"/>
          </p:nvPr>
        </p:nvSpPr>
        <p:spPr>
          <a:xfrm>
            <a:off x="179512" y="1928802"/>
            <a:ext cx="3320918" cy="3516422"/>
          </a:xfrm>
        </p:spPr>
        <p:txBody>
          <a:bodyPr>
            <a:normAutofit/>
          </a:bodyPr>
          <a:lstStyle/>
          <a:p>
            <a:r>
              <a:rPr lang="el-GR" sz="2400" b="1" dirty="0"/>
              <a:t>Συμφωνώ </a:t>
            </a:r>
            <a:r>
              <a:rPr lang="el-GR" sz="2400" b="1" dirty="0" smtClean="0"/>
              <a:t>πολύ: 124</a:t>
            </a:r>
            <a:endParaRPr lang="el-GR" sz="2400" dirty="0"/>
          </a:p>
          <a:p>
            <a:r>
              <a:rPr lang="el-GR" sz="2400" b="1" dirty="0"/>
              <a:t>Συμφωνώ </a:t>
            </a:r>
            <a:r>
              <a:rPr lang="el-GR" sz="2400" b="1" dirty="0" smtClean="0"/>
              <a:t>λίγο: 28</a:t>
            </a:r>
            <a:endParaRPr lang="el-GR" sz="2400" dirty="0"/>
          </a:p>
          <a:p>
            <a:r>
              <a:rPr lang="el-GR" sz="2400" b="1" dirty="0"/>
              <a:t>Ούτε συμφωνώ-Ούτε </a:t>
            </a:r>
            <a:r>
              <a:rPr lang="el-GR" sz="2400" b="1" dirty="0" smtClean="0"/>
              <a:t>διαφωνώ: 14</a:t>
            </a:r>
            <a:endParaRPr lang="el-GR" sz="2400" dirty="0"/>
          </a:p>
          <a:p>
            <a:r>
              <a:rPr lang="el-GR" sz="2400" b="1" dirty="0"/>
              <a:t>Διαφωνώ </a:t>
            </a:r>
            <a:r>
              <a:rPr lang="el-GR" sz="2400" b="1" dirty="0" smtClean="0"/>
              <a:t>λίγο: 7</a:t>
            </a:r>
            <a:endParaRPr lang="el-GR" sz="2400" dirty="0"/>
          </a:p>
          <a:p>
            <a:r>
              <a:rPr lang="el-GR" sz="2400" b="1" dirty="0"/>
              <a:t>Διαφωνώ </a:t>
            </a:r>
            <a:r>
              <a:rPr lang="el-GR" sz="2400" b="1" dirty="0" smtClean="0"/>
              <a:t>πολύ: 3</a:t>
            </a:r>
            <a:endParaRPr lang="el-GR" sz="2400" dirty="0"/>
          </a:p>
          <a:p>
            <a:endParaRPr lang="el-GR" dirty="0"/>
          </a:p>
        </p:txBody>
      </p:sp>
      <p:graphicFrame>
        <p:nvGraphicFramePr>
          <p:cNvPr id="5" name="4 - Γράφημα"/>
          <p:cNvGraphicFramePr/>
          <p:nvPr/>
        </p:nvGraphicFramePr>
        <p:xfrm>
          <a:off x="3563888" y="1928802"/>
          <a:ext cx="5580112" cy="49291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19256" cy="1785926"/>
          </a:xfrm>
        </p:spPr>
        <p:txBody>
          <a:bodyPr>
            <a:noAutofit/>
          </a:bodyPr>
          <a:lstStyle/>
          <a:p>
            <a:r>
              <a:rPr lang="el-GR" sz="2800" b="1" u="sng" dirty="0">
                <a:latin typeface="+mn-lt"/>
              </a:rPr>
              <a:t>Το σχολείο θα πρέπει να παρέχει περισσότερες γνώσεις σχετικά με το περιβάλλον, την περιβαλλοντική πολιτική και τις διεθνείς συμφωνίες για το περιβάλλον</a:t>
            </a:r>
            <a:r>
              <a:rPr lang="el-GR" sz="3200" b="1" u="sng" dirty="0">
                <a:latin typeface="+mn-lt"/>
              </a:rPr>
              <a:t>.</a:t>
            </a:r>
            <a:endParaRPr lang="el-GR" sz="3200" u="sng" dirty="0">
              <a:latin typeface="+mn-lt"/>
            </a:endParaRPr>
          </a:p>
        </p:txBody>
      </p:sp>
      <p:sp>
        <p:nvSpPr>
          <p:cNvPr id="3" name="2 - Θέση περιεχομένου"/>
          <p:cNvSpPr>
            <a:spLocks noGrp="1"/>
          </p:cNvSpPr>
          <p:nvPr>
            <p:ph sz="half" idx="1"/>
          </p:nvPr>
        </p:nvSpPr>
        <p:spPr>
          <a:xfrm>
            <a:off x="179512" y="1857364"/>
            <a:ext cx="3249480" cy="3803884"/>
          </a:xfrm>
        </p:spPr>
        <p:txBody>
          <a:bodyPr>
            <a:normAutofit/>
          </a:bodyPr>
          <a:lstStyle/>
          <a:p>
            <a:r>
              <a:rPr lang="el-GR" sz="2400" b="1" dirty="0"/>
              <a:t>Συμφωνώ </a:t>
            </a:r>
            <a:r>
              <a:rPr lang="el-GR" sz="2400" b="1" dirty="0" smtClean="0"/>
              <a:t>πολύ: 126</a:t>
            </a:r>
            <a:endParaRPr lang="el-GR" sz="2400" dirty="0"/>
          </a:p>
          <a:p>
            <a:r>
              <a:rPr lang="el-GR" sz="2400" b="1" dirty="0"/>
              <a:t>Συμφωνώ </a:t>
            </a:r>
            <a:r>
              <a:rPr lang="el-GR" sz="2400" b="1" dirty="0" smtClean="0"/>
              <a:t>λίγο: 34</a:t>
            </a:r>
            <a:endParaRPr lang="el-GR" sz="2400" dirty="0"/>
          </a:p>
          <a:p>
            <a:r>
              <a:rPr lang="el-GR" sz="2400" b="1" dirty="0"/>
              <a:t>Ούτε συμφωνώ-Ούτε </a:t>
            </a:r>
            <a:r>
              <a:rPr lang="el-GR" sz="2400" b="1" dirty="0" smtClean="0"/>
              <a:t>διαφωνώ: 10</a:t>
            </a:r>
            <a:endParaRPr lang="el-GR" sz="2400" dirty="0"/>
          </a:p>
          <a:p>
            <a:r>
              <a:rPr lang="el-GR" sz="2400" b="1" dirty="0"/>
              <a:t>Διαφωνώ </a:t>
            </a:r>
            <a:r>
              <a:rPr lang="el-GR" sz="2400" b="1" dirty="0" smtClean="0"/>
              <a:t>λίγο: 3</a:t>
            </a:r>
            <a:endParaRPr lang="el-GR" sz="2400" dirty="0"/>
          </a:p>
          <a:p>
            <a:r>
              <a:rPr lang="el-GR" sz="2400" b="1" dirty="0"/>
              <a:t>Διαφωνώ </a:t>
            </a:r>
            <a:r>
              <a:rPr lang="el-GR" sz="2400" b="1" dirty="0" smtClean="0"/>
              <a:t>πολύ: 3</a:t>
            </a:r>
            <a:endParaRPr lang="el-GR" sz="2400" dirty="0"/>
          </a:p>
          <a:p>
            <a:endParaRPr lang="el-GR" dirty="0"/>
          </a:p>
        </p:txBody>
      </p:sp>
      <p:graphicFrame>
        <p:nvGraphicFramePr>
          <p:cNvPr id="5" name="4 - Γράφημα"/>
          <p:cNvGraphicFramePr/>
          <p:nvPr/>
        </p:nvGraphicFramePr>
        <p:xfrm>
          <a:off x="3563888" y="2000240"/>
          <a:ext cx="5580112" cy="48577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8219256" cy="1811600"/>
          </a:xfrm>
        </p:spPr>
        <p:txBody>
          <a:bodyPr>
            <a:normAutofit fontScale="90000"/>
          </a:bodyPr>
          <a:lstStyle/>
          <a:p>
            <a:r>
              <a:rPr lang="el-GR" sz="3600" b="1" u="sng" dirty="0">
                <a:latin typeface="+mn-lt"/>
              </a:rPr>
              <a:t>Θεωρώ πως θα πρέπει να προστεθούν και άλλα μαθήματα σχετικά με το περιβάλλον στο εκπαιδευτικό μας σύστημα.</a:t>
            </a:r>
            <a:endParaRPr lang="el-GR" sz="3600" u="sng" dirty="0">
              <a:latin typeface="+mn-lt"/>
            </a:endParaRPr>
          </a:p>
        </p:txBody>
      </p:sp>
      <p:sp>
        <p:nvSpPr>
          <p:cNvPr id="3" name="2 - Θέση περιεχομένου"/>
          <p:cNvSpPr>
            <a:spLocks noGrp="1"/>
          </p:cNvSpPr>
          <p:nvPr>
            <p:ph sz="half" idx="1"/>
          </p:nvPr>
        </p:nvSpPr>
        <p:spPr>
          <a:xfrm>
            <a:off x="179512" y="3140968"/>
            <a:ext cx="3394720" cy="2620888"/>
          </a:xfrm>
        </p:spPr>
        <p:txBody>
          <a:bodyPr>
            <a:normAutofit/>
          </a:bodyPr>
          <a:lstStyle/>
          <a:p>
            <a:r>
              <a:rPr lang="el-GR" sz="2400" b="1" dirty="0"/>
              <a:t>Συμφωνώ </a:t>
            </a:r>
            <a:r>
              <a:rPr lang="el-GR" sz="2400" b="1" dirty="0" smtClean="0"/>
              <a:t>πολύ: 92</a:t>
            </a:r>
            <a:endParaRPr lang="el-GR" sz="2400" dirty="0"/>
          </a:p>
          <a:p>
            <a:r>
              <a:rPr lang="el-GR" sz="2400" b="1" dirty="0"/>
              <a:t>Συμφωνώ </a:t>
            </a:r>
            <a:r>
              <a:rPr lang="el-GR" sz="2400" b="1" dirty="0" smtClean="0"/>
              <a:t>λίγο: 50</a:t>
            </a:r>
            <a:endParaRPr lang="el-GR" sz="2400" dirty="0"/>
          </a:p>
          <a:p>
            <a:r>
              <a:rPr lang="el-GR" sz="2400" b="1" dirty="0"/>
              <a:t>Ούτε συμφωνώ-Ούτε </a:t>
            </a:r>
            <a:r>
              <a:rPr lang="el-GR" sz="2400" b="1" dirty="0" smtClean="0"/>
              <a:t>διαφωνώ: 20</a:t>
            </a:r>
            <a:endParaRPr lang="el-GR" sz="2400" dirty="0"/>
          </a:p>
          <a:p>
            <a:r>
              <a:rPr lang="el-GR" sz="2400" b="1" dirty="0"/>
              <a:t>Διαφωνώ </a:t>
            </a:r>
            <a:r>
              <a:rPr lang="el-GR" sz="2400" b="1" dirty="0" smtClean="0"/>
              <a:t>λίγο: 7</a:t>
            </a:r>
            <a:endParaRPr lang="el-GR" sz="2400" dirty="0"/>
          </a:p>
          <a:p>
            <a:r>
              <a:rPr lang="el-GR" sz="2400" b="1" dirty="0"/>
              <a:t>Διαφωνώ </a:t>
            </a:r>
            <a:r>
              <a:rPr lang="el-GR" sz="2400" b="1" dirty="0" smtClean="0"/>
              <a:t>πολύ: 7</a:t>
            </a:r>
            <a:endParaRPr lang="el-GR" sz="2400" dirty="0"/>
          </a:p>
          <a:p>
            <a:endParaRPr lang="el-GR" dirty="0"/>
          </a:p>
        </p:txBody>
      </p:sp>
      <p:graphicFrame>
        <p:nvGraphicFramePr>
          <p:cNvPr id="5" name="4 - Γράφημα"/>
          <p:cNvGraphicFramePr/>
          <p:nvPr/>
        </p:nvGraphicFramePr>
        <p:xfrm>
          <a:off x="3491880" y="1772816"/>
          <a:ext cx="5652121" cy="50851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19256" cy="2276872"/>
          </a:xfrm>
        </p:spPr>
        <p:txBody>
          <a:bodyPr>
            <a:normAutofit fontScale="90000"/>
          </a:bodyPr>
          <a:lstStyle/>
          <a:p>
            <a:r>
              <a:rPr lang="el-GR" sz="3600" b="1" u="sng" dirty="0">
                <a:latin typeface="+mn-lt"/>
              </a:rPr>
              <a:t>Πιστεύω ότι το </a:t>
            </a:r>
            <a:r>
              <a:rPr lang="el-GR" sz="3600" b="1" u="sng" dirty="0" smtClean="0">
                <a:latin typeface="+mn-lt"/>
              </a:rPr>
              <a:t>σχολείο </a:t>
            </a:r>
            <a:r>
              <a:rPr lang="el-GR" sz="3600" b="1" u="sng" dirty="0">
                <a:latin typeface="+mn-lt"/>
              </a:rPr>
              <a:t>μας έχει ενημερώσει για τους πιθανούς τρόπους αντιμετώπισης του φαινομένου της περιβαλλοντικής κρίσης.</a:t>
            </a:r>
            <a:endParaRPr lang="el-GR" sz="3600" u="sng" dirty="0">
              <a:latin typeface="+mn-lt"/>
            </a:endParaRPr>
          </a:p>
        </p:txBody>
      </p:sp>
      <p:sp>
        <p:nvSpPr>
          <p:cNvPr id="3" name="2 - Θέση περιεχομένου"/>
          <p:cNvSpPr>
            <a:spLocks noGrp="1"/>
          </p:cNvSpPr>
          <p:nvPr>
            <p:ph sz="half" idx="1"/>
          </p:nvPr>
        </p:nvSpPr>
        <p:spPr>
          <a:xfrm>
            <a:off x="179512" y="2636912"/>
            <a:ext cx="3456384" cy="2880320"/>
          </a:xfrm>
        </p:spPr>
        <p:txBody>
          <a:bodyPr>
            <a:normAutofit/>
          </a:bodyPr>
          <a:lstStyle/>
          <a:p>
            <a:r>
              <a:rPr lang="el-GR" sz="2400" b="1" dirty="0"/>
              <a:t>Συμφωνώ </a:t>
            </a:r>
            <a:r>
              <a:rPr lang="el-GR" sz="2400" b="1" dirty="0" smtClean="0"/>
              <a:t>πολύ: 15</a:t>
            </a:r>
            <a:endParaRPr lang="el-GR" sz="2400" dirty="0"/>
          </a:p>
          <a:p>
            <a:r>
              <a:rPr lang="el-GR" sz="2400" b="1" dirty="0"/>
              <a:t>Συμφωνώ </a:t>
            </a:r>
            <a:r>
              <a:rPr lang="el-GR" sz="2400" b="1" dirty="0" smtClean="0"/>
              <a:t>λίγο: 45</a:t>
            </a:r>
            <a:endParaRPr lang="el-GR" sz="2400" dirty="0"/>
          </a:p>
          <a:p>
            <a:r>
              <a:rPr lang="el-GR" sz="2400" b="1" dirty="0"/>
              <a:t>Ούτε συμφωνώ-Ούτε </a:t>
            </a:r>
            <a:r>
              <a:rPr lang="el-GR" sz="2400" b="1" dirty="0" smtClean="0"/>
              <a:t>διαφωνώ: 31</a:t>
            </a:r>
            <a:endParaRPr lang="el-GR" sz="2400" dirty="0"/>
          </a:p>
          <a:p>
            <a:r>
              <a:rPr lang="el-GR" sz="2400" b="1" dirty="0"/>
              <a:t>Διαφωνώ </a:t>
            </a:r>
            <a:r>
              <a:rPr lang="el-GR" sz="2400" b="1" dirty="0" smtClean="0"/>
              <a:t>λίγο: 54</a:t>
            </a:r>
            <a:endParaRPr lang="el-GR" sz="2400" dirty="0"/>
          </a:p>
          <a:p>
            <a:r>
              <a:rPr lang="el-GR" sz="2400" b="1" dirty="0"/>
              <a:t>Διαφωνώ </a:t>
            </a:r>
            <a:r>
              <a:rPr lang="el-GR" sz="2400" b="1" dirty="0" smtClean="0"/>
              <a:t>πολύ: 31</a:t>
            </a:r>
            <a:endParaRPr lang="el-GR" sz="2400" dirty="0"/>
          </a:p>
        </p:txBody>
      </p:sp>
      <p:graphicFrame>
        <p:nvGraphicFramePr>
          <p:cNvPr id="5" name="4 - Γράφημα"/>
          <p:cNvGraphicFramePr/>
          <p:nvPr/>
        </p:nvGraphicFramePr>
        <p:xfrm>
          <a:off x="3491880" y="2214554"/>
          <a:ext cx="5652120" cy="464344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785818"/>
          </a:xfrm>
        </p:spPr>
        <p:txBody>
          <a:bodyPr/>
          <a:lstStyle/>
          <a:p>
            <a:r>
              <a:rPr lang="el-GR" i="1" u="sng" dirty="0" smtClean="0"/>
              <a:t>Εισαγωγή</a:t>
            </a:r>
            <a:endParaRPr lang="en-US" i="1" u="sng" dirty="0"/>
          </a:p>
        </p:txBody>
      </p:sp>
      <p:sp>
        <p:nvSpPr>
          <p:cNvPr id="3" name="Content Placeholder 2"/>
          <p:cNvSpPr>
            <a:spLocks noGrp="1"/>
          </p:cNvSpPr>
          <p:nvPr>
            <p:ph idx="1"/>
          </p:nvPr>
        </p:nvSpPr>
        <p:spPr>
          <a:xfrm>
            <a:off x="142844" y="1142984"/>
            <a:ext cx="8786874" cy="5572164"/>
          </a:xfrm>
        </p:spPr>
        <p:txBody>
          <a:bodyPr>
            <a:noAutofit/>
          </a:bodyPr>
          <a:lstStyle/>
          <a:p>
            <a:pPr marL="0" indent="0" algn="just">
              <a:buNone/>
            </a:pPr>
            <a:r>
              <a:rPr lang="el-GR" sz="2400" dirty="0" smtClean="0"/>
              <a:t> «Στα πλαίσια του εκπαιδευτικού προγράμματος της Βουλής των Εφήβων </a:t>
            </a:r>
            <a:r>
              <a:rPr lang="en-US" sz="2400" dirty="0" smtClean="0"/>
              <a:t>“</a:t>
            </a:r>
            <a:r>
              <a:rPr lang="el-GR" sz="2400" dirty="0" smtClean="0"/>
              <a:t>Βήματα Δημοκρατίας: Κάνοντας πράξη τη συμμετοχή</a:t>
            </a:r>
            <a:r>
              <a:rPr lang="en-US" sz="2400" dirty="0" smtClean="0"/>
              <a:t>”, </a:t>
            </a:r>
            <a:r>
              <a:rPr lang="el-GR" sz="2400" dirty="0" smtClean="0"/>
              <a:t>του σχολικού έτους 2020– 2021, υλοποιήσαμε στο 1</a:t>
            </a:r>
            <a:r>
              <a:rPr lang="el-GR" sz="2400" baseline="30000" dirty="0" smtClean="0"/>
              <a:t>Ο</a:t>
            </a:r>
            <a:r>
              <a:rPr lang="el-GR" sz="2400" dirty="0"/>
              <a:t> </a:t>
            </a:r>
            <a:r>
              <a:rPr lang="el-GR" sz="2400" dirty="0" smtClean="0"/>
              <a:t>ΓΕΛ Ραφήνας μια δράση που έχει σκοπό να μελετήσουν οι μαθητές που συμμετέχουν στο πρόγραμμα, τις </a:t>
            </a:r>
            <a:r>
              <a:rPr lang="el-GR" sz="2400" dirty="0" err="1" smtClean="0"/>
              <a:t>στάσεις–απόψεις</a:t>
            </a:r>
            <a:r>
              <a:rPr lang="el-GR" sz="2400" dirty="0" smtClean="0"/>
              <a:t> των μαθητών του σχολείου τους σχετικά με το «Περιβάλλον και την εκπαίδευση». Αναλυτικότερα πραγματοποιήσαμε μια ποσοτική έρευνα, διανέμοντας ηλεκτρονικά τα ερωτηματολόγια, τα οποία ήταν ανώνυμα και σε εθελοντική βάση.                                                                                                                                     Συνολικά το δείγμα της έρευνας είναι 176 μαθητές και μαθήτριες από το 1</a:t>
            </a:r>
            <a:r>
              <a:rPr lang="el-GR" sz="2400" baseline="30000" dirty="0" smtClean="0"/>
              <a:t>Ο</a:t>
            </a:r>
            <a:r>
              <a:rPr lang="el-GR" sz="2400" dirty="0" smtClean="0"/>
              <a:t> ΓΕΛ Ραφήνας (</a:t>
            </a:r>
            <a:r>
              <a:rPr lang="en-US" sz="2400" dirty="0" smtClean="0"/>
              <a:t>n</a:t>
            </a:r>
            <a:r>
              <a:rPr lang="el-GR" sz="2400" dirty="0" smtClean="0"/>
              <a:t>=176). Διανεμήθηκαν 2 ερωτηματολόγια, ένα για τα δημογραφικά χαρακτηριστικά και ένα για τη μέτρηση των στάσεων των μαθητών».</a:t>
            </a:r>
          </a:p>
          <a:p>
            <a:pPr marL="0" indent="0" algn="just">
              <a:buNone/>
            </a:pPr>
            <a:r>
              <a:rPr lang="el-GR" sz="2400" dirty="0" smtClean="0"/>
              <a:t>Τα αποτελέσματα παρουσιάζονται παρακάτω, μαζί με ένα γενικό συμπέρασμα στο τέλος.</a:t>
            </a:r>
          </a:p>
          <a:p>
            <a:pPr marL="0" indent="0" algn="just">
              <a:buNone/>
            </a:pPr>
            <a:r>
              <a:rPr lang="el-GR" sz="2400" dirty="0" smtClean="0"/>
              <a:t> </a:t>
            </a:r>
            <a:endParaRPr lang="en-US" sz="2400" dirty="0"/>
          </a:p>
        </p:txBody>
      </p:sp>
    </p:spTree>
    <p:extLst>
      <p:ext uri="{BB962C8B-B14F-4D97-AF65-F5344CB8AC3E}">
        <p14:creationId xmlns:p14="http://schemas.microsoft.com/office/powerpoint/2010/main" val="17740435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147248" cy="1988840"/>
          </a:xfrm>
        </p:spPr>
        <p:txBody>
          <a:bodyPr>
            <a:normAutofit/>
          </a:bodyPr>
          <a:lstStyle/>
          <a:p>
            <a:r>
              <a:rPr lang="el-GR" sz="3600" b="1" u="sng" dirty="0">
                <a:latin typeface="+mn-lt"/>
              </a:rPr>
              <a:t>Θεωρώ ότι η καταστροφή του περιβάλλοντος οφείλεται στην έλλειψη περιβαλλοντικής </a:t>
            </a:r>
            <a:r>
              <a:rPr lang="el-GR" sz="3600" b="1" u="sng" dirty="0" smtClean="0">
                <a:latin typeface="+mn-lt"/>
              </a:rPr>
              <a:t>εκπαίδευσης.</a:t>
            </a:r>
            <a:endParaRPr lang="el-GR" sz="3600" u="sng" dirty="0">
              <a:latin typeface="+mn-lt"/>
            </a:endParaRPr>
          </a:p>
        </p:txBody>
      </p:sp>
      <p:sp>
        <p:nvSpPr>
          <p:cNvPr id="3" name="2 - Θέση περιεχομένου"/>
          <p:cNvSpPr>
            <a:spLocks noGrp="1"/>
          </p:cNvSpPr>
          <p:nvPr>
            <p:ph sz="half" idx="1"/>
          </p:nvPr>
        </p:nvSpPr>
        <p:spPr>
          <a:xfrm>
            <a:off x="179512" y="2564904"/>
            <a:ext cx="3384376" cy="2808312"/>
          </a:xfrm>
        </p:spPr>
        <p:txBody>
          <a:bodyPr>
            <a:normAutofit/>
          </a:bodyPr>
          <a:lstStyle/>
          <a:p>
            <a:r>
              <a:rPr lang="el-GR" sz="2400" b="1" dirty="0"/>
              <a:t>Συμφωνώ </a:t>
            </a:r>
            <a:r>
              <a:rPr lang="el-GR" sz="2400" b="1" dirty="0" smtClean="0"/>
              <a:t>πολύ: 68</a:t>
            </a:r>
            <a:endParaRPr lang="el-GR" sz="2400" dirty="0"/>
          </a:p>
          <a:p>
            <a:r>
              <a:rPr lang="el-GR" sz="2400" b="1" dirty="0"/>
              <a:t>Συμφωνώ </a:t>
            </a:r>
            <a:r>
              <a:rPr lang="el-GR" sz="2400" b="1" dirty="0" smtClean="0"/>
              <a:t>λίγο: 58</a:t>
            </a:r>
            <a:endParaRPr lang="el-GR" sz="2400" dirty="0"/>
          </a:p>
          <a:p>
            <a:r>
              <a:rPr lang="el-GR" sz="2400" b="1" dirty="0"/>
              <a:t>Ούτε συμφωνώ-Ούτε </a:t>
            </a:r>
            <a:r>
              <a:rPr lang="el-GR" sz="2400" b="1" dirty="0" smtClean="0"/>
              <a:t>διαφωνώ: 24</a:t>
            </a:r>
            <a:endParaRPr lang="el-GR" sz="2400" dirty="0"/>
          </a:p>
          <a:p>
            <a:r>
              <a:rPr lang="el-GR" sz="2400" b="1" dirty="0"/>
              <a:t>Διαφωνώ </a:t>
            </a:r>
            <a:r>
              <a:rPr lang="el-GR" sz="2400" b="1" dirty="0" smtClean="0"/>
              <a:t>λίγο: 18</a:t>
            </a:r>
            <a:endParaRPr lang="el-GR" sz="2400" dirty="0"/>
          </a:p>
          <a:p>
            <a:r>
              <a:rPr lang="el-GR" sz="2400" b="1" dirty="0"/>
              <a:t>Διαφωνώ </a:t>
            </a:r>
            <a:r>
              <a:rPr lang="el-GR" sz="2400" b="1" dirty="0" smtClean="0"/>
              <a:t>πολύ: 8</a:t>
            </a:r>
            <a:endParaRPr lang="el-GR" sz="2400" dirty="0"/>
          </a:p>
          <a:p>
            <a:endParaRPr lang="el-GR" dirty="0"/>
          </a:p>
        </p:txBody>
      </p:sp>
      <p:graphicFrame>
        <p:nvGraphicFramePr>
          <p:cNvPr id="5" name="4 - Γράφημα"/>
          <p:cNvGraphicFramePr/>
          <p:nvPr/>
        </p:nvGraphicFramePr>
        <p:xfrm>
          <a:off x="3419871" y="1628799"/>
          <a:ext cx="5724129" cy="522920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147248" cy="2285992"/>
          </a:xfrm>
        </p:spPr>
        <p:txBody>
          <a:bodyPr>
            <a:normAutofit/>
          </a:bodyPr>
          <a:lstStyle/>
          <a:p>
            <a:r>
              <a:rPr lang="el-GR" sz="3200" b="1" u="sng" dirty="0">
                <a:latin typeface="+mn-lt"/>
              </a:rPr>
              <a:t>Πιστεύω ότι η σχολική κοινότητα και οι μαθητικές κοινότητες ειδικότερα, θα πρέπει να έχουν περισσότερο ενεργό ρόλο σε οικολογικά και περιβαλλοντικά ζητήματα.</a:t>
            </a:r>
            <a:endParaRPr lang="el-GR" sz="3200" u="sng" dirty="0">
              <a:latin typeface="+mn-lt"/>
            </a:endParaRPr>
          </a:p>
        </p:txBody>
      </p:sp>
      <p:sp>
        <p:nvSpPr>
          <p:cNvPr id="3" name="2 - Θέση περιεχομένου"/>
          <p:cNvSpPr>
            <a:spLocks noGrp="1"/>
          </p:cNvSpPr>
          <p:nvPr>
            <p:ph sz="half" idx="1"/>
          </p:nvPr>
        </p:nvSpPr>
        <p:spPr>
          <a:xfrm>
            <a:off x="179512" y="2852936"/>
            <a:ext cx="3456384" cy="2808312"/>
          </a:xfrm>
        </p:spPr>
        <p:txBody>
          <a:bodyPr>
            <a:normAutofit/>
          </a:bodyPr>
          <a:lstStyle/>
          <a:p>
            <a:r>
              <a:rPr lang="el-GR" sz="2400" b="1" dirty="0"/>
              <a:t>Συμφωνώ </a:t>
            </a:r>
            <a:r>
              <a:rPr lang="el-GR" sz="2400" b="1" dirty="0" smtClean="0"/>
              <a:t>πολύ: 101</a:t>
            </a:r>
            <a:endParaRPr lang="el-GR" sz="2400" dirty="0"/>
          </a:p>
          <a:p>
            <a:r>
              <a:rPr lang="el-GR" sz="2400" b="1" dirty="0"/>
              <a:t>Συμφωνώ </a:t>
            </a:r>
            <a:r>
              <a:rPr lang="el-GR" sz="2400" b="1" dirty="0" smtClean="0"/>
              <a:t>λίγο: 52</a:t>
            </a:r>
            <a:endParaRPr lang="el-GR" sz="2400" dirty="0"/>
          </a:p>
          <a:p>
            <a:r>
              <a:rPr lang="el-GR" sz="2400" b="1" dirty="0"/>
              <a:t>Ούτε συμφωνώ-Ούτε </a:t>
            </a:r>
            <a:r>
              <a:rPr lang="el-GR" sz="2400" b="1" dirty="0" smtClean="0"/>
              <a:t>διαφωνώ: 17</a:t>
            </a:r>
            <a:endParaRPr lang="el-GR" sz="2400" dirty="0"/>
          </a:p>
          <a:p>
            <a:r>
              <a:rPr lang="el-GR" sz="2400" b="1" dirty="0"/>
              <a:t>Διαφωνώ </a:t>
            </a:r>
            <a:r>
              <a:rPr lang="el-GR" sz="2400" b="1" dirty="0" smtClean="0"/>
              <a:t>λίγο: 3</a:t>
            </a:r>
            <a:endParaRPr lang="el-GR" sz="2400" dirty="0"/>
          </a:p>
          <a:p>
            <a:r>
              <a:rPr lang="el-GR" sz="2400" b="1" dirty="0"/>
              <a:t>Διαφωνώ </a:t>
            </a:r>
            <a:r>
              <a:rPr lang="el-GR" sz="2400" b="1" dirty="0" smtClean="0"/>
              <a:t>πολύ: 3</a:t>
            </a:r>
            <a:endParaRPr lang="el-GR" sz="2400" dirty="0"/>
          </a:p>
          <a:p>
            <a:endParaRPr lang="el-GR" dirty="0"/>
          </a:p>
        </p:txBody>
      </p:sp>
      <p:graphicFrame>
        <p:nvGraphicFramePr>
          <p:cNvPr id="5" name="4 - Γράφημα"/>
          <p:cNvGraphicFramePr/>
          <p:nvPr/>
        </p:nvGraphicFramePr>
        <p:xfrm>
          <a:off x="3419872" y="2060848"/>
          <a:ext cx="5724128" cy="47971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188640"/>
            <a:ext cx="8219256" cy="1786210"/>
          </a:xfrm>
        </p:spPr>
        <p:txBody>
          <a:bodyPr>
            <a:normAutofit/>
          </a:bodyPr>
          <a:lstStyle/>
          <a:p>
            <a:r>
              <a:rPr lang="el-GR" sz="3600" b="1" u="sng" dirty="0">
                <a:latin typeface="+mn-lt"/>
              </a:rPr>
              <a:t>Πιστεύω ότι η πανδημία της νόσου του </a:t>
            </a:r>
            <a:r>
              <a:rPr lang="el-GR" sz="3600" b="1" u="sng" dirty="0" err="1">
                <a:latin typeface="+mn-lt"/>
              </a:rPr>
              <a:t>κορωνοϊού</a:t>
            </a:r>
            <a:r>
              <a:rPr lang="el-GR" sz="3600" b="1" u="sng" dirty="0">
                <a:latin typeface="+mn-lt"/>
              </a:rPr>
              <a:t> COVID-19 έχει επηρεάσει αρνητικά το περιβάλλον.</a:t>
            </a:r>
            <a:endParaRPr lang="el-GR" sz="3600" u="sng" dirty="0">
              <a:latin typeface="+mn-lt"/>
            </a:endParaRPr>
          </a:p>
        </p:txBody>
      </p:sp>
      <p:sp>
        <p:nvSpPr>
          <p:cNvPr id="3" name="2 - Θέση περιεχομένου"/>
          <p:cNvSpPr>
            <a:spLocks noGrp="1"/>
          </p:cNvSpPr>
          <p:nvPr>
            <p:ph sz="half" idx="1"/>
          </p:nvPr>
        </p:nvSpPr>
        <p:spPr>
          <a:xfrm>
            <a:off x="179512" y="2708920"/>
            <a:ext cx="3384376" cy="2880320"/>
          </a:xfrm>
        </p:spPr>
        <p:txBody>
          <a:bodyPr>
            <a:normAutofit/>
          </a:bodyPr>
          <a:lstStyle/>
          <a:p>
            <a:r>
              <a:rPr lang="el-GR" sz="2400" b="1" dirty="0"/>
              <a:t>Συμφωνώ </a:t>
            </a:r>
            <a:r>
              <a:rPr lang="el-GR" sz="2400" b="1" dirty="0" smtClean="0"/>
              <a:t>πολύ: 32</a:t>
            </a:r>
            <a:endParaRPr lang="el-GR" sz="2400" dirty="0"/>
          </a:p>
          <a:p>
            <a:r>
              <a:rPr lang="el-GR" sz="2400" b="1" dirty="0"/>
              <a:t>Συμφωνώ </a:t>
            </a:r>
            <a:r>
              <a:rPr lang="el-GR" sz="2400" b="1" dirty="0" smtClean="0"/>
              <a:t>λίγο: 23</a:t>
            </a:r>
            <a:endParaRPr lang="el-GR" sz="2400" dirty="0"/>
          </a:p>
          <a:p>
            <a:r>
              <a:rPr lang="el-GR" sz="2400" b="1" dirty="0"/>
              <a:t>Ούτε συμφωνώ-Ούτε </a:t>
            </a:r>
            <a:r>
              <a:rPr lang="el-GR" sz="2400" b="1" dirty="0" smtClean="0"/>
              <a:t>διαφωνώ: 26</a:t>
            </a:r>
            <a:endParaRPr lang="el-GR" sz="2400" dirty="0"/>
          </a:p>
          <a:p>
            <a:r>
              <a:rPr lang="el-GR" sz="2400" b="1" dirty="0"/>
              <a:t>Διαφωνώ </a:t>
            </a:r>
            <a:r>
              <a:rPr lang="el-GR" sz="2400" b="1" dirty="0" smtClean="0"/>
              <a:t>λίγο: 46</a:t>
            </a:r>
            <a:endParaRPr lang="el-GR" sz="2400" dirty="0"/>
          </a:p>
          <a:p>
            <a:r>
              <a:rPr lang="el-GR" sz="2400" b="1" dirty="0"/>
              <a:t>Διαφωνώ </a:t>
            </a:r>
            <a:r>
              <a:rPr lang="el-GR" sz="2400" b="1" dirty="0" smtClean="0"/>
              <a:t>πολύ: 49</a:t>
            </a:r>
            <a:endParaRPr lang="el-GR" sz="2400" dirty="0"/>
          </a:p>
          <a:p>
            <a:endParaRPr lang="el-GR" dirty="0"/>
          </a:p>
        </p:txBody>
      </p:sp>
      <p:graphicFrame>
        <p:nvGraphicFramePr>
          <p:cNvPr id="5" name="4 - Γράφημα"/>
          <p:cNvGraphicFramePr/>
          <p:nvPr/>
        </p:nvGraphicFramePr>
        <p:xfrm>
          <a:off x="3563888" y="1268760"/>
          <a:ext cx="5580112" cy="558924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147248" cy="1844824"/>
          </a:xfrm>
        </p:spPr>
        <p:txBody>
          <a:bodyPr>
            <a:normAutofit/>
          </a:bodyPr>
          <a:lstStyle/>
          <a:p>
            <a:r>
              <a:rPr lang="el-GR" sz="2800" b="1" u="sng" dirty="0">
                <a:latin typeface="+mn-lt"/>
              </a:rPr>
              <a:t>Στην περίοδο της πανδημίας της νόσου του </a:t>
            </a:r>
            <a:r>
              <a:rPr lang="el-GR" sz="2800" b="1" u="sng" dirty="0" err="1">
                <a:latin typeface="+mn-lt"/>
              </a:rPr>
              <a:t>κορωνοϊού</a:t>
            </a:r>
            <a:r>
              <a:rPr lang="el-GR" sz="2800" b="1" u="sng" dirty="0">
                <a:latin typeface="+mn-lt"/>
              </a:rPr>
              <a:t> COVID-19, οι πολίτες μπορούν να αναλάβουν δράση για το περιβάλλον.</a:t>
            </a:r>
            <a:endParaRPr lang="el-GR" sz="2800" u="sng" dirty="0">
              <a:latin typeface="+mn-lt"/>
            </a:endParaRPr>
          </a:p>
        </p:txBody>
      </p:sp>
      <p:sp>
        <p:nvSpPr>
          <p:cNvPr id="3" name="2 - Θέση περιεχομένου"/>
          <p:cNvSpPr>
            <a:spLocks noGrp="1"/>
          </p:cNvSpPr>
          <p:nvPr>
            <p:ph sz="half" idx="1"/>
          </p:nvPr>
        </p:nvSpPr>
        <p:spPr>
          <a:xfrm>
            <a:off x="179512" y="2636912"/>
            <a:ext cx="3384376" cy="2736304"/>
          </a:xfrm>
        </p:spPr>
        <p:txBody>
          <a:bodyPr>
            <a:normAutofit/>
          </a:bodyPr>
          <a:lstStyle/>
          <a:p>
            <a:r>
              <a:rPr lang="el-GR" sz="2400" b="1" dirty="0"/>
              <a:t>Συμφωνώ </a:t>
            </a:r>
            <a:r>
              <a:rPr lang="el-GR" sz="2400" b="1" dirty="0" smtClean="0"/>
              <a:t>πολύ: 60</a:t>
            </a:r>
            <a:endParaRPr lang="el-GR" sz="2400" dirty="0"/>
          </a:p>
          <a:p>
            <a:r>
              <a:rPr lang="el-GR" sz="2400" b="1" dirty="0"/>
              <a:t>Συμφωνώ </a:t>
            </a:r>
            <a:r>
              <a:rPr lang="el-GR" sz="2400" b="1" dirty="0" smtClean="0"/>
              <a:t>λίγο: 48</a:t>
            </a:r>
            <a:endParaRPr lang="el-GR" sz="2400" dirty="0"/>
          </a:p>
          <a:p>
            <a:r>
              <a:rPr lang="el-GR" sz="2400" b="1" dirty="0"/>
              <a:t>Ούτε συμφωνώ-Ούτε </a:t>
            </a:r>
            <a:r>
              <a:rPr lang="el-GR" sz="2400" b="1" dirty="0" smtClean="0"/>
              <a:t>διαφωνώ: 43</a:t>
            </a:r>
            <a:endParaRPr lang="el-GR" sz="2400" dirty="0"/>
          </a:p>
          <a:p>
            <a:r>
              <a:rPr lang="el-GR" sz="2400" b="1" dirty="0"/>
              <a:t>Διαφωνώ </a:t>
            </a:r>
            <a:r>
              <a:rPr lang="el-GR" sz="2400" b="1" dirty="0" smtClean="0"/>
              <a:t>λίγο: 15</a:t>
            </a:r>
            <a:endParaRPr lang="el-GR" sz="2400" dirty="0"/>
          </a:p>
          <a:p>
            <a:r>
              <a:rPr lang="el-GR" sz="2400" b="1" dirty="0"/>
              <a:t>Διαφωνώ </a:t>
            </a:r>
            <a:r>
              <a:rPr lang="el-GR" sz="2400" b="1" dirty="0" smtClean="0"/>
              <a:t>πολύ: 10</a:t>
            </a:r>
            <a:endParaRPr lang="el-GR" sz="2400" dirty="0"/>
          </a:p>
        </p:txBody>
      </p:sp>
      <p:graphicFrame>
        <p:nvGraphicFramePr>
          <p:cNvPr id="5" name="4 - Γράφημα"/>
          <p:cNvGraphicFramePr/>
          <p:nvPr/>
        </p:nvGraphicFramePr>
        <p:xfrm>
          <a:off x="3491880" y="1412776"/>
          <a:ext cx="5652120" cy="54452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el-GR" i="1" u="sng" dirty="0" smtClean="0"/>
              <a:t>Συμπέρασμα</a:t>
            </a:r>
            <a:endParaRPr lang="en-US" i="1" u="sng" dirty="0"/>
          </a:p>
        </p:txBody>
      </p:sp>
      <p:sp>
        <p:nvSpPr>
          <p:cNvPr id="3" name="Content Placeholder 2"/>
          <p:cNvSpPr>
            <a:spLocks noGrp="1"/>
          </p:cNvSpPr>
          <p:nvPr>
            <p:ph idx="1"/>
          </p:nvPr>
        </p:nvSpPr>
        <p:spPr>
          <a:xfrm>
            <a:off x="428596" y="1071546"/>
            <a:ext cx="8229600" cy="5572164"/>
          </a:xfrm>
        </p:spPr>
        <p:txBody>
          <a:bodyPr>
            <a:normAutofit/>
          </a:bodyPr>
          <a:lstStyle/>
          <a:p>
            <a:pPr marL="0" indent="0">
              <a:buNone/>
            </a:pPr>
            <a:r>
              <a:rPr lang="el-GR" sz="2400" dirty="0" smtClean="0"/>
              <a:t>Συμπερασματικά οι περισσότεροι μαθητές: </a:t>
            </a:r>
          </a:p>
          <a:p>
            <a:pPr marL="0" indent="0" algn="just">
              <a:buFont typeface="Wingdings" pitchFamily="2" charset="2"/>
              <a:buChar char="Ø"/>
            </a:pPr>
            <a:r>
              <a:rPr lang="el-GR" sz="2400" i="1" u="sng" dirty="0" smtClean="0"/>
              <a:t>Συμφωνούν πολύ</a:t>
            </a:r>
            <a:r>
              <a:rPr lang="el-GR" sz="2400" dirty="0" smtClean="0"/>
              <a:t> ότι η Περιβαλλοντική εκπαίδευση στο γυμνάσιο και το λύκειο είναι σημαντική</a:t>
            </a:r>
          </a:p>
          <a:p>
            <a:pPr marL="0" indent="0" algn="just">
              <a:buFont typeface="Wingdings" pitchFamily="2" charset="2"/>
              <a:buChar char="Ø"/>
            </a:pPr>
            <a:r>
              <a:rPr lang="el-GR" sz="2400" i="1" u="sng" dirty="0" smtClean="0"/>
              <a:t>Συμφωνούν πολύ</a:t>
            </a:r>
            <a:r>
              <a:rPr lang="el-GR" sz="2400" dirty="0" smtClean="0"/>
              <a:t> ότι το σχολείο θα πρέπει να παρέχει περισσότερες γνώσεις σχετικά με το Περιβάλλον, την Περιβαλλοντική πολιτική και τις Διεθνείς συμφωνίες για το Περιβάλλον. </a:t>
            </a:r>
          </a:p>
          <a:p>
            <a:pPr marL="0" indent="0" algn="just">
              <a:buFont typeface="Wingdings" pitchFamily="2" charset="2"/>
              <a:buChar char="Ø"/>
            </a:pPr>
            <a:r>
              <a:rPr lang="el-GR" sz="2400" i="1" u="sng" dirty="0" smtClean="0"/>
              <a:t>Συμφωνούν πολύ</a:t>
            </a:r>
            <a:r>
              <a:rPr lang="el-GR" sz="2400" i="1" dirty="0" smtClean="0"/>
              <a:t> </a:t>
            </a:r>
            <a:r>
              <a:rPr lang="el-GR" sz="2400" dirty="0" smtClean="0"/>
              <a:t>ότι η σχολική κοινότητα και οι μαθητικές κοινότητες ειδικότερα, θα πρέπει να έχουν περισσότερο ενεργό ρόλο σε οικολογικά και περιβαλλοντικά ζητήματα.</a:t>
            </a:r>
          </a:p>
          <a:p>
            <a:pPr marL="0" indent="0" algn="just">
              <a:buFont typeface="Wingdings" pitchFamily="2" charset="2"/>
              <a:buChar char="Ø"/>
            </a:pPr>
            <a:r>
              <a:rPr lang="el-GR" sz="2400" i="1" u="sng" dirty="0" smtClean="0"/>
              <a:t>Συμφωνούν πολύ</a:t>
            </a:r>
            <a:r>
              <a:rPr lang="el-GR" sz="2400" i="1" dirty="0" smtClean="0"/>
              <a:t> </a:t>
            </a:r>
            <a:r>
              <a:rPr lang="el-GR" sz="2400" dirty="0" smtClean="0"/>
              <a:t>ότι στην περίοδο της πανδημίας της νόσου του </a:t>
            </a:r>
            <a:r>
              <a:rPr lang="el-GR" sz="2400" dirty="0" err="1" smtClean="0"/>
              <a:t>Κορωνοϊου</a:t>
            </a:r>
            <a:r>
              <a:rPr lang="el-GR" sz="2400" dirty="0" smtClean="0"/>
              <a:t> </a:t>
            </a:r>
            <a:r>
              <a:rPr lang="en-US" sz="2400" dirty="0" smtClean="0"/>
              <a:t>COVID-19, </a:t>
            </a:r>
            <a:r>
              <a:rPr lang="el-GR" sz="2400" dirty="0" smtClean="0"/>
              <a:t>οι πολίτες μπορούν να αναλάβουν δράση για το Περιβάλλον.</a:t>
            </a:r>
          </a:p>
          <a:p>
            <a:pPr marL="0" indent="0" algn="just">
              <a:buNone/>
            </a:pPr>
            <a:endParaRPr lang="en-US" sz="2400" dirty="0"/>
          </a:p>
        </p:txBody>
      </p:sp>
    </p:spTree>
    <p:extLst>
      <p:ext uri="{BB962C8B-B14F-4D97-AF65-F5344CB8AC3E}">
        <p14:creationId xmlns:p14="http://schemas.microsoft.com/office/powerpoint/2010/main" val="32011740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l-GR" b="1" i="1" dirty="0">
                <a:solidFill>
                  <a:srgbClr val="FF0000"/>
                </a:solidFill>
              </a:rPr>
              <a:t> </a:t>
            </a:r>
            <a:r>
              <a:rPr lang="el-GR" sz="4400" b="1" i="1" dirty="0" smtClean="0">
                <a:solidFill>
                  <a:schemeClr val="tx2">
                    <a:lumMod val="75000"/>
                  </a:schemeClr>
                </a:solidFill>
              </a:rPr>
              <a:t>Σας ευχαριστούμε πολύ που παρακολουθήσατε την εργασία μας!</a:t>
            </a:r>
            <a:endParaRPr lang="en-US" sz="4400" b="1" i="1" dirty="0">
              <a:solidFill>
                <a:schemeClr val="tx2">
                  <a:lumMod val="75000"/>
                </a:schemeClr>
              </a:solidFill>
            </a:endParaRPr>
          </a:p>
        </p:txBody>
      </p:sp>
    </p:spTree>
    <p:extLst>
      <p:ext uri="{BB962C8B-B14F-4D97-AF65-F5344CB8AC3E}">
        <p14:creationId xmlns:p14="http://schemas.microsoft.com/office/powerpoint/2010/main" val="2784931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b="1" u="sng" dirty="0">
                <a:latin typeface="+mn-lt"/>
              </a:rPr>
              <a:t>Φύλο</a:t>
            </a:r>
            <a:endParaRPr lang="el-GR" sz="4000" u="sng" dirty="0">
              <a:latin typeface="+mn-lt"/>
            </a:endParaRPr>
          </a:p>
        </p:txBody>
      </p:sp>
      <p:sp>
        <p:nvSpPr>
          <p:cNvPr id="3" name="2 - Θέση περιεχομένου"/>
          <p:cNvSpPr>
            <a:spLocks noGrp="1"/>
          </p:cNvSpPr>
          <p:nvPr>
            <p:ph sz="half" idx="1"/>
          </p:nvPr>
        </p:nvSpPr>
        <p:spPr>
          <a:xfrm>
            <a:off x="395536" y="2708920"/>
            <a:ext cx="2530624" cy="1324744"/>
          </a:xfrm>
        </p:spPr>
        <p:txBody>
          <a:bodyPr/>
          <a:lstStyle/>
          <a:p>
            <a:r>
              <a:rPr lang="el-GR" b="1" dirty="0" smtClean="0"/>
              <a:t>Αγόρι: 73</a:t>
            </a:r>
            <a:endParaRPr lang="el-GR" dirty="0"/>
          </a:p>
          <a:p>
            <a:r>
              <a:rPr lang="el-GR" b="1" dirty="0" smtClean="0"/>
              <a:t>Κορίτσι: 103</a:t>
            </a:r>
            <a:endParaRPr lang="el-GR" dirty="0"/>
          </a:p>
          <a:p>
            <a:pPr>
              <a:buNone/>
            </a:pPr>
            <a:endParaRPr lang="el-GR" dirty="0"/>
          </a:p>
          <a:p>
            <a:pPr>
              <a:buNone/>
            </a:pPr>
            <a:endParaRPr lang="el-GR" dirty="0"/>
          </a:p>
          <a:p>
            <a:endParaRPr lang="el-GR" dirty="0"/>
          </a:p>
        </p:txBody>
      </p:sp>
      <p:graphicFrame>
        <p:nvGraphicFramePr>
          <p:cNvPr id="5" name="4 - Γράφημα"/>
          <p:cNvGraphicFramePr/>
          <p:nvPr/>
        </p:nvGraphicFramePr>
        <p:xfrm>
          <a:off x="3203848" y="1700808"/>
          <a:ext cx="5508104" cy="51571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b="1" u="sng" dirty="0">
                <a:latin typeface="+mn-lt"/>
              </a:rPr>
              <a:t>Τάξη</a:t>
            </a:r>
            <a:endParaRPr lang="el-GR" sz="4000" u="sng" dirty="0">
              <a:latin typeface="+mn-lt"/>
            </a:endParaRPr>
          </a:p>
        </p:txBody>
      </p:sp>
      <p:sp>
        <p:nvSpPr>
          <p:cNvPr id="3" name="2 - Θέση περιεχομένου"/>
          <p:cNvSpPr>
            <a:spLocks noGrp="1"/>
          </p:cNvSpPr>
          <p:nvPr>
            <p:ph sz="half" idx="1"/>
          </p:nvPr>
        </p:nvSpPr>
        <p:spPr>
          <a:xfrm>
            <a:off x="467544" y="2708920"/>
            <a:ext cx="1594520" cy="1684784"/>
          </a:xfrm>
        </p:spPr>
        <p:txBody>
          <a:bodyPr/>
          <a:lstStyle/>
          <a:p>
            <a:r>
              <a:rPr lang="el-GR" b="1" dirty="0"/>
              <a:t>Α</a:t>
            </a:r>
            <a:r>
              <a:rPr lang="el-GR" b="1" dirty="0" smtClean="0"/>
              <a:t>΄: 42</a:t>
            </a:r>
            <a:endParaRPr lang="el-GR" dirty="0"/>
          </a:p>
          <a:p>
            <a:r>
              <a:rPr lang="el-GR" b="1" dirty="0"/>
              <a:t>Β</a:t>
            </a:r>
            <a:r>
              <a:rPr lang="el-GR" b="1" dirty="0" smtClean="0"/>
              <a:t>΄: 80</a:t>
            </a:r>
            <a:endParaRPr lang="el-GR" dirty="0"/>
          </a:p>
          <a:p>
            <a:r>
              <a:rPr lang="el-GR" b="1" dirty="0"/>
              <a:t>Γ</a:t>
            </a:r>
            <a:r>
              <a:rPr lang="el-GR" b="1" dirty="0" smtClean="0"/>
              <a:t>΄: 54</a:t>
            </a:r>
            <a:endParaRPr lang="el-GR" dirty="0"/>
          </a:p>
          <a:p>
            <a:endParaRPr lang="el-GR" dirty="0"/>
          </a:p>
        </p:txBody>
      </p:sp>
      <p:graphicFrame>
        <p:nvGraphicFramePr>
          <p:cNvPr id="5" name="4 - Γράφημα"/>
          <p:cNvGraphicFramePr/>
          <p:nvPr/>
        </p:nvGraphicFramePr>
        <p:xfrm>
          <a:off x="2915816" y="1628800"/>
          <a:ext cx="6084168" cy="5229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b="1" u="sng" dirty="0">
                <a:latin typeface="+mn-lt"/>
              </a:rPr>
              <a:t>Εργασία πατέρα</a:t>
            </a:r>
            <a:endParaRPr lang="el-GR" sz="4000" u="sng" dirty="0">
              <a:latin typeface="+mn-lt"/>
            </a:endParaRPr>
          </a:p>
        </p:txBody>
      </p:sp>
      <p:sp>
        <p:nvSpPr>
          <p:cNvPr id="3" name="2 - Θέση περιεχομένου"/>
          <p:cNvSpPr>
            <a:spLocks noGrp="1"/>
          </p:cNvSpPr>
          <p:nvPr>
            <p:ph sz="half" idx="1"/>
          </p:nvPr>
        </p:nvSpPr>
        <p:spPr>
          <a:xfrm>
            <a:off x="179512" y="1628800"/>
            <a:ext cx="3749546" cy="4525963"/>
          </a:xfrm>
        </p:spPr>
        <p:txBody>
          <a:bodyPr>
            <a:normAutofit lnSpcReduction="10000"/>
          </a:bodyPr>
          <a:lstStyle/>
          <a:p>
            <a:r>
              <a:rPr lang="el-GR" b="1" dirty="0"/>
              <a:t>Δημόσιος </a:t>
            </a:r>
            <a:r>
              <a:rPr lang="el-GR" b="1" dirty="0" smtClean="0"/>
              <a:t>Υπάλληλος: 48</a:t>
            </a:r>
            <a:endParaRPr lang="el-GR" dirty="0"/>
          </a:p>
          <a:p>
            <a:r>
              <a:rPr lang="el-GR" b="1" dirty="0"/>
              <a:t>Ιδιωτικός </a:t>
            </a:r>
            <a:r>
              <a:rPr lang="el-GR" b="1" dirty="0" smtClean="0"/>
              <a:t>Υπάλληλος: 50</a:t>
            </a:r>
            <a:endParaRPr lang="el-GR" dirty="0"/>
          </a:p>
          <a:p>
            <a:r>
              <a:rPr lang="el-GR" b="1" dirty="0"/>
              <a:t>Ελεύθερος </a:t>
            </a:r>
            <a:r>
              <a:rPr lang="el-GR" b="1" dirty="0" smtClean="0"/>
              <a:t>Επαγγελματίας-Επιχειρηματίας: 61</a:t>
            </a:r>
            <a:endParaRPr lang="el-GR" dirty="0"/>
          </a:p>
          <a:p>
            <a:r>
              <a:rPr lang="el-GR" b="1" dirty="0" smtClean="0"/>
              <a:t>Συνταξιούχος: 9</a:t>
            </a:r>
            <a:endParaRPr lang="el-GR" dirty="0"/>
          </a:p>
          <a:p>
            <a:r>
              <a:rPr lang="el-GR" b="1" dirty="0" smtClean="0"/>
              <a:t>Οικιακά: 1</a:t>
            </a:r>
            <a:endParaRPr lang="el-GR" dirty="0"/>
          </a:p>
          <a:p>
            <a:r>
              <a:rPr lang="el-GR" b="1" dirty="0" smtClean="0"/>
              <a:t>Άνεργος: 7</a:t>
            </a:r>
            <a:endParaRPr lang="el-GR" dirty="0"/>
          </a:p>
          <a:p>
            <a:endParaRPr lang="el-GR" dirty="0"/>
          </a:p>
        </p:txBody>
      </p:sp>
      <p:graphicFrame>
        <p:nvGraphicFramePr>
          <p:cNvPr id="5" name="4 - Γράφημα"/>
          <p:cNvGraphicFramePr/>
          <p:nvPr/>
        </p:nvGraphicFramePr>
        <p:xfrm>
          <a:off x="3059832" y="1340768"/>
          <a:ext cx="6372200" cy="551723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b="1" u="sng" dirty="0">
                <a:latin typeface="+mn-lt"/>
              </a:rPr>
              <a:t>Εργασία μητέρας</a:t>
            </a:r>
            <a:endParaRPr lang="el-GR" sz="4000" u="sng" dirty="0">
              <a:latin typeface="+mn-lt"/>
            </a:endParaRPr>
          </a:p>
        </p:txBody>
      </p:sp>
      <p:sp>
        <p:nvSpPr>
          <p:cNvPr id="3" name="2 - Θέση περιεχομένου"/>
          <p:cNvSpPr>
            <a:spLocks noGrp="1"/>
          </p:cNvSpPr>
          <p:nvPr>
            <p:ph sz="half" idx="1"/>
          </p:nvPr>
        </p:nvSpPr>
        <p:spPr>
          <a:xfrm>
            <a:off x="179512" y="1556792"/>
            <a:ext cx="4038600" cy="4525963"/>
          </a:xfrm>
        </p:spPr>
        <p:txBody>
          <a:bodyPr>
            <a:normAutofit lnSpcReduction="10000"/>
          </a:bodyPr>
          <a:lstStyle/>
          <a:p>
            <a:r>
              <a:rPr lang="el-GR" b="1" dirty="0"/>
              <a:t>Δημόσιος </a:t>
            </a:r>
            <a:r>
              <a:rPr lang="el-GR" b="1" dirty="0" smtClean="0"/>
              <a:t>Υπάλληλος: 36</a:t>
            </a:r>
            <a:endParaRPr lang="el-GR" dirty="0"/>
          </a:p>
          <a:p>
            <a:r>
              <a:rPr lang="el-GR" b="1" dirty="0"/>
              <a:t>Ιδιωτικός </a:t>
            </a:r>
            <a:r>
              <a:rPr lang="el-GR" b="1" dirty="0" smtClean="0"/>
              <a:t>Υπάλληλος: 69</a:t>
            </a:r>
            <a:endParaRPr lang="el-GR" dirty="0"/>
          </a:p>
          <a:p>
            <a:r>
              <a:rPr lang="el-GR" b="1" dirty="0"/>
              <a:t>Ελεύθερος </a:t>
            </a:r>
            <a:r>
              <a:rPr lang="el-GR" b="1" dirty="0" smtClean="0"/>
              <a:t>Επαγγελματίας-Επιχειρηματίας: 31</a:t>
            </a:r>
            <a:endParaRPr lang="el-GR" dirty="0"/>
          </a:p>
          <a:p>
            <a:r>
              <a:rPr lang="el-GR" b="1" dirty="0" smtClean="0"/>
              <a:t>Συνταξιούχος: 6</a:t>
            </a:r>
            <a:endParaRPr lang="el-GR" dirty="0"/>
          </a:p>
          <a:p>
            <a:r>
              <a:rPr lang="el-GR" b="1" dirty="0" smtClean="0"/>
              <a:t>Οικιακά: 24</a:t>
            </a:r>
            <a:endParaRPr lang="el-GR" dirty="0"/>
          </a:p>
          <a:p>
            <a:r>
              <a:rPr lang="el-GR" b="1" dirty="0" smtClean="0"/>
              <a:t>Άνεργη: 10</a:t>
            </a:r>
            <a:endParaRPr lang="el-GR" dirty="0"/>
          </a:p>
          <a:p>
            <a:endParaRPr lang="el-GR" dirty="0"/>
          </a:p>
        </p:txBody>
      </p:sp>
      <p:graphicFrame>
        <p:nvGraphicFramePr>
          <p:cNvPr id="5" name="4 - Γράφημα"/>
          <p:cNvGraphicFramePr/>
          <p:nvPr/>
        </p:nvGraphicFramePr>
        <p:xfrm>
          <a:off x="2987824" y="1628800"/>
          <a:ext cx="6660232" cy="5229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b="1" u="sng" dirty="0">
                <a:latin typeface="+mn-lt"/>
              </a:rPr>
              <a:t>Περιοχή μόνιμης κατοικίας</a:t>
            </a:r>
            <a:endParaRPr lang="el-GR" sz="4000" u="sng" dirty="0">
              <a:latin typeface="+mn-lt"/>
            </a:endParaRPr>
          </a:p>
        </p:txBody>
      </p:sp>
      <p:sp>
        <p:nvSpPr>
          <p:cNvPr id="3" name="2 - Θέση περιεχομένου"/>
          <p:cNvSpPr>
            <a:spLocks noGrp="1"/>
          </p:cNvSpPr>
          <p:nvPr>
            <p:ph sz="half" idx="1"/>
          </p:nvPr>
        </p:nvSpPr>
        <p:spPr>
          <a:xfrm>
            <a:off x="179512" y="2348880"/>
            <a:ext cx="3826768" cy="2980928"/>
          </a:xfrm>
        </p:spPr>
        <p:txBody>
          <a:bodyPr>
            <a:normAutofit/>
          </a:bodyPr>
          <a:lstStyle/>
          <a:p>
            <a:r>
              <a:rPr lang="el-GR" b="1" dirty="0"/>
              <a:t>Δήμος </a:t>
            </a:r>
            <a:r>
              <a:rPr lang="el-GR" b="1" dirty="0" smtClean="0"/>
              <a:t>Ραφήνας-Πικερμίου: 140</a:t>
            </a:r>
            <a:endParaRPr lang="el-GR" dirty="0"/>
          </a:p>
          <a:p>
            <a:r>
              <a:rPr lang="el-GR" b="1" dirty="0"/>
              <a:t>Δήμος </a:t>
            </a:r>
            <a:r>
              <a:rPr lang="el-GR" b="1" dirty="0" smtClean="0"/>
              <a:t>Σπάτων-</a:t>
            </a:r>
            <a:r>
              <a:rPr lang="el-GR" b="1" dirty="0" err="1" smtClean="0"/>
              <a:t>Αρτέμιδας</a:t>
            </a:r>
            <a:r>
              <a:rPr lang="el-GR" b="1" dirty="0" smtClean="0"/>
              <a:t>: 30</a:t>
            </a:r>
            <a:endParaRPr lang="el-GR" dirty="0"/>
          </a:p>
          <a:p>
            <a:r>
              <a:rPr lang="el-GR" b="1" dirty="0"/>
              <a:t>Δήμος </a:t>
            </a:r>
            <a:r>
              <a:rPr lang="el-GR" b="1" dirty="0" err="1" smtClean="0"/>
              <a:t>Μαραθώνος</a:t>
            </a:r>
            <a:r>
              <a:rPr lang="el-GR" b="1" dirty="0" smtClean="0"/>
              <a:t>: 2</a:t>
            </a:r>
            <a:endParaRPr lang="el-GR" dirty="0"/>
          </a:p>
          <a:p>
            <a:r>
              <a:rPr lang="el-GR" b="1" dirty="0"/>
              <a:t>Άλλος </a:t>
            </a:r>
            <a:r>
              <a:rPr lang="el-GR" b="1" dirty="0" smtClean="0"/>
              <a:t>δήμος: 4</a:t>
            </a:r>
            <a:endParaRPr lang="el-GR" dirty="0"/>
          </a:p>
        </p:txBody>
      </p:sp>
      <p:graphicFrame>
        <p:nvGraphicFramePr>
          <p:cNvPr id="5" name="4 - Γράφημα"/>
          <p:cNvGraphicFramePr/>
          <p:nvPr/>
        </p:nvGraphicFramePr>
        <p:xfrm>
          <a:off x="3491880" y="1700808"/>
          <a:ext cx="5652120" cy="51571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b="1" u="sng" dirty="0">
                <a:latin typeface="+mn-lt"/>
              </a:rPr>
              <a:t>Επίπεδο εκπαίδευσης πατέρα</a:t>
            </a:r>
            <a:endParaRPr lang="el-GR" sz="4000" u="sng" dirty="0">
              <a:latin typeface="+mn-lt"/>
            </a:endParaRPr>
          </a:p>
        </p:txBody>
      </p:sp>
      <p:sp>
        <p:nvSpPr>
          <p:cNvPr id="3" name="2 - Θέση περιεχομένου"/>
          <p:cNvSpPr>
            <a:spLocks noGrp="1"/>
          </p:cNvSpPr>
          <p:nvPr>
            <p:ph sz="half" idx="1"/>
          </p:nvPr>
        </p:nvSpPr>
        <p:spPr>
          <a:xfrm>
            <a:off x="179512" y="1628800"/>
            <a:ext cx="3970784" cy="4205064"/>
          </a:xfrm>
        </p:spPr>
        <p:txBody>
          <a:bodyPr>
            <a:normAutofit fontScale="92500"/>
          </a:bodyPr>
          <a:lstStyle/>
          <a:p>
            <a:r>
              <a:rPr lang="el-GR" b="1" dirty="0"/>
              <a:t>Απόφοιτος </a:t>
            </a:r>
            <a:r>
              <a:rPr lang="el-GR" b="1" dirty="0" smtClean="0"/>
              <a:t>δημοτικού: 0</a:t>
            </a:r>
            <a:endParaRPr lang="el-GR" dirty="0"/>
          </a:p>
          <a:p>
            <a:r>
              <a:rPr lang="el-GR" b="1" dirty="0"/>
              <a:t>Απόφοιτος </a:t>
            </a:r>
            <a:r>
              <a:rPr lang="el-GR" b="1" dirty="0" smtClean="0"/>
              <a:t>γυμνασίου: 6</a:t>
            </a:r>
            <a:endParaRPr lang="el-GR" dirty="0"/>
          </a:p>
          <a:p>
            <a:r>
              <a:rPr lang="el-GR" b="1" dirty="0"/>
              <a:t>Απόφοιτος </a:t>
            </a:r>
            <a:r>
              <a:rPr lang="el-GR" b="1" dirty="0" smtClean="0"/>
              <a:t>λυκείου: 62</a:t>
            </a:r>
            <a:endParaRPr lang="el-GR" dirty="0"/>
          </a:p>
          <a:p>
            <a:r>
              <a:rPr lang="el-GR" b="1" dirty="0"/>
              <a:t>Απόφοιτος </a:t>
            </a:r>
            <a:r>
              <a:rPr lang="el-GR" b="1" dirty="0" smtClean="0"/>
              <a:t>ΙΕΚ: 22</a:t>
            </a:r>
            <a:endParaRPr lang="el-GR" dirty="0"/>
          </a:p>
          <a:p>
            <a:r>
              <a:rPr lang="el-GR" b="1" dirty="0"/>
              <a:t>Απόφοιτος </a:t>
            </a:r>
            <a:r>
              <a:rPr lang="el-GR" b="1" dirty="0" smtClean="0"/>
              <a:t>ΤΕΙ/ΑΕΙ: 57</a:t>
            </a:r>
            <a:endParaRPr lang="el-GR" dirty="0"/>
          </a:p>
          <a:p>
            <a:r>
              <a:rPr lang="el-GR" b="1" dirty="0"/>
              <a:t>Κάτοχος Μεταπτυχιακού </a:t>
            </a:r>
            <a:r>
              <a:rPr lang="el-GR" b="1" dirty="0" smtClean="0"/>
              <a:t>διπλώματος: 26</a:t>
            </a:r>
            <a:endParaRPr lang="el-GR" dirty="0"/>
          </a:p>
          <a:p>
            <a:r>
              <a:rPr lang="el-GR" b="1" dirty="0"/>
              <a:t>Κάτοχος Διδακτορικού </a:t>
            </a:r>
            <a:r>
              <a:rPr lang="el-GR" b="1" dirty="0" smtClean="0"/>
              <a:t>διπλώματος: 3</a:t>
            </a:r>
            <a:endParaRPr lang="el-GR" dirty="0"/>
          </a:p>
        </p:txBody>
      </p:sp>
      <p:graphicFrame>
        <p:nvGraphicFramePr>
          <p:cNvPr id="5" name="4 - Γράφημα"/>
          <p:cNvGraphicFramePr/>
          <p:nvPr/>
        </p:nvGraphicFramePr>
        <p:xfrm>
          <a:off x="2699792" y="1412776"/>
          <a:ext cx="8316416" cy="501317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b="1" u="sng" dirty="0">
                <a:latin typeface="+mn-lt"/>
              </a:rPr>
              <a:t>Επίπεδο εκπαίδευσης μητέρας</a:t>
            </a:r>
            <a:endParaRPr lang="el-GR" sz="4000" u="sng" dirty="0">
              <a:latin typeface="+mn-lt"/>
            </a:endParaRPr>
          </a:p>
        </p:txBody>
      </p:sp>
      <p:sp>
        <p:nvSpPr>
          <p:cNvPr id="3" name="2 - Θέση περιεχομένου"/>
          <p:cNvSpPr>
            <a:spLocks noGrp="1"/>
          </p:cNvSpPr>
          <p:nvPr>
            <p:ph sz="half" idx="1"/>
          </p:nvPr>
        </p:nvSpPr>
        <p:spPr>
          <a:xfrm>
            <a:off x="179512" y="1628800"/>
            <a:ext cx="3320918" cy="4525963"/>
          </a:xfrm>
        </p:spPr>
        <p:txBody>
          <a:bodyPr>
            <a:normAutofit fontScale="77500" lnSpcReduction="20000"/>
          </a:bodyPr>
          <a:lstStyle/>
          <a:p>
            <a:r>
              <a:rPr lang="el-GR" b="1" dirty="0"/>
              <a:t>Απόφοιτη </a:t>
            </a:r>
            <a:r>
              <a:rPr lang="el-GR" b="1" dirty="0" smtClean="0"/>
              <a:t>δημοτικού: 1</a:t>
            </a:r>
            <a:endParaRPr lang="el-GR" dirty="0"/>
          </a:p>
          <a:p>
            <a:r>
              <a:rPr lang="el-GR" b="1" dirty="0"/>
              <a:t>Απόφοιτη </a:t>
            </a:r>
            <a:r>
              <a:rPr lang="el-GR" b="1" dirty="0" smtClean="0"/>
              <a:t>γυμνασίου: 3</a:t>
            </a:r>
            <a:endParaRPr lang="el-GR" dirty="0"/>
          </a:p>
          <a:p>
            <a:r>
              <a:rPr lang="el-GR" b="1" dirty="0"/>
              <a:t>Απόφοιτη </a:t>
            </a:r>
            <a:r>
              <a:rPr lang="el-GR" b="1" dirty="0" smtClean="0"/>
              <a:t>λυκείου: 56</a:t>
            </a:r>
            <a:endParaRPr lang="el-GR" dirty="0"/>
          </a:p>
          <a:p>
            <a:r>
              <a:rPr lang="el-GR" b="1" dirty="0"/>
              <a:t>Απόφοιτη </a:t>
            </a:r>
            <a:r>
              <a:rPr lang="el-GR" b="1" dirty="0" smtClean="0"/>
              <a:t>ΙΕΚ: 27</a:t>
            </a:r>
            <a:endParaRPr lang="el-GR" dirty="0"/>
          </a:p>
          <a:p>
            <a:r>
              <a:rPr lang="el-GR" b="1" dirty="0"/>
              <a:t>Απόφοιτη </a:t>
            </a:r>
            <a:r>
              <a:rPr lang="el-GR" b="1" dirty="0" smtClean="0"/>
              <a:t>ΤΕΙ/ΑΕΙ: 60</a:t>
            </a:r>
            <a:endParaRPr lang="el-GR" dirty="0"/>
          </a:p>
          <a:p>
            <a:r>
              <a:rPr lang="el-GR" b="1" dirty="0"/>
              <a:t>Κάτοχος Μεταπτυχιακού </a:t>
            </a:r>
            <a:r>
              <a:rPr lang="el-GR" b="1" dirty="0" smtClean="0"/>
              <a:t>διπλώματος: 26</a:t>
            </a:r>
            <a:endParaRPr lang="el-GR" dirty="0"/>
          </a:p>
          <a:p>
            <a:r>
              <a:rPr lang="el-GR" b="1" dirty="0"/>
              <a:t>Κάτοχος Διδακτορικού </a:t>
            </a:r>
            <a:r>
              <a:rPr lang="el-GR" b="1" dirty="0" smtClean="0"/>
              <a:t>διπλώματος: 3</a:t>
            </a:r>
            <a:endParaRPr lang="el-GR" dirty="0"/>
          </a:p>
        </p:txBody>
      </p:sp>
      <p:graphicFrame>
        <p:nvGraphicFramePr>
          <p:cNvPr id="5" name="4 - Γράφημα"/>
          <p:cNvGraphicFramePr/>
          <p:nvPr/>
        </p:nvGraphicFramePr>
        <p:xfrm>
          <a:off x="2915816" y="1340768"/>
          <a:ext cx="7524328" cy="551723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968</Words>
  <Application>Microsoft Office PowerPoint</Application>
  <PresentationFormat>Προβολή στην οθόνη (4:3)</PresentationFormat>
  <Paragraphs>149</Paragraphs>
  <Slides>25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25</vt:i4>
      </vt:variant>
    </vt:vector>
  </HeadingPairs>
  <TitlesOfParts>
    <vt:vector size="29" baseType="lpstr">
      <vt:lpstr>Arial</vt:lpstr>
      <vt:lpstr>Calibri</vt:lpstr>
      <vt:lpstr>Wingdings</vt:lpstr>
      <vt:lpstr>Office Theme</vt:lpstr>
      <vt:lpstr>1ο ΓΕΛ Ραφήνας</vt:lpstr>
      <vt:lpstr>Εισαγωγή</vt:lpstr>
      <vt:lpstr>Φύλο</vt:lpstr>
      <vt:lpstr>Τάξη</vt:lpstr>
      <vt:lpstr>Εργασία πατέρα</vt:lpstr>
      <vt:lpstr>Εργασία μητέρας</vt:lpstr>
      <vt:lpstr>Περιοχή μόνιμης κατοικίας</vt:lpstr>
      <vt:lpstr>Επίπεδο εκπαίδευσης πατέρα</vt:lpstr>
      <vt:lpstr>Επίπεδο εκπαίδευσης μητέρας</vt:lpstr>
      <vt:lpstr>Οι γνώσεις μου για το περιβάλλον είναι επαρκείς.</vt:lpstr>
      <vt:lpstr>Γνωρίζω τις βασικές πολιτικές δράσεις σχετικά με το περιβάλλον (π.χ. Συμφωνία του Παρισιού το 2016).</vt:lpstr>
      <vt:lpstr>Πιστεύω ότι οι γνώσεις μου για το περιβάλλον έχουν σχέση με την ευαισθητοποίησή μου πάνω σε αυτόν τον τομέα.</vt:lpstr>
      <vt:lpstr>Γνωρίζω σχετικά με την περιβαλλοντική κρίση που περνάει ο πλανήτης μας.</vt:lpstr>
      <vt:lpstr>Έχω την κατάλληλη ενημέρωση από την εκπαίδευση σχετικά με το φαινόμενο της περιβαλλοντικής κρίσης.</vt:lpstr>
      <vt:lpstr>Συμμετέχω σε δράσεις για το περιβάλλον.</vt:lpstr>
      <vt:lpstr>Η περιβαλλοντική εκπαίδευση στο γυμνάσιο και το λύκειο (δευτεροβάθμια εκπαίδευση) είναι σημαντική.</vt:lpstr>
      <vt:lpstr>Το σχολείο θα πρέπει να παρέχει περισσότερες γνώσεις σχετικά με το περιβάλλον, την περιβαλλοντική πολιτική και τις διεθνείς συμφωνίες για το περιβάλλον.</vt:lpstr>
      <vt:lpstr>Θεωρώ πως θα πρέπει να προστεθούν και άλλα μαθήματα σχετικά με το περιβάλλον στο εκπαιδευτικό μας σύστημα.</vt:lpstr>
      <vt:lpstr>Πιστεύω ότι το σχολείο μας έχει ενημερώσει για τους πιθανούς τρόπους αντιμετώπισης του φαινομένου της περιβαλλοντικής κρίσης.</vt:lpstr>
      <vt:lpstr>Θεωρώ ότι η καταστροφή του περιβάλλοντος οφείλεται στην έλλειψη περιβαλλοντικής εκπαίδευσης.</vt:lpstr>
      <vt:lpstr>Πιστεύω ότι η σχολική κοινότητα και οι μαθητικές κοινότητες ειδικότερα, θα πρέπει να έχουν περισσότερο ενεργό ρόλο σε οικολογικά και περιβαλλοντικά ζητήματα.</vt:lpstr>
      <vt:lpstr>Πιστεύω ότι η πανδημία της νόσου του κορωνοϊού COVID-19 έχει επηρεάσει αρνητικά το περιβάλλον.</vt:lpstr>
      <vt:lpstr>Στην περίοδο της πανδημίας της νόσου του κορωνοϊού COVID-19, οι πολίτες μπορούν να αναλάβουν δράση για το περιβάλλον.</vt:lpstr>
      <vt:lpstr>Συμπέρασμα</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1o ΓΕΛ Ραφήνας</dc:title>
  <dc:creator>user</dc:creator>
  <cp:lastModifiedBy>Λάσκαρη Ελένη</cp:lastModifiedBy>
  <cp:revision>65</cp:revision>
  <dcterms:created xsi:type="dcterms:W3CDTF">2021-05-07T08:34:57Z</dcterms:created>
  <dcterms:modified xsi:type="dcterms:W3CDTF">2021-06-09T10:39:15Z</dcterms:modified>
</cp:coreProperties>
</file>