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99" autoAdjust="0"/>
    <p:restoredTop sz="94660"/>
  </p:normalViewPr>
  <p:slideViewPr>
    <p:cSldViewPr snapToGrid="0">
      <p:cViewPr varScale="1">
        <p:scale>
          <a:sx n="91" d="100"/>
          <a:sy n="91" d="100"/>
        </p:scale>
        <p:origin x="52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_____________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___________________Microsoft_Excel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l-GR" sz="2128" b="0" i="0" u="none" strike="noStrike" baseline="0" dirty="0">
                <a:effectLst/>
              </a:rPr>
              <a:t>Ποια είναι, κατά την άποψή σας, τα σημαντικότερα προβλήματα που αντιμετωπίζουν τα </a:t>
            </a:r>
            <a:r>
              <a:rPr lang="el-GR" sz="2128" b="0" i="0" u="none" strike="noStrike" baseline="0" dirty="0" err="1">
                <a:effectLst/>
              </a:rPr>
              <a:t>ΑμεΑ</a:t>
            </a:r>
            <a:r>
              <a:rPr lang="el-GR" sz="2128" b="0" i="0" u="none" strike="noStrike" baseline="0" dirty="0">
                <a:effectLst/>
              </a:rPr>
              <a:t>;</a:t>
            </a:r>
            <a:endParaRPr lang="el-GR" dirty="0"/>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l-GR"/>
        </a:p>
      </c:txPr>
    </c:title>
    <c:autoTitleDeleted val="0"/>
    <c:plotArea>
      <c:layout>
        <c:manualLayout>
          <c:layoutTarget val="inner"/>
          <c:xMode val="edge"/>
          <c:yMode val="edge"/>
          <c:x val="0.20378795795517507"/>
          <c:y val="0.16184865163200915"/>
          <c:w val="0.77373480055129118"/>
          <c:h val="0.7156607514291965"/>
        </c:manualLayout>
      </c:layout>
      <c:barChart>
        <c:barDir val="bar"/>
        <c:grouping val="clustered"/>
        <c:varyColors val="0"/>
        <c:ser>
          <c:idx val="0"/>
          <c:order val="0"/>
          <c:tx>
            <c:strRef>
              <c:f>Φύλλο1!$B$1</c:f>
              <c:strCache>
                <c:ptCount val="1"/>
                <c:pt idx="0">
                  <c:v>Ποσοστά</c:v>
                </c:pt>
              </c:strCache>
            </c:strRef>
          </c:tx>
          <c:spPr>
            <a:gradFill rotWithShape="1">
              <a:gsLst>
                <a:gs pos="0">
                  <a:schemeClr val="accent1">
                    <a:tint val="98000"/>
                    <a:satMod val="110000"/>
                    <a:lumMod val="104000"/>
                  </a:schemeClr>
                </a:gs>
                <a:gs pos="69000">
                  <a:schemeClr val="accent1">
                    <a:shade val="88000"/>
                    <a:satMod val="130000"/>
                    <a:lumMod val="92000"/>
                  </a:schemeClr>
                </a:gs>
                <a:gs pos="100000">
                  <a:schemeClr val="accent1">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cat>
            <c:strRef>
              <c:f>Φύλλο1!$A$2:$A$8</c:f>
              <c:strCache>
                <c:ptCount val="7"/>
                <c:pt idx="0">
                  <c:v>Εκπαίδευση</c:v>
                </c:pt>
                <c:pt idx="1">
                  <c:v>Έλλειψη αυτονομίας</c:v>
                </c:pt>
                <c:pt idx="2">
                  <c:v>Επικοινωνία</c:v>
                </c:pt>
                <c:pt idx="3">
                  <c:v>Κοινωνικός αποκλεισμός</c:v>
                </c:pt>
                <c:pt idx="4">
                  <c:v>Μετακίνηση</c:v>
                </c:pt>
                <c:pt idx="5">
                  <c:v>Τεχνολογία</c:v>
                </c:pt>
                <c:pt idx="6">
                  <c:v>Φτώχεια / Ανεργία</c:v>
                </c:pt>
              </c:strCache>
            </c:strRef>
          </c:cat>
          <c:val>
            <c:numRef>
              <c:f>Φύλλο1!$B$2:$B$8</c:f>
              <c:numCache>
                <c:formatCode>General</c:formatCode>
                <c:ptCount val="7"/>
                <c:pt idx="0">
                  <c:v>23.3</c:v>
                </c:pt>
                <c:pt idx="1">
                  <c:v>54.4</c:v>
                </c:pt>
                <c:pt idx="2">
                  <c:v>15.5</c:v>
                </c:pt>
                <c:pt idx="3">
                  <c:v>91.3</c:v>
                </c:pt>
                <c:pt idx="4">
                  <c:v>67</c:v>
                </c:pt>
                <c:pt idx="5">
                  <c:v>1</c:v>
                </c:pt>
                <c:pt idx="6">
                  <c:v>45.6</c:v>
                </c:pt>
              </c:numCache>
            </c:numRef>
          </c:val>
          <c:extLst>
            <c:ext xmlns:c16="http://schemas.microsoft.com/office/drawing/2014/chart" uri="{C3380CC4-5D6E-409C-BE32-E72D297353CC}">
              <c16:uniqueId val="{00000000-6AC6-44A0-9C52-31FDA922FA32}"/>
            </c:ext>
          </c:extLst>
        </c:ser>
        <c:dLbls>
          <c:showLegendKey val="0"/>
          <c:showVal val="0"/>
          <c:showCatName val="0"/>
          <c:showSerName val="0"/>
          <c:showPercent val="0"/>
          <c:showBubbleSize val="0"/>
        </c:dLbls>
        <c:gapWidth val="115"/>
        <c:overlap val="-20"/>
        <c:axId val="198293224"/>
        <c:axId val="198291656"/>
      </c:barChart>
      <c:catAx>
        <c:axId val="198293224"/>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200" b="0" i="0" u="none" strike="noStrike" kern="1200" baseline="0">
                <a:solidFill>
                  <a:schemeClr val="lt1">
                    <a:lumMod val="85000"/>
                  </a:schemeClr>
                </a:solidFill>
                <a:latin typeface="+mn-lt"/>
                <a:ea typeface="+mn-ea"/>
                <a:cs typeface="+mn-cs"/>
              </a:defRPr>
            </a:pPr>
            <a:endParaRPr lang="el-GR"/>
          </a:p>
        </c:txPr>
        <c:crossAx val="198291656"/>
        <c:crosses val="autoZero"/>
        <c:auto val="1"/>
        <c:lblAlgn val="ctr"/>
        <c:lblOffset val="100"/>
        <c:noMultiLvlLbl val="0"/>
      </c:catAx>
      <c:valAx>
        <c:axId val="198291656"/>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l-GR"/>
          </a:p>
        </c:txPr>
        <c:crossAx val="1982932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l-GR"/>
        </a:p>
      </c:txPr>
    </c:legend>
    <c:plotVisOnly val="1"/>
    <c:dispBlanksAs val="gap"/>
    <c:showDLblsOverMax val="0"/>
  </c:chart>
  <c:spPr>
    <a:solidFill>
      <a:schemeClr val="tx2">
        <a:lumMod val="60000"/>
        <a:lumOff val="40000"/>
      </a:schemeClr>
    </a:solidFill>
    <a:ln>
      <a:noFill/>
    </a:ln>
    <a:effectLst/>
  </c:spPr>
  <c:txPr>
    <a:bodyPr/>
    <a:lstStyle/>
    <a:p>
      <a:pPr>
        <a:defRPr/>
      </a:pPr>
      <a:endParaRPr lang="el-G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l-GR" sz="1862" b="0" i="0" u="none" strike="noStrike" baseline="0" dirty="0">
                <a:effectLst/>
              </a:rPr>
              <a:t>Πώς πιστεύετε πως έχει επηρεάσει ο </a:t>
            </a:r>
            <a:r>
              <a:rPr lang="el-GR" sz="1862" b="0" i="0" u="none" strike="noStrike" baseline="0" dirty="0" err="1">
                <a:effectLst/>
              </a:rPr>
              <a:t>κορωνοϊός</a:t>
            </a:r>
            <a:r>
              <a:rPr lang="el-GR" sz="1862" b="0" i="0" u="none" strike="noStrike" baseline="0" dirty="0">
                <a:effectLst/>
              </a:rPr>
              <a:t> τα ΑμεΑ;</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l-GR"/>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Sheet1!$B$1</c:f>
              <c:strCache>
                <c:ptCount val="1"/>
                <c:pt idx="0">
                  <c:v>Series 1</c:v>
                </c:pt>
              </c:strCache>
            </c:strRef>
          </c:tx>
          <c:spPr>
            <a:solidFill>
              <a:schemeClr val="accent1"/>
            </a:solidFill>
            <a:ln>
              <a:noFill/>
            </a:ln>
            <a:effectLst/>
            <a:sp3d/>
          </c:spPr>
          <c:invertIfNegative val="0"/>
          <c:cat>
            <c:strRef>
              <c:f>Sheet1!$A$2:$A$6</c:f>
              <c:strCache>
                <c:ptCount val="5"/>
                <c:pt idx="0">
                  <c:v>Πολύ αρνητικά</c:v>
                </c:pt>
                <c:pt idx="1">
                  <c:v>Λίγο αρνητικά</c:v>
                </c:pt>
                <c:pt idx="2">
                  <c:v>Ούτε θετικά / Ούτε αρνητικά</c:v>
                </c:pt>
                <c:pt idx="3">
                  <c:v>Λίγο θετικά</c:v>
                </c:pt>
                <c:pt idx="4">
                  <c:v>Πολύ θετικά</c:v>
                </c:pt>
              </c:strCache>
            </c:strRef>
          </c:cat>
          <c:val>
            <c:numRef>
              <c:f>Sheet1!$B$2:$B$6</c:f>
              <c:numCache>
                <c:formatCode>General</c:formatCode>
                <c:ptCount val="5"/>
                <c:pt idx="0">
                  <c:v>14.6</c:v>
                </c:pt>
                <c:pt idx="1">
                  <c:v>43.7</c:v>
                </c:pt>
                <c:pt idx="2">
                  <c:v>30.1</c:v>
                </c:pt>
                <c:pt idx="3">
                  <c:v>7.8</c:v>
                </c:pt>
                <c:pt idx="4">
                  <c:v>3.9</c:v>
                </c:pt>
              </c:numCache>
            </c:numRef>
          </c:val>
          <c:extLst>
            <c:ext xmlns:c16="http://schemas.microsoft.com/office/drawing/2014/chart" uri="{C3380CC4-5D6E-409C-BE32-E72D297353CC}">
              <c16:uniqueId val="{00000000-F9D2-4743-9F89-090FCB3FAC83}"/>
            </c:ext>
          </c:extLst>
        </c:ser>
        <c:dLbls>
          <c:showLegendKey val="0"/>
          <c:showVal val="0"/>
          <c:showCatName val="0"/>
          <c:showSerName val="0"/>
          <c:showPercent val="0"/>
          <c:showBubbleSize val="0"/>
        </c:dLbls>
        <c:gapWidth val="150"/>
        <c:shape val="box"/>
        <c:axId val="198292440"/>
        <c:axId val="198290088"/>
        <c:axId val="0"/>
      </c:bar3DChart>
      <c:catAx>
        <c:axId val="19829244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l-GR"/>
          </a:p>
        </c:txPr>
        <c:crossAx val="198290088"/>
        <c:crosses val="autoZero"/>
        <c:auto val="1"/>
        <c:lblAlgn val="ctr"/>
        <c:lblOffset val="100"/>
        <c:noMultiLvlLbl val="0"/>
      </c:catAx>
      <c:valAx>
        <c:axId val="198290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l-GR"/>
          </a:p>
        </c:txPr>
        <c:crossAx val="198292440"/>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l-G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6/9/2021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6/9/2021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6/9/2021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C9C6A-3A48-4E26-B0E5-9AE237FD9CAF}"/>
              </a:ext>
            </a:extLst>
          </p:cNvPr>
          <p:cNvSpPr>
            <a:spLocks noGrp="1"/>
          </p:cNvSpPr>
          <p:nvPr>
            <p:ph type="ctrTitle"/>
          </p:nvPr>
        </p:nvSpPr>
        <p:spPr/>
        <p:txBody>
          <a:bodyPr>
            <a:normAutofit/>
          </a:bodyPr>
          <a:lstStyle/>
          <a:p>
            <a:r>
              <a:rPr lang="el-GR" sz="6000" dirty="0"/>
              <a:t>ΑΜΕΑ ΚΑΙ</a:t>
            </a:r>
            <a:br>
              <a:rPr lang="el-GR" sz="6000" dirty="0"/>
            </a:br>
            <a:r>
              <a:rPr lang="el-GR" sz="6000" dirty="0"/>
              <a:t>ΚΟΙΝΩΝΙΚΕΣ ΑΝΙΣΟΤΗΤΕΣ</a:t>
            </a:r>
            <a:endParaRPr lang="en-GB" sz="6000" dirty="0"/>
          </a:p>
        </p:txBody>
      </p:sp>
      <p:sp>
        <p:nvSpPr>
          <p:cNvPr id="3" name="Subtitle 2">
            <a:extLst>
              <a:ext uri="{FF2B5EF4-FFF2-40B4-BE49-F238E27FC236}">
                <a16:creationId xmlns:a16="http://schemas.microsoft.com/office/drawing/2014/main" id="{93E1CDCF-0BAB-4A43-AB63-7C019AFA3AFB}"/>
              </a:ext>
            </a:extLst>
          </p:cNvPr>
          <p:cNvSpPr>
            <a:spLocks noGrp="1"/>
          </p:cNvSpPr>
          <p:nvPr>
            <p:ph type="subTitle" idx="1"/>
          </p:nvPr>
        </p:nvSpPr>
        <p:spPr/>
        <p:txBody>
          <a:bodyPr/>
          <a:lstStyle/>
          <a:p>
            <a:r>
              <a:rPr lang="el-GR" dirty="0"/>
              <a:t>ΧΡΗΣΤΟΣ ΝΤΟΝΗΣ, ΗΡΑ </a:t>
            </a:r>
            <a:r>
              <a:rPr lang="el-GR" dirty="0" smtClean="0"/>
              <a:t>ΚΑΚΑΜΠΑΚΟΥ</a:t>
            </a:r>
            <a:endParaRPr lang="en-GB" dirty="0"/>
          </a:p>
        </p:txBody>
      </p:sp>
    </p:spTree>
    <p:extLst>
      <p:ext uri="{BB962C8B-B14F-4D97-AF65-F5344CB8AC3E}">
        <p14:creationId xmlns:p14="http://schemas.microsoft.com/office/powerpoint/2010/main" val="4492158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8D890-82C3-49A4-BA6E-A0CE0578EBEF}"/>
              </a:ext>
            </a:extLst>
          </p:cNvPr>
          <p:cNvSpPr>
            <a:spLocks noGrp="1"/>
          </p:cNvSpPr>
          <p:nvPr>
            <p:ph type="title"/>
          </p:nvPr>
        </p:nvSpPr>
        <p:spPr/>
        <p:txBody>
          <a:bodyPr/>
          <a:lstStyle/>
          <a:p>
            <a:r>
              <a:rPr lang="el-GR" dirty="0"/>
              <a:t>ΣΥΓΧΡΟΝΑ ΠΡΟΒΛΗΜΑΤΑ </a:t>
            </a:r>
            <a:r>
              <a:rPr lang="el-GR" dirty="0" smtClean="0"/>
              <a:t>ΑΜΕΑ - ΑΥΤΟΝΟΜΙΑ</a:t>
            </a:r>
            <a:endParaRPr lang="en-GB" dirty="0"/>
          </a:p>
        </p:txBody>
      </p:sp>
      <p:sp>
        <p:nvSpPr>
          <p:cNvPr id="3" name="Content Placeholder 2">
            <a:extLst>
              <a:ext uri="{FF2B5EF4-FFF2-40B4-BE49-F238E27FC236}">
                <a16:creationId xmlns:a16="http://schemas.microsoft.com/office/drawing/2014/main" id="{31E7E416-210E-4F42-903F-24BEEC081C62}"/>
              </a:ext>
            </a:extLst>
          </p:cNvPr>
          <p:cNvSpPr>
            <a:spLocks noGrp="1"/>
          </p:cNvSpPr>
          <p:nvPr>
            <p:ph idx="1"/>
          </p:nvPr>
        </p:nvSpPr>
        <p:spPr/>
        <p:txBody>
          <a:bodyPr/>
          <a:lstStyle/>
          <a:p>
            <a:r>
              <a:rPr lang="el-GR" dirty="0"/>
              <a:t>Δικαίως, η έλλειψη αυτονομίας επιλέχθηκε από 56 άτομα ως ένα απ’ τα κυριότερα θέματα των ΑμεΑ σήμερα.</a:t>
            </a:r>
          </a:p>
          <a:p>
            <a:r>
              <a:rPr lang="el-GR" dirty="0"/>
              <a:t>Οι κινητικές, νοητικές και οπτικές αναπηρίες περιορίζουν σημαντικά την αυτονομία των ατόμων που τις κατέχουν, αφού πια χρειάζονται κάποιον βοηθό ή συγγενή για καθημερινές ανάγκες (π.χ. επιλογή ενδυμασίας, αντίληψη του περιβάλλοντος, </a:t>
            </a:r>
            <a:r>
              <a:rPr lang="el-GR" dirty="0" smtClean="0"/>
              <a:t>προσωπική υγιεινή)</a:t>
            </a:r>
            <a:endParaRPr lang="el-GR" dirty="0"/>
          </a:p>
          <a:p>
            <a:endParaRPr lang="en-GB" dirty="0"/>
          </a:p>
        </p:txBody>
      </p:sp>
    </p:spTree>
    <p:extLst>
      <p:ext uri="{BB962C8B-B14F-4D97-AF65-F5344CB8AC3E}">
        <p14:creationId xmlns:p14="http://schemas.microsoft.com/office/powerpoint/2010/main" val="735346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2F53F-F8DA-4DA8-BAA2-F1447A15BF05}"/>
              </a:ext>
            </a:extLst>
          </p:cNvPr>
          <p:cNvSpPr>
            <a:spLocks noGrp="1"/>
          </p:cNvSpPr>
          <p:nvPr>
            <p:ph type="title"/>
          </p:nvPr>
        </p:nvSpPr>
        <p:spPr/>
        <p:txBody>
          <a:bodyPr/>
          <a:lstStyle/>
          <a:p>
            <a:r>
              <a:rPr lang="el-GR" dirty="0"/>
              <a:t>ΣΥΓΧΡΟΝΑ ΠΡΟΒΛΗΜΑΤΑ </a:t>
            </a:r>
            <a:r>
              <a:rPr lang="el-GR" dirty="0" smtClean="0"/>
              <a:t>ΑΜΕΑ – ΦΤΩΧΕΙΑ/ΑΝΕΡΓΙΑ</a:t>
            </a:r>
            <a:endParaRPr lang="en-GB" dirty="0"/>
          </a:p>
        </p:txBody>
      </p:sp>
      <p:sp>
        <p:nvSpPr>
          <p:cNvPr id="3" name="Content Placeholder 2">
            <a:extLst>
              <a:ext uri="{FF2B5EF4-FFF2-40B4-BE49-F238E27FC236}">
                <a16:creationId xmlns:a16="http://schemas.microsoft.com/office/drawing/2014/main" id="{FC2962ED-1F25-4653-A7D1-99DB09860148}"/>
              </a:ext>
            </a:extLst>
          </p:cNvPr>
          <p:cNvSpPr>
            <a:spLocks noGrp="1"/>
          </p:cNvSpPr>
          <p:nvPr>
            <p:ph idx="1"/>
          </p:nvPr>
        </p:nvSpPr>
        <p:spPr>
          <a:xfrm>
            <a:off x="1451579" y="1853754"/>
            <a:ext cx="9603275" cy="4037749"/>
          </a:xfrm>
        </p:spPr>
        <p:txBody>
          <a:bodyPr>
            <a:normAutofit lnSpcReduction="10000"/>
          </a:bodyPr>
          <a:lstStyle/>
          <a:p>
            <a:pPr algn="just"/>
            <a:r>
              <a:rPr lang="el-GR" dirty="0"/>
              <a:t>Αξιοσημείωτες είναι και οι εισοδηματικές ανισότητες που ολοένα αυξάνονται στις σύγχρονες κοινωνίες, γεγονός που επιβεβαιώνεται από το 45.6% των ερωτηθέντων του ερωτηματολογίου.</a:t>
            </a:r>
          </a:p>
          <a:p>
            <a:pPr algn="just"/>
            <a:r>
              <a:rPr lang="el-GR" dirty="0"/>
              <a:t>Συγκεκριμένα, σύμφωνα με έκθεση </a:t>
            </a:r>
            <a:r>
              <a:rPr lang="el-GR" dirty="0" smtClean="0"/>
              <a:t>της </a:t>
            </a:r>
            <a:r>
              <a:rPr lang="el-GR" dirty="0" err="1" smtClean="0"/>
              <a:t>ΕΣΑμεΑ</a:t>
            </a:r>
            <a:r>
              <a:rPr lang="el-GR" dirty="0"/>
              <a:t>, το ποσοστό ανεργίας των νέων (25-26) με σοβαρές αναπηρίες αγγίζει το 60% στην Ελλάδα. Αυτό, σε συνδυασμό με το γεγονός ότι 6 στους 10 ΑμεΑ βρίσκονται στο φάσμα της φτώχειας, πρέπει να κινητοποιεί τους αρμόδιους δεσμούς για την εύρεση </a:t>
            </a:r>
            <a:r>
              <a:rPr lang="el-GR" dirty="0" smtClean="0"/>
              <a:t>λύσεων </a:t>
            </a:r>
            <a:r>
              <a:rPr lang="el-GR" dirty="0"/>
              <a:t>στους παράγοντες που επιφέρουν τα προαναφερθέντα προβλήματα.</a:t>
            </a:r>
          </a:p>
          <a:p>
            <a:pPr algn="just"/>
            <a:r>
              <a:rPr lang="el-GR" dirty="0"/>
              <a:t>Παρόλα αυτά, κάθε προσπάθεια περιορισμού των οικονομικών ανισοτήτων που βιώνουν τα ΑμεΑ αποδείχθηκε αποτυχημένη, καθώς το κράτος ουδέποτε έχει θέσει τις ανάγκες της κοινότητας σε θέση προτεραιότητας.</a:t>
            </a:r>
            <a:endParaRPr lang="en-GB" dirty="0"/>
          </a:p>
        </p:txBody>
      </p:sp>
    </p:spTree>
    <p:extLst>
      <p:ext uri="{BB962C8B-B14F-4D97-AF65-F5344CB8AC3E}">
        <p14:creationId xmlns:p14="http://schemas.microsoft.com/office/powerpoint/2010/main" val="35486272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D9BE3-D786-45ED-BC9C-53F8DD29486C}"/>
              </a:ext>
            </a:extLst>
          </p:cNvPr>
          <p:cNvSpPr>
            <a:spLocks noGrp="1"/>
          </p:cNvSpPr>
          <p:nvPr>
            <p:ph type="title"/>
          </p:nvPr>
        </p:nvSpPr>
        <p:spPr/>
        <p:txBody>
          <a:bodyPr/>
          <a:lstStyle/>
          <a:p>
            <a:r>
              <a:rPr lang="el-GR" dirty="0"/>
              <a:t>ΣΥΓΧΡΟΝΑ ΠΡΟΒΛΗΜΑΤΑ </a:t>
            </a:r>
            <a:r>
              <a:rPr lang="el-GR" dirty="0" smtClean="0"/>
              <a:t>ΑΜΕΑ - ΕΚΠΑΙΔΕΥΣΗ</a:t>
            </a:r>
            <a:endParaRPr lang="en-GB" dirty="0"/>
          </a:p>
        </p:txBody>
      </p:sp>
      <p:sp>
        <p:nvSpPr>
          <p:cNvPr id="3" name="Content Placeholder 2">
            <a:extLst>
              <a:ext uri="{FF2B5EF4-FFF2-40B4-BE49-F238E27FC236}">
                <a16:creationId xmlns:a16="http://schemas.microsoft.com/office/drawing/2014/main" id="{A57D913F-A438-4C11-AE4B-0D9CB95D591F}"/>
              </a:ext>
            </a:extLst>
          </p:cNvPr>
          <p:cNvSpPr>
            <a:spLocks noGrp="1"/>
          </p:cNvSpPr>
          <p:nvPr>
            <p:ph idx="1"/>
          </p:nvPr>
        </p:nvSpPr>
        <p:spPr/>
        <p:txBody>
          <a:bodyPr>
            <a:normAutofit/>
          </a:bodyPr>
          <a:lstStyle/>
          <a:p>
            <a:r>
              <a:rPr lang="el-GR" dirty="0"/>
              <a:t>Έκπληξη επιφέρει το χαμηλό ποσοστό επιλογής της εκπαίδευσης ως πρόβλημα των αναπήρων, με μόνο 24 ψήφους.</a:t>
            </a:r>
          </a:p>
          <a:p>
            <a:pPr algn="just"/>
            <a:r>
              <a:rPr lang="el-GR" dirty="0"/>
              <a:t>Η περιορισμένη πρόσβαση στην εκπαίδευση αποτελεί μείζον θέμα για την κοινότητα, καθώς πολλές σχολικές δομές δεν έχουν λάβει τα απαραίτητα μέτρα για την υποδοχή ενός ανάπηρου ατόμου. Επιπροσθέτως, τα σχολεία Ειδικής Αγωγής δεν λαμβάνουν την </a:t>
            </a:r>
            <a:r>
              <a:rPr lang="el-GR" dirty="0" smtClean="0"/>
              <a:t>απαραίτητη </a:t>
            </a:r>
            <a:r>
              <a:rPr lang="el-GR" dirty="0"/>
              <a:t>κρατική χρηματοδότηση, με αποτέλεσμα να υστερούν στον τομέα της ένταξης νέων μεθόδων διδασκαλίας στα σχολεία, αλλά και στην επιμόρφωση των Ειδικών εκπαιδευτικών </a:t>
            </a:r>
            <a:r>
              <a:rPr lang="el-GR" dirty="0" smtClean="0"/>
              <a:t>για αυτές</a:t>
            </a:r>
            <a:r>
              <a:rPr lang="el-GR" dirty="0"/>
              <a:t>.</a:t>
            </a:r>
          </a:p>
          <a:p>
            <a:endParaRPr lang="en-GB" dirty="0"/>
          </a:p>
        </p:txBody>
      </p:sp>
    </p:spTree>
    <p:extLst>
      <p:ext uri="{BB962C8B-B14F-4D97-AF65-F5344CB8AC3E}">
        <p14:creationId xmlns:p14="http://schemas.microsoft.com/office/powerpoint/2010/main" val="37476990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A2D45-630C-482D-90E9-FFDC4F1CF040}"/>
              </a:ext>
            </a:extLst>
          </p:cNvPr>
          <p:cNvSpPr>
            <a:spLocks noGrp="1"/>
          </p:cNvSpPr>
          <p:nvPr>
            <p:ph type="title"/>
          </p:nvPr>
        </p:nvSpPr>
        <p:spPr/>
        <p:txBody>
          <a:bodyPr/>
          <a:lstStyle/>
          <a:p>
            <a:r>
              <a:rPr lang="el-GR" dirty="0"/>
              <a:t>ΣΥΓΧΡΟΝΑ ΠΡΟΒΛΗΜΑΤΑ </a:t>
            </a:r>
            <a:r>
              <a:rPr lang="el-GR" dirty="0" smtClean="0"/>
              <a:t>ΑΜΕΑ - ΤΕΧΝΟΛΟΓΙΑ</a:t>
            </a:r>
            <a:endParaRPr lang="en-GB" dirty="0"/>
          </a:p>
        </p:txBody>
      </p:sp>
      <p:sp>
        <p:nvSpPr>
          <p:cNvPr id="3" name="Content Placeholder 2">
            <a:extLst>
              <a:ext uri="{FF2B5EF4-FFF2-40B4-BE49-F238E27FC236}">
                <a16:creationId xmlns:a16="http://schemas.microsoft.com/office/drawing/2014/main" id="{BF7F025E-EEA7-4EAA-A77D-9ACE568A230F}"/>
              </a:ext>
            </a:extLst>
          </p:cNvPr>
          <p:cNvSpPr>
            <a:spLocks noGrp="1"/>
          </p:cNvSpPr>
          <p:nvPr>
            <p:ph idx="1"/>
          </p:nvPr>
        </p:nvSpPr>
        <p:spPr/>
        <p:txBody>
          <a:bodyPr/>
          <a:lstStyle/>
          <a:p>
            <a:pPr algn="just"/>
            <a:r>
              <a:rPr lang="el-GR" dirty="0"/>
              <a:t>Οι τεχνολογικές ανισότητες επιλέχθηκαν μονάχα μία φορά απ’ τους ερωτηθέντες, γεγονός που εκπλήσσει, δεδομένων των συνθηκών και της αδυναμίας χρήσης της τεχνολογίας από την πλειονότητα των ΑμεΑ.</a:t>
            </a:r>
          </a:p>
          <a:p>
            <a:pPr algn="just"/>
            <a:r>
              <a:rPr lang="el-GR" dirty="0"/>
              <a:t>Συγκεκριμένα, τα άτομα με προβλήματα όρασης και ακοής δεν μπορούν να εκμεταλλευτούν την πληθώρα εφαρμογών του διαδικτύου προς όφελός τους, καθώς οι δράσεις διαμόρφωσης των νέων τεχνολογιών που αποσκοπούν στην ένταξη των ΑμεΑ δεν είναι αρκετά διαδεδομένες και αποτελεσματικές.</a:t>
            </a:r>
            <a:endParaRPr lang="en-GB" dirty="0"/>
          </a:p>
        </p:txBody>
      </p:sp>
    </p:spTree>
    <p:extLst>
      <p:ext uri="{BB962C8B-B14F-4D97-AF65-F5344CB8AC3E}">
        <p14:creationId xmlns:p14="http://schemas.microsoft.com/office/powerpoint/2010/main" val="9122671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2EA88-3133-4AC2-AB68-D40A5DD20BE1}"/>
              </a:ext>
            </a:extLst>
          </p:cNvPr>
          <p:cNvSpPr>
            <a:spLocks noGrp="1"/>
          </p:cNvSpPr>
          <p:nvPr>
            <p:ph type="title"/>
          </p:nvPr>
        </p:nvSpPr>
        <p:spPr/>
        <p:txBody>
          <a:bodyPr/>
          <a:lstStyle/>
          <a:p>
            <a:r>
              <a:rPr lang="el-GR" dirty="0"/>
              <a:t>ΑΝΤΙΜΕΤΩΠΙΣΗ ΠΡΟΒΛΗΜΑΤΩΝ</a:t>
            </a:r>
            <a:endParaRPr lang="en-GB" dirty="0"/>
          </a:p>
        </p:txBody>
      </p:sp>
      <p:sp>
        <p:nvSpPr>
          <p:cNvPr id="3" name="Content Placeholder 2">
            <a:extLst>
              <a:ext uri="{FF2B5EF4-FFF2-40B4-BE49-F238E27FC236}">
                <a16:creationId xmlns:a16="http://schemas.microsoft.com/office/drawing/2014/main" id="{D14390FB-4241-4CE6-B59C-6F1ECB9DC2A8}"/>
              </a:ext>
            </a:extLst>
          </p:cNvPr>
          <p:cNvSpPr>
            <a:spLocks noGrp="1"/>
          </p:cNvSpPr>
          <p:nvPr>
            <p:ph idx="1"/>
          </p:nvPr>
        </p:nvSpPr>
        <p:spPr/>
        <p:txBody>
          <a:bodyPr>
            <a:normAutofit/>
          </a:bodyPr>
          <a:lstStyle/>
          <a:p>
            <a:r>
              <a:rPr lang="el-GR" dirty="0"/>
              <a:t>Ευτυχώς, η κοινωνία αντιλαμβάνεται την έλλειψη ενεργών προσπαθειών από το κράτος για την επίλυση των προαναφερθέντων προβλημάτων.</a:t>
            </a:r>
          </a:p>
          <a:p>
            <a:pPr algn="just"/>
            <a:r>
              <a:rPr lang="el-GR" dirty="0"/>
              <a:t>Το 67% επέλεξε «Ναι» στην ερώτηση «</a:t>
            </a:r>
            <a:r>
              <a:rPr lang="el-GR" b="0" i="0" dirty="0">
                <a:solidFill>
                  <a:srgbClr val="202124"/>
                </a:solidFill>
                <a:effectLst/>
              </a:rPr>
              <a:t>Θεωρείτε πως το κράτος προσπαθεί αρκετά να επιλύσει αυτά τα προβλήματα</a:t>
            </a:r>
            <a:r>
              <a:rPr lang="el-GR" b="0" i="0" dirty="0" smtClean="0">
                <a:solidFill>
                  <a:srgbClr val="202124"/>
                </a:solidFill>
                <a:effectLst/>
              </a:rPr>
              <a:t>;</a:t>
            </a:r>
            <a:r>
              <a:rPr lang="el-GR" i="0" dirty="0" smtClean="0">
                <a:solidFill>
                  <a:srgbClr val="202124"/>
                </a:solidFill>
                <a:effectLst/>
              </a:rPr>
              <a:t>», </a:t>
            </a:r>
            <a:r>
              <a:rPr lang="el-GR" i="0" dirty="0">
                <a:solidFill>
                  <a:srgbClr val="202124"/>
                </a:solidFill>
                <a:effectLst/>
              </a:rPr>
              <a:t>ενώ το 32% «Ίσως». Η επίγνωση της ανεπάρκειας δράσεων μαρτυρεί αδιαμφισβήτητα ένα πνεύμα αναζήτησης δικαιοσύνης για την περιθωριοποιημένη κοινότητα των ατόμων με αναπηρίες.</a:t>
            </a:r>
          </a:p>
        </p:txBody>
      </p:sp>
    </p:spTree>
    <p:extLst>
      <p:ext uri="{BB962C8B-B14F-4D97-AF65-F5344CB8AC3E}">
        <p14:creationId xmlns:p14="http://schemas.microsoft.com/office/powerpoint/2010/main" val="21543284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87D80-C672-407B-8E75-B3B0DBA54855}"/>
              </a:ext>
            </a:extLst>
          </p:cNvPr>
          <p:cNvSpPr>
            <a:spLocks noGrp="1"/>
          </p:cNvSpPr>
          <p:nvPr>
            <p:ph type="title"/>
          </p:nvPr>
        </p:nvSpPr>
        <p:spPr/>
        <p:txBody>
          <a:bodyPr/>
          <a:lstStyle/>
          <a:p>
            <a:r>
              <a:rPr lang="el-GR" dirty="0"/>
              <a:t>ΚΟΡΩΝΟΪΟΣ ΚΑΙ ΑΜΕΑ</a:t>
            </a:r>
            <a:endParaRPr lang="en-GB" dirty="0"/>
          </a:p>
        </p:txBody>
      </p:sp>
      <p:graphicFrame>
        <p:nvGraphicFramePr>
          <p:cNvPr id="7" name="Content Placeholder 6">
            <a:extLst>
              <a:ext uri="{FF2B5EF4-FFF2-40B4-BE49-F238E27FC236}">
                <a16:creationId xmlns:a16="http://schemas.microsoft.com/office/drawing/2014/main" id="{E047AD58-0FA9-4975-BA0C-A0CB2972C2EB}"/>
              </a:ext>
            </a:extLst>
          </p:cNvPr>
          <p:cNvGraphicFramePr>
            <a:graphicFrameLocks noGrp="1"/>
          </p:cNvGraphicFramePr>
          <p:nvPr>
            <p:ph idx="1"/>
            <p:extLst>
              <p:ext uri="{D42A27DB-BD31-4B8C-83A1-F6EECF244321}">
                <p14:modId xmlns:p14="http://schemas.microsoft.com/office/powerpoint/2010/main" val="1503070810"/>
              </p:ext>
            </p:extLst>
          </p:nvPr>
        </p:nvGraphicFramePr>
        <p:xfrm>
          <a:off x="1451579" y="2120628"/>
          <a:ext cx="9604375" cy="38273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442866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FA8B-026B-4A54-8FEE-89C1F5244355}"/>
              </a:ext>
            </a:extLst>
          </p:cNvPr>
          <p:cNvSpPr>
            <a:spLocks noGrp="1"/>
          </p:cNvSpPr>
          <p:nvPr>
            <p:ph type="title"/>
          </p:nvPr>
        </p:nvSpPr>
        <p:spPr/>
        <p:txBody>
          <a:bodyPr/>
          <a:lstStyle/>
          <a:p>
            <a:r>
              <a:rPr lang="el-GR" dirty="0"/>
              <a:t>ΚΟΡΩΝΟΪΟΣ ΚΑΙ ΑΜΕΑ – ΑΠΑΝΤΗΣΕΙΣ ΕΡΩΤΗΘΕΝΤΩΝ</a:t>
            </a:r>
            <a:endParaRPr lang="en-GB" dirty="0"/>
          </a:p>
        </p:txBody>
      </p:sp>
      <p:sp>
        <p:nvSpPr>
          <p:cNvPr id="3" name="Content Placeholder 2">
            <a:extLst>
              <a:ext uri="{FF2B5EF4-FFF2-40B4-BE49-F238E27FC236}">
                <a16:creationId xmlns:a16="http://schemas.microsoft.com/office/drawing/2014/main" id="{C5B9EA84-6F3A-4121-B09A-5A41D0D0ACF1}"/>
              </a:ext>
            </a:extLst>
          </p:cNvPr>
          <p:cNvSpPr>
            <a:spLocks noGrp="1"/>
          </p:cNvSpPr>
          <p:nvPr>
            <p:ph idx="1"/>
          </p:nvPr>
        </p:nvSpPr>
        <p:spPr/>
        <p:txBody>
          <a:bodyPr/>
          <a:lstStyle/>
          <a:p>
            <a:pPr algn="just"/>
            <a:r>
              <a:rPr lang="el-GR" dirty="0"/>
              <a:t>«Αποστάσεις και περιορισμός σημαίνει έλλειψη βοήθειας που πιθανόν χρειάζονται. Οι επιπτώσεις στην οικονομία του κορωνοϊού έχουν επηρεάσει όλη την κοινωνία, πόσο μάλλον τα "κατώτερα" οικονομικά στρώματα. Η ιατρική δίνει έμφαση στην αντιμετώπιση του ιού, ίσως σε βάρος των αναπηριών όμως.»</a:t>
            </a:r>
          </a:p>
          <a:p>
            <a:pPr algn="just"/>
            <a:r>
              <a:rPr lang="el-GR" dirty="0"/>
              <a:t>«Οι ΑΜΕΑ είναι ίδιοι άνθρωποι με όλους τους </a:t>
            </a:r>
            <a:r>
              <a:rPr lang="el-GR" dirty="0" smtClean="0"/>
              <a:t>υπόλοιπους, </a:t>
            </a:r>
            <a:r>
              <a:rPr lang="el-GR" dirty="0"/>
              <a:t>δεν πιστεύω ότι δυσκολεύονται παραπάνω ή λιγότερο λόγω του COVID 19»</a:t>
            </a:r>
          </a:p>
          <a:p>
            <a:pPr algn="just"/>
            <a:r>
              <a:rPr lang="el-GR" dirty="0"/>
              <a:t>«Ενώ ενδεχομένως ευνοεί εκείνους με φυσικές αναπηρίες, εκείνοι με ψυχολογικές μπορεί να επιβαρύνονται, όπως και όλοι μας κατά τη διάρκεια της πανδημίας»</a:t>
            </a:r>
            <a:endParaRPr lang="en-GB" dirty="0"/>
          </a:p>
        </p:txBody>
      </p:sp>
    </p:spTree>
    <p:extLst>
      <p:ext uri="{BB962C8B-B14F-4D97-AF65-F5344CB8AC3E}">
        <p14:creationId xmlns:p14="http://schemas.microsoft.com/office/powerpoint/2010/main" val="2925408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6F224-3FA3-4FFD-ABFC-5AF93E851045}"/>
              </a:ext>
            </a:extLst>
          </p:cNvPr>
          <p:cNvSpPr>
            <a:spLocks noGrp="1"/>
          </p:cNvSpPr>
          <p:nvPr>
            <p:ph type="title"/>
          </p:nvPr>
        </p:nvSpPr>
        <p:spPr/>
        <p:txBody>
          <a:bodyPr/>
          <a:lstStyle/>
          <a:p>
            <a:r>
              <a:rPr lang="el-GR" dirty="0"/>
              <a:t>ΚΟΡΩΝΟΪΟΣ ΚΑΙ ΑΜΕΑ – ΑΠΑΝΤΗΣΕΙΣ ΕΡΩΤΗΘΕΝΤΩΝ</a:t>
            </a:r>
            <a:endParaRPr lang="en-GB" dirty="0"/>
          </a:p>
        </p:txBody>
      </p:sp>
      <p:sp>
        <p:nvSpPr>
          <p:cNvPr id="3" name="Content Placeholder 2">
            <a:extLst>
              <a:ext uri="{FF2B5EF4-FFF2-40B4-BE49-F238E27FC236}">
                <a16:creationId xmlns:a16="http://schemas.microsoft.com/office/drawing/2014/main" id="{2525EC8A-25B6-4EF1-B438-467E3446BB08}"/>
              </a:ext>
            </a:extLst>
          </p:cNvPr>
          <p:cNvSpPr>
            <a:spLocks noGrp="1"/>
          </p:cNvSpPr>
          <p:nvPr>
            <p:ph idx="1"/>
          </p:nvPr>
        </p:nvSpPr>
        <p:spPr>
          <a:xfrm>
            <a:off x="1451579" y="2015732"/>
            <a:ext cx="9603275" cy="3967057"/>
          </a:xfrm>
        </p:spPr>
        <p:txBody>
          <a:bodyPr>
            <a:normAutofit fontScale="92500" lnSpcReduction="20000"/>
          </a:bodyPr>
          <a:lstStyle/>
          <a:p>
            <a:pPr algn="just"/>
            <a:r>
              <a:rPr lang="el-GR" dirty="0"/>
              <a:t>«Κάποια παραδείγματα αποτελούν η χρήση μάσκας που δεν επιτρέπει στους κωφούς να διαβάζουν χείλη, τα σκυλιά οδηγοί που λόγω της αδράνειας χάνουν την εκπαίδευσή τους και δε βοηθούν επαρκώς τους τυφλούς, τα άτομα με νευρολογικό πρόβλημα (π.χ. άσπεργκερ) που λόγω αίσθησης δυσκολεύονται με τις μάσκες, τα παιδιά σε ειδικά σχολεία που χάνουν την πρόοδό τους και τα άτομα που δε μπορούν να λάβουν κάποια θεραπεία σε νοσοκομείο επειδή είναι ασφυκτικά γεμάτα και διατρέχουν μεγάλο κίνδυνο να κολλήσουν </a:t>
            </a:r>
            <a:r>
              <a:rPr lang="en-US" dirty="0"/>
              <a:t>COVID </a:t>
            </a:r>
            <a:r>
              <a:rPr lang="en-US" dirty="0" smtClean="0"/>
              <a:t>19</a:t>
            </a:r>
            <a:r>
              <a:rPr lang="el-GR" dirty="0" smtClean="0"/>
              <a:t>.»</a:t>
            </a:r>
            <a:endParaRPr lang="en-US" dirty="0"/>
          </a:p>
          <a:p>
            <a:pPr algn="just"/>
            <a:r>
              <a:rPr lang="el-GR" dirty="0"/>
              <a:t>«Η πανδημία εξελίσσεται γοργά και επομένως η διαχείριση της έχοντας ενσωματωμένη την προϊούσα ανισότητα πολλαπλασιάζει το φόβο και τον κίνδυνο για τα ανάπηρα άτομα. Το δίκτυο υπηρεσιών κοινωνικής υποστήριξης ανάπηρων ανθρώπων υπολειτουργεί και παραμένει ιδιαίτερα ανεπαρκές, με αποτέλεσμα αρκετά άτομα να έχουν βρεθεί μόνα ή αβοήθητα να αντιμετωπίσουν κάτι τόσο τρομερό.»</a:t>
            </a:r>
            <a:endParaRPr lang="en-GB" dirty="0"/>
          </a:p>
        </p:txBody>
      </p:sp>
    </p:spTree>
    <p:extLst>
      <p:ext uri="{BB962C8B-B14F-4D97-AF65-F5344CB8AC3E}">
        <p14:creationId xmlns:p14="http://schemas.microsoft.com/office/powerpoint/2010/main" val="27027209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ΣΥΜΠΕΡΑΣΜΑ</a:t>
            </a:r>
            <a:endParaRPr lang="el-GR" dirty="0"/>
          </a:p>
        </p:txBody>
      </p:sp>
      <p:sp>
        <p:nvSpPr>
          <p:cNvPr id="3" name="Θέση περιεχομένου 2"/>
          <p:cNvSpPr>
            <a:spLocks noGrp="1"/>
          </p:cNvSpPr>
          <p:nvPr>
            <p:ph idx="1"/>
          </p:nvPr>
        </p:nvSpPr>
        <p:spPr/>
        <p:txBody>
          <a:bodyPr>
            <a:normAutofit fontScale="92500"/>
          </a:bodyPr>
          <a:lstStyle/>
          <a:p>
            <a:pPr algn="just"/>
            <a:r>
              <a:rPr lang="el-GR" dirty="0" smtClean="0"/>
              <a:t>Αναμφίβολα, τα άτομα με αναπηρίες αντιμετωπίζουν σε καθημερινή βάση πληθώρα δυσκολιών που δυσχεραίνει τόσο τον βίο τους, όσο και την ομαλή ένταξή τους στην  κοινωνία. Ωστόσο, αυτό δεν πρέπει να τους πτοεί.</a:t>
            </a:r>
          </a:p>
          <a:p>
            <a:pPr algn="just"/>
            <a:r>
              <a:rPr lang="el-GR" dirty="0" smtClean="0"/>
              <a:t>Η ενεργός δράση μη κερδοσκοπικών οργανισμών για την καλύτερη δυνατή επίλυση των προαναφερθέντων προβλημάτων προσδίδει ένα αίσθημα αισιοδοξίας σε όλη την  κοινωνία.</a:t>
            </a:r>
            <a:endParaRPr lang="en-US" dirty="0" smtClean="0"/>
          </a:p>
          <a:p>
            <a:pPr algn="just"/>
            <a:r>
              <a:rPr lang="el-GR" dirty="0" smtClean="0"/>
              <a:t>Όπως αναφέρει ο πρόεδρος της </a:t>
            </a:r>
            <a:r>
              <a:rPr lang="el-GR" dirty="0" err="1" smtClean="0"/>
              <a:t>ΕΣΑμεΑ</a:t>
            </a:r>
            <a:r>
              <a:rPr lang="el-GR" dirty="0" smtClean="0"/>
              <a:t>, </a:t>
            </a:r>
            <a:r>
              <a:rPr lang="el-GR" dirty="0"/>
              <a:t>Ιωάννης </a:t>
            </a:r>
            <a:r>
              <a:rPr lang="el-GR" dirty="0" err="1" smtClean="0"/>
              <a:t>Βαρδακαστάνης</a:t>
            </a:r>
            <a:r>
              <a:rPr lang="el-GR" dirty="0" smtClean="0"/>
              <a:t>, «το </a:t>
            </a:r>
            <a:r>
              <a:rPr lang="el-GR" dirty="0"/>
              <a:t>αναπηρικό κίνημα θα είναι πρωτοπόρος, πρωτεργάτης και πρωταγωνιστής στο να εισάγονται στη χώρα καινοτόμες ιδέες, νέες προσεγγίσεις και νέες πολιτικές για τα άτομα με αναπηρία</a:t>
            </a:r>
            <a:r>
              <a:rPr lang="el-GR" dirty="0" smtClean="0"/>
              <a:t>.»</a:t>
            </a:r>
            <a:endParaRPr lang="el-GR" dirty="0"/>
          </a:p>
        </p:txBody>
      </p:sp>
    </p:spTree>
    <p:extLst>
      <p:ext uri="{BB962C8B-B14F-4D97-AF65-F5344CB8AC3E}">
        <p14:creationId xmlns:p14="http://schemas.microsoft.com/office/powerpoint/2010/main" val="1891999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CF24D-D86B-490C-BBE1-45E830BCE6EF}"/>
              </a:ext>
            </a:extLst>
          </p:cNvPr>
          <p:cNvSpPr>
            <a:spLocks noGrp="1"/>
          </p:cNvSpPr>
          <p:nvPr>
            <p:ph type="title"/>
          </p:nvPr>
        </p:nvSpPr>
        <p:spPr/>
        <p:txBody>
          <a:bodyPr/>
          <a:lstStyle/>
          <a:p>
            <a:r>
              <a:rPr lang="el-GR" dirty="0"/>
              <a:t>ΠΡΟΛΟΓΟΣ</a:t>
            </a:r>
            <a:endParaRPr lang="en-GB" dirty="0"/>
          </a:p>
        </p:txBody>
      </p:sp>
      <p:sp>
        <p:nvSpPr>
          <p:cNvPr id="3" name="Content Placeholder 2">
            <a:extLst>
              <a:ext uri="{FF2B5EF4-FFF2-40B4-BE49-F238E27FC236}">
                <a16:creationId xmlns:a16="http://schemas.microsoft.com/office/drawing/2014/main" id="{040668E5-BC0B-4A11-ADD2-FC57862EB3F4}"/>
              </a:ext>
            </a:extLst>
          </p:cNvPr>
          <p:cNvSpPr>
            <a:spLocks noGrp="1"/>
          </p:cNvSpPr>
          <p:nvPr>
            <p:ph idx="1"/>
          </p:nvPr>
        </p:nvSpPr>
        <p:spPr/>
        <p:txBody>
          <a:bodyPr>
            <a:normAutofit fontScale="92500" lnSpcReduction="10000"/>
          </a:bodyPr>
          <a:lstStyle/>
          <a:p>
            <a:pPr algn="just"/>
            <a:r>
              <a:rPr lang="el-GR" dirty="0"/>
              <a:t>Κεντρικό θέμα της ομάδας αποτελούν οι κοινωνικές ανισότητες που βιώνουν τα Άτομα με Αναπηρίες (ΑμεΑ), οι αντιλήψεις της ελληνικής κοινωνίας για αυτές και οι προσπάθειες της πολιτείας να τις </a:t>
            </a:r>
            <a:r>
              <a:rPr lang="el-GR" dirty="0" smtClean="0"/>
              <a:t>εξαλείψει. </a:t>
            </a:r>
            <a:r>
              <a:rPr lang="el-GR" dirty="0"/>
              <a:t>Η ανάλυση της συγκεκριμένης θεματικής, καθώς και των επιμέρους υποθεμάτων, βασίζεται στην ενδελεχή έρευνα των ήδη υπάρχοντων στοιχείων για τα ΑμεΑ στην Ελλάδα και στον υπόλοιπο κόσμο. Ταυτόχρονα, υποστηρίζεται από τα αποτελέσματα δικού μας ερωτηματολογίου που απαντήθηκε από δεκάδες </a:t>
            </a:r>
            <a:r>
              <a:rPr lang="el-GR" dirty="0" smtClean="0"/>
              <a:t>εφήβους. Μέσω </a:t>
            </a:r>
            <a:r>
              <a:rPr lang="el-GR" dirty="0"/>
              <a:t>αυτής της εξέτασης, στόχος μας είναι η ανάλυση των πραγματικών προβλημάτων που δυσχεραίνουν τον βίο των ΑμεΑ, η επισήμανση των αιτιών που τα προκαλούν, καθώς και η παρουσίαση των προσπαθειών ή μη του κράτους να τα επιλύσει, ώστε να διαμορφωθεί μια πολύπλευρη αναφορά στο μείζον ζήτημα των κοινωνικών ανισοτήτων των ΑμεΑ.</a:t>
            </a:r>
            <a:endParaRPr lang="en-GB" dirty="0"/>
          </a:p>
        </p:txBody>
      </p:sp>
    </p:spTree>
    <p:extLst>
      <p:ext uri="{BB962C8B-B14F-4D97-AF65-F5344CB8AC3E}">
        <p14:creationId xmlns:p14="http://schemas.microsoft.com/office/powerpoint/2010/main" val="1110580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C04F3-EC9E-4836-B0B8-1F2A6481B16C}"/>
              </a:ext>
            </a:extLst>
          </p:cNvPr>
          <p:cNvSpPr>
            <a:spLocks noGrp="1"/>
          </p:cNvSpPr>
          <p:nvPr>
            <p:ph type="title"/>
          </p:nvPr>
        </p:nvSpPr>
        <p:spPr/>
        <p:txBody>
          <a:bodyPr/>
          <a:lstStyle/>
          <a:p>
            <a:r>
              <a:rPr lang="el-GR" dirty="0"/>
              <a:t>ΕΡΕΥΝΑ</a:t>
            </a:r>
            <a:endParaRPr lang="en-GB" dirty="0"/>
          </a:p>
        </p:txBody>
      </p:sp>
      <p:sp>
        <p:nvSpPr>
          <p:cNvPr id="3" name="Content Placeholder 2">
            <a:extLst>
              <a:ext uri="{FF2B5EF4-FFF2-40B4-BE49-F238E27FC236}">
                <a16:creationId xmlns:a16="http://schemas.microsoft.com/office/drawing/2014/main" id="{1384C089-9937-4B46-9A32-DEE9545858BD}"/>
              </a:ext>
            </a:extLst>
          </p:cNvPr>
          <p:cNvSpPr>
            <a:spLocks noGrp="1"/>
          </p:cNvSpPr>
          <p:nvPr>
            <p:ph idx="1"/>
          </p:nvPr>
        </p:nvSpPr>
        <p:spPr/>
        <p:txBody>
          <a:bodyPr/>
          <a:lstStyle/>
          <a:p>
            <a:r>
              <a:rPr lang="el-GR" dirty="0"/>
              <a:t>Η διεξαγωγή έρευνας αποδείχθηκε σημαντική για τη συναγωγή συμπερασμάτων για τη συγκεκριμένη θεματική.</a:t>
            </a:r>
          </a:p>
          <a:p>
            <a:r>
              <a:rPr lang="el-GR" dirty="0"/>
              <a:t>Συμπληρώθηκε από 103 άτομα που διαμένουν σε διάφορα σημεία της Ελλάδας (κατά πλειοψηφία στην Αττική).</a:t>
            </a:r>
          </a:p>
          <a:p>
            <a:r>
              <a:rPr lang="el-GR" dirty="0"/>
              <a:t>Οι ηλικίες των ερωτηθέντων κυμαίνονται από 14-19 ετών (14-16 – 67%, 17-19 – 32%)</a:t>
            </a:r>
          </a:p>
          <a:p>
            <a:endParaRPr lang="en-GB" dirty="0"/>
          </a:p>
        </p:txBody>
      </p:sp>
    </p:spTree>
    <p:extLst>
      <p:ext uri="{BB962C8B-B14F-4D97-AF65-F5344CB8AC3E}">
        <p14:creationId xmlns:p14="http://schemas.microsoft.com/office/powerpoint/2010/main" val="2994991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EBF51-4C5A-4C24-B6AD-6CB6F1D45CDE}"/>
              </a:ext>
            </a:extLst>
          </p:cNvPr>
          <p:cNvSpPr>
            <a:spLocks noGrp="1"/>
          </p:cNvSpPr>
          <p:nvPr>
            <p:ph type="title"/>
          </p:nvPr>
        </p:nvSpPr>
        <p:spPr/>
        <p:txBody>
          <a:bodyPr/>
          <a:lstStyle/>
          <a:p>
            <a:r>
              <a:rPr lang="el-GR" dirty="0" smtClean="0"/>
              <a:t>ΑΜΕΑ</a:t>
            </a:r>
            <a:endParaRPr lang="en-GB" dirty="0"/>
          </a:p>
        </p:txBody>
      </p:sp>
      <p:sp>
        <p:nvSpPr>
          <p:cNvPr id="3" name="Content Placeholder 2">
            <a:extLst>
              <a:ext uri="{FF2B5EF4-FFF2-40B4-BE49-F238E27FC236}">
                <a16:creationId xmlns:a16="http://schemas.microsoft.com/office/drawing/2014/main" id="{B4C97685-0356-484C-B700-9B43774FBAE6}"/>
              </a:ext>
            </a:extLst>
          </p:cNvPr>
          <p:cNvSpPr>
            <a:spLocks noGrp="1"/>
          </p:cNvSpPr>
          <p:nvPr>
            <p:ph idx="1"/>
          </p:nvPr>
        </p:nvSpPr>
        <p:spPr/>
        <p:txBody>
          <a:bodyPr/>
          <a:lstStyle/>
          <a:p>
            <a:r>
              <a:rPr lang="el-GR" dirty="0"/>
              <a:t>Τα Άτομα με Αναπηρίες (</a:t>
            </a:r>
            <a:r>
              <a:rPr lang="el-GR" dirty="0" err="1"/>
              <a:t>ΑμεΑ</a:t>
            </a:r>
            <a:r>
              <a:rPr lang="el-GR" dirty="0"/>
              <a:t>) αποτελούν σημαντική μειονότητα στην κοινωνία μας,  το ποσοστό των οποίων αγγίζει τα 15% παγκοσμίως. </a:t>
            </a:r>
          </a:p>
          <a:p>
            <a:r>
              <a:rPr lang="el-GR" dirty="0"/>
              <a:t>Τα </a:t>
            </a:r>
            <a:r>
              <a:rPr lang="el-GR" dirty="0" err="1"/>
              <a:t>ΑμεΑ</a:t>
            </a:r>
            <a:r>
              <a:rPr lang="el-GR" dirty="0"/>
              <a:t> περιλαμβάνουν άτομα:</a:t>
            </a:r>
          </a:p>
          <a:p>
            <a:pPr lvl="1"/>
            <a:r>
              <a:rPr lang="el-GR" dirty="0"/>
              <a:t>Τυφλά/με προβλήματα όρασης</a:t>
            </a:r>
          </a:p>
          <a:p>
            <a:pPr lvl="1"/>
            <a:r>
              <a:rPr lang="el-GR" dirty="0"/>
              <a:t>Κωφά ή βαρήκοα</a:t>
            </a:r>
          </a:p>
          <a:p>
            <a:pPr lvl="1"/>
            <a:r>
              <a:rPr lang="el-GR" dirty="0"/>
              <a:t>Με νοητική καθυστέρηση </a:t>
            </a:r>
          </a:p>
          <a:p>
            <a:pPr lvl="1"/>
            <a:r>
              <a:rPr lang="el-GR" dirty="0"/>
              <a:t>Με λοιπές διαταραχές και ασθένειες που περιορίζουν την αυτονομία </a:t>
            </a:r>
            <a:r>
              <a:rPr lang="el-GR" dirty="0" smtClean="0"/>
              <a:t>τους</a:t>
            </a:r>
            <a:endParaRPr lang="en-GB" dirty="0"/>
          </a:p>
        </p:txBody>
      </p:sp>
    </p:spTree>
    <p:extLst>
      <p:ext uri="{BB962C8B-B14F-4D97-AF65-F5344CB8AC3E}">
        <p14:creationId xmlns:p14="http://schemas.microsoft.com/office/powerpoint/2010/main" val="972933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4E362-C016-4A77-B6EF-D817CA9B2704}"/>
              </a:ext>
            </a:extLst>
          </p:cNvPr>
          <p:cNvSpPr>
            <a:spLocks noGrp="1"/>
          </p:cNvSpPr>
          <p:nvPr>
            <p:ph type="title"/>
          </p:nvPr>
        </p:nvSpPr>
        <p:spPr/>
        <p:txBody>
          <a:bodyPr/>
          <a:lstStyle/>
          <a:p>
            <a:r>
              <a:rPr lang="el-GR" dirty="0"/>
              <a:t>ΕΠΙΓΝΩΣΗ ΣΥΓΧΡΟΝΩΝ ΠΡΟΒΛΗΜΑΤΩΝ ΤΩΝ ΑΜΕΑ</a:t>
            </a:r>
            <a:endParaRPr lang="en-GB" dirty="0"/>
          </a:p>
        </p:txBody>
      </p:sp>
      <p:sp>
        <p:nvSpPr>
          <p:cNvPr id="3" name="Content Placeholder 2">
            <a:extLst>
              <a:ext uri="{FF2B5EF4-FFF2-40B4-BE49-F238E27FC236}">
                <a16:creationId xmlns:a16="http://schemas.microsoft.com/office/drawing/2014/main" id="{DBB14E5F-C4BD-46F9-8ED4-9AE4D5C55CFC}"/>
              </a:ext>
            </a:extLst>
          </p:cNvPr>
          <p:cNvSpPr>
            <a:spLocks noGrp="1"/>
          </p:cNvSpPr>
          <p:nvPr>
            <p:ph idx="1"/>
          </p:nvPr>
        </p:nvSpPr>
        <p:spPr/>
        <p:txBody>
          <a:bodyPr/>
          <a:lstStyle/>
          <a:p>
            <a:r>
              <a:rPr lang="el-GR" dirty="0"/>
              <a:t>Ωστόσο, παρόλο που το 53,4% των ερωτηθέντων απάντησε πως γνωρίζει προσωπικά κάποιο Άτομο με Αναπηρίες, η γνώση για τα προβλήματα που αντιμετωπίζουν δεν είναι ευρέως διαδεδομένη.</a:t>
            </a:r>
          </a:p>
          <a:p>
            <a:r>
              <a:rPr lang="el-GR" dirty="0"/>
              <a:t>Το 1/2 όσων απάντησαν το ερωτηματολόγιο θεώρησαν πως το ποσοστό των </a:t>
            </a:r>
            <a:r>
              <a:rPr lang="el-GR" dirty="0" err="1"/>
              <a:t>ΑμεΑ</a:t>
            </a:r>
            <a:r>
              <a:rPr lang="el-GR" dirty="0"/>
              <a:t> είναι μεγαλύτερο ή μικρότερο από το πραγματικό, δηλαδή 15%</a:t>
            </a:r>
          </a:p>
        </p:txBody>
      </p:sp>
    </p:spTree>
    <p:extLst>
      <p:ext uri="{BB962C8B-B14F-4D97-AF65-F5344CB8AC3E}">
        <p14:creationId xmlns:p14="http://schemas.microsoft.com/office/powerpoint/2010/main" val="2774663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FB3A6-0670-45A6-A486-064458D5478C}"/>
              </a:ext>
            </a:extLst>
          </p:cNvPr>
          <p:cNvSpPr>
            <a:spLocks noGrp="1"/>
          </p:cNvSpPr>
          <p:nvPr>
            <p:ph type="title"/>
          </p:nvPr>
        </p:nvSpPr>
        <p:spPr/>
        <p:txBody>
          <a:bodyPr/>
          <a:lstStyle/>
          <a:p>
            <a:r>
              <a:rPr lang="el-GR" dirty="0"/>
              <a:t>ΣΥΓΧΡΟΝΑ ΠΡΟΒΛΗΜΑΤΑ ΑΜΕΑ</a:t>
            </a:r>
            <a:endParaRPr lang="en-GB" dirty="0"/>
          </a:p>
        </p:txBody>
      </p:sp>
      <p:sp>
        <p:nvSpPr>
          <p:cNvPr id="3" name="Content Placeholder 2">
            <a:extLst>
              <a:ext uri="{FF2B5EF4-FFF2-40B4-BE49-F238E27FC236}">
                <a16:creationId xmlns:a16="http://schemas.microsoft.com/office/drawing/2014/main" id="{36A7815D-D0BC-4885-ADE4-23A515B2298A}"/>
              </a:ext>
            </a:extLst>
          </p:cNvPr>
          <p:cNvSpPr>
            <a:spLocks noGrp="1"/>
          </p:cNvSpPr>
          <p:nvPr>
            <p:ph idx="1"/>
          </p:nvPr>
        </p:nvSpPr>
        <p:spPr/>
        <p:txBody>
          <a:bodyPr>
            <a:normAutofit/>
          </a:bodyPr>
          <a:lstStyle/>
          <a:p>
            <a:r>
              <a:rPr lang="el-GR" dirty="0"/>
              <a:t>Η σημερινή κοινωνία εξακολουθεί να αγνοεί τις ειδικές ανάγκες των ΑμεΑ, μάλιστα χειροτερεύοντάς τες με τις καθημερινές πράξεις της. </a:t>
            </a:r>
          </a:p>
          <a:p>
            <a:pPr algn="just"/>
            <a:r>
              <a:rPr lang="el-GR" dirty="0"/>
              <a:t>Συγκεκριμένα, σύμφωνα με τα αποτελέσματα της έρευνας, το 1</a:t>
            </a:r>
            <a:r>
              <a:rPr lang="en-US" dirty="0"/>
              <a:t>5.5%</a:t>
            </a:r>
            <a:r>
              <a:rPr lang="el-GR" dirty="0"/>
              <a:t> απάντησε πως έχει σταθμεύσει ή γνωρίζει άτομο που έχει σταθμεύσει σε θέση ΑμεΑ. Αυτό αποδεικνύει τόσο την άγνοια των Ελλήνων συμπολιτών μας, όσο και την αδυναμία των θεσμών να ενημερώσουν με σωστό και αποτελεσματικό τρόπο τους πολίτες για τον πραγματικό αντίκτυπο των πράξεων τους στις ζωές των αναπήρων.</a:t>
            </a:r>
            <a:endParaRPr lang="en-GB" dirty="0"/>
          </a:p>
        </p:txBody>
      </p:sp>
    </p:spTree>
    <p:extLst>
      <p:ext uri="{BB962C8B-B14F-4D97-AF65-F5344CB8AC3E}">
        <p14:creationId xmlns:p14="http://schemas.microsoft.com/office/powerpoint/2010/main" val="3174444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Γράφημα 6"/>
          <p:cNvGraphicFramePr/>
          <p:nvPr>
            <p:extLst>
              <p:ext uri="{D42A27DB-BD31-4B8C-83A1-F6EECF244321}">
                <p14:modId xmlns:p14="http://schemas.microsoft.com/office/powerpoint/2010/main" val="4044181518"/>
              </p:ext>
            </p:extLst>
          </p:nvPr>
        </p:nvGraphicFramePr>
        <p:xfrm>
          <a:off x="1017720" y="280137"/>
          <a:ext cx="10143460" cy="56638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6844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ΣΥΓΧΡΟΝΑ ΠΡΟΒΛΗΜΑΤΑ </a:t>
            </a:r>
            <a:r>
              <a:rPr lang="el-GR" dirty="0" smtClean="0"/>
              <a:t>ΑΜΕΑ – </a:t>
            </a:r>
            <a:br>
              <a:rPr lang="el-GR" dirty="0" smtClean="0"/>
            </a:br>
            <a:r>
              <a:rPr lang="el-GR" dirty="0" smtClean="0"/>
              <a:t>ΚΟΙΝΩΝΙΚΟΣ ΑΠΟΚΛΕΙΣΜΟΣ</a:t>
            </a:r>
            <a:endParaRPr lang="el-GR" dirty="0"/>
          </a:p>
        </p:txBody>
      </p:sp>
      <p:sp>
        <p:nvSpPr>
          <p:cNvPr id="3" name="Θέση περιεχομένου 2"/>
          <p:cNvSpPr>
            <a:spLocks noGrp="1"/>
          </p:cNvSpPr>
          <p:nvPr>
            <p:ph idx="1"/>
          </p:nvPr>
        </p:nvSpPr>
        <p:spPr/>
        <p:txBody>
          <a:bodyPr/>
          <a:lstStyle/>
          <a:p>
            <a:r>
              <a:rPr lang="el-GR" dirty="0"/>
              <a:t>Παρατηρείται ότι η πλειοψηφία των ερωτηθέντων επέλεξε τον κοινωνικό αποκλεισμό ως ένα από τις σπουδαιότερες δυσκολίες που μαστίζουν τα ΑμεΑ σήμερα.</a:t>
            </a:r>
          </a:p>
          <a:p>
            <a:r>
              <a:rPr lang="el-GR" dirty="0"/>
              <a:t>Είναι γεγονός πως τα ΑμεΑ βιώνουν καθημερινά φαινόμενα κοινωνικού αποκλεισμού, τόσο από την ίδια την κυβέρνηση η οποία παραγκωνίζει τις ανάγκες και τα δικαιώματα τους, όσο και από τους συμπολίτες τους που επιδεικνύουν μια αδιάφορη στάση απέναντί τους.</a:t>
            </a:r>
          </a:p>
          <a:p>
            <a:r>
              <a:rPr lang="el-GR" dirty="0"/>
              <a:t>Παρά την επίγνωση των πολιτών για το επικείμενο πρόβλημα, ο κοινωνικός αποκλεισμός δεν τείνει να μειωθεί στη σύγχρονη κοινωνία.</a:t>
            </a:r>
          </a:p>
        </p:txBody>
      </p:sp>
    </p:spTree>
    <p:extLst>
      <p:ext uri="{BB962C8B-B14F-4D97-AF65-F5344CB8AC3E}">
        <p14:creationId xmlns:p14="http://schemas.microsoft.com/office/powerpoint/2010/main" val="454163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0415D-3B87-4473-8CDA-557375828F47}"/>
              </a:ext>
            </a:extLst>
          </p:cNvPr>
          <p:cNvSpPr>
            <a:spLocks noGrp="1"/>
          </p:cNvSpPr>
          <p:nvPr>
            <p:ph type="title"/>
          </p:nvPr>
        </p:nvSpPr>
        <p:spPr/>
        <p:txBody>
          <a:bodyPr/>
          <a:lstStyle/>
          <a:p>
            <a:r>
              <a:rPr lang="el-GR" dirty="0"/>
              <a:t>ΣΥΓΧΡΟΝΑ ΠΡΟΒΛΗΜΑΤΑ </a:t>
            </a:r>
            <a:r>
              <a:rPr lang="el-GR" dirty="0" smtClean="0"/>
              <a:t>ΑΜΕΑ - ΜΕΤΑΚΙΝΗΣΗ</a:t>
            </a:r>
            <a:endParaRPr lang="en-GB" dirty="0"/>
          </a:p>
        </p:txBody>
      </p:sp>
      <p:sp>
        <p:nvSpPr>
          <p:cNvPr id="3" name="Content Placeholder 2">
            <a:extLst>
              <a:ext uri="{FF2B5EF4-FFF2-40B4-BE49-F238E27FC236}">
                <a16:creationId xmlns:a16="http://schemas.microsoft.com/office/drawing/2014/main" id="{A02B2B10-60A4-49F1-A972-4E5BE0C02A57}"/>
              </a:ext>
            </a:extLst>
          </p:cNvPr>
          <p:cNvSpPr>
            <a:spLocks noGrp="1"/>
          </p:cNvSpPr>
          <p:nvPr>
            <p:ph idx="1"/>
          </p:nvPr>
        </p:nvSpPr>
        <p:spPr/>
        <p:txBody>
          <a:bodyPr/>
          <a:lstStyle/>
          <a:p>
            <a:r>
              <a:rPr lang="el-GR" dirty="0"/>
              <a:t>Ακολουθούν τα προβλήματα μετακινήσεων σε ποσοστό 67%. </a:t>
            </a:r>
          </a:p>
          <a:p>
            <a:r>
              <a:rPr lang="el-GR" dirty="0"/>
              <a:t>Αυτό συμβαίνει, διότι άτομα τυφλά, κωφά ή/και με νοητικές καθυστερήσεις παρουσιάζουν δυσκολίες στην αντίληψη και αλληλεπίδραση με το περιβάλλον τους.</a:t>
            </a:r>
          </a:p>
          <a:p>
            <a:r>
              <a:rPr lang="el-GR" dirty="0"/>
              <a:t>Παράλληλα, οι σύγχρονοι θεσμοί αδυνατούν να δώσουν λύση στα επιμέρους θέματα που δυσχεραίνουν τις μετακινήσεις των ανάπηρων συμπολιτών μας.</a:t>
            </a:r>
            <a:endParaRPr lang="en-GB" dirty="0"/>
          </a:p>
        </p:txBody>
      </p:sp>
    </p:spTree>
    <p:extLst>
      <p:ext uri="{BB962C8B-B14F-4D97-AF65-F5344CB8AC3E}">
        <p14:creationId xmlns:p14="http://schemas.microsoft.com/office/powerpoint/2010/main" val="3983492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363</TotalTime>
  <Words>1343</Words>
  <Application>Microsoft Office PowerPoint</Application>
  <PresentationFormat>Ευρεία οθόνη</PresentationFormat>
  <Paragraphs>59</Paragraphs>
  <Slides>18</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18</vt:i4>
      </vt:variant>
    </vt:vector>
  </HeadingPairs>
  <TitlesOfParts>
    <vt:vector size="21" baseType="lpstr">
      <vt:lpstr>Arial</vt:lpstr>
      <vt:lpstr>Gill Sans MT</vt:lpstr>
      <vt:lpstr>Gallery</vt:lpstr>
      <vt:lpstr>ΑΜΕΑ ΚΑΙ ΚΟΙΝΩΝΙΚΕΣ ΑΝΙΣΟΤΗΤΕΣ</vt:lpstr>
      <vt:lpstr>ΠΡΟΛΟΓΟΣ</vt:lpstr>
      <vt:lpstr>ΕΡΕΥΝΑ</vt:lpstr>
      <vt:lpstr>ΑΜΕΑ</vt:lpstr>
      <vt:lpstr>ΕΠΙΓΝΩΣΗ ΣΥΓΧΡΟΝΩΝ ΠΡΟΒΛΗΜΑΤΩΝ ΤΩΝ ΑΜΕΑ</vt:lpstr>
      <vt:lpstr>ΣΥΓΧΡΟΝΑ ΠΡΟΒΛΗΜΑΤΑ ΑΜΕΑ</vt:lpstr>
      <vt:lpstr>Παρουσίαση του PowerPoint</vt:lpstr>
      <vt:lpstr>ΣΥΓΧΡΟΝΑ ΠΡΟΒΛΗΜΑΤΑ ΑΜΕΑ –  ΚΟΙΝΩΝΙΚΟΣ ΑΠΟΚΛΕΙΣΜΟΣ</vt:lpstr>
      <vt:lpstr>ΣΥΓΧΡΟΝΑ ΠΡΟΒΛΗΜΑΤΑ ΑΜΕΑ - ΜΕΤΑΚΙΝΗΣΗ</vt:lpstr>
      <vt:lpstr>ΣΥΓΧΡΟΝΑ ΠΡΟΒΛΗΜΑΤΑ ΑΜΕΑ - ΑΥΤΟΝΟΜΙΑ</vt:lpstr>
      <vt:lpstr>ΣΥΓΧΡΟΝΑ ΠΡΟΒΛΗΜΑΤΑ ΑΜΕΑ – ΦΤΩΧΕΙΑ/ΑΝΕΡΓΙΑ</vt:lpstr>
      <vt:lpstr>ΣΥΓΧΡΟΝΑ ΠΡΟΒΛΗΜΑΤΑ ΑΜΕΑ - ΕΚΠΑΙΔΕΥΣΗ</vt:lpstr>
      <vt:lpstr>ΣΥΓΧΡΟΝΑ ΠΡΟΒΛΗΜΑΤΑ ΑΜΕΑ - ΤΕΧΝΟΛΟΓΙΑ</vt:lpstr>
      <vt:lpstr>ΑΝΤΙΜΕΤΩΠΙΣΗ ΠΡΟΒΛΗΜΑΤΩΝ</vt:lpstr>
      <vt:lpstr>ΚΟΡΩΝΟΪΟΣ ΚΑΙ ΑΜΕΑ</vt:lpstr>
      <vt:lpstr>ΚΟΡΩΝΟΪΟΣ ΚΑΙ ΑΜΕΑ – ΑΠΑΝΤΗΣΕΙΣ ΕΡΩΤΗΘΕΝΤΩΝ</vt:lpstr>
      <vt:lpstr>ΚΟΡΩΝΟΪΟΣ ΚΑΙ ΑΜΕΑ – ΑΠΑΝΤΗΣΕΙΣ ΕΡΩΤΗΘΕΝΤΩΝ</vt:lpstr>
      <vt:lpstr>ΣΥΜΠΕΡΑΣΜΑ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ΑΜΕΑ ΚΑΙ ΚΟΙΝΩΝΙΚΕΣ ΑΝΙΣΟΤΗΤΕΣ</dc:title>
  <dc:creator>Χρήστος Ντόνης</dc:creator>
  <cp:lastModifiedBy>Λάσκαρη Ελένη</cp:lastModifiedBy>
  <cp:revision>56</cp:revision>
  <dcterms:created xsi:type="dcterms:W3CDTF">2021-06-01T17:44:15Z</dcterms:created>
  <dcterms:modified xsi:type="dcterms:W3CDTF">2021-06-09T10:59:42Z</dcterms:modified>
</cp:coreProperties>
</file>