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66" r:id="rId6"/>
    <p:sldId id="270" r:id="rId7"/>
    <p:sldId id="267" r:id="rId8"/>
    <p:sldId id="263" r:id="rId9"/>
    <p:sldId id="262" r:id="rId10"/>
    <p:sldId id="271" r:id="rId11"/>
    <p:sldId id="272" r:id="rId12"/>
    <p:sldId id="273" r:id="rId13"/>
    <p:sldId id="274" r:id="rId14"/>
    <p:sldId id="275" r:id="rId15"/>
    <p:sldId id="276" r:id="rId16"/>
    <p:sldId id="277" r:id="rId17"/>
    <p:sldId id="278" r:id="rId18"/>
    <p:sldId id="264" r:id="rId1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807" autoAdjust="0"/>
  </p:normalViewPr>
  <p:slideViewPr>
    <p:cSldViewPr snapToGrid="0">
      <p:cViewPr varScale="1">
        <p:scale>
          <a:sx n="91" d="100"/>
          <a:sy n="91" d="100"/>
        </p:scale>
        <p:origin x="534" y="84"/>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BFC508-50DB-4F20-BEBA-3714CA96C9FD}" type="datetime1">
              <a:rPr lang="el-GR" smtClean="0"/>
              <a:t>9/6/2021</a:t>
            </a:fld>
            <a:endParaRPr lang="el-GR"/>
          </a:p>
        </p:txBody>
      </p:sp>
      <p:sp>
        <p:nvSpPr>
          <p:cNvPr id="4" name="Θέση υποσέλιδου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l-GR" smtClean="0"/>
              <a:t>‹#›</a:t>
            </a:fld>
            <a:endParaRPr lang="el-GR"/>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ADF95-2DAB-489B-BF81-623834EDA614}" type="datetime1">
              <a:rPr lang="el-GR" smtClean="0"/>
              <a:pPr/>
              <a:t>9/6/2021</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el-GR" noProof="0" smtClean="0"/>
              <a:t>‹#›</a:t>
            </a:fld>
            <a:endParaRPr lang="el-GR"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BC849E9A-41F7-4779-A581-48A7C374A227}" type="slidenum">
              <a:rPr lang="el-GR" smtClean="0"/>
              <a:t>1</a:t>
            </a:fld>
            <a:endParaRPr lang="el-GR"/>
          </a:p>
        </p:txBody>
      </p:sp>
    </p:spTree>
    <p:extLst>
      <p:ext uri="{BB962C8B-B14F-4D97-AF65-F5344CB8AC3E}">
        <p14:creationId xmlns:p14="http://schemas.microsoft.com/office/powerpoint/2010/main" val="37049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Κατά τη διεξαγωγή έρευνας, είναι εύκολο να μεταβείτε σε μία πηγή: Wikipedia.  Ωστόσο, πρέπει να συμπεριλάβετε ποικιλία πηγών στην έρευνά σας. Λάβετε υπόψη τις παρακάτω πηγές: </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Από ποιον μπορώ να πάρω συνέντευξη για να βρω περισσότερες πληροφορίες σχετικά με το θέμα;</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Είναι το θέμα τρέχων και θα ενδιαφέρει το ακροατήριό μου;</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Ποια άρθρα, ιστολόγια και περιοδικά ίσως διαθέτουν περιεχόμενο που σχετίζεται με το θέμα μου;</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Υπάρχει βίντεο του YouTube σχετικά με το θέμα; Εάν ναι, σε τι αναφέρεται;</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Τι εικόνες μπορώ να βρω σχετικά με το θέμα;</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2</a:t>
            </a:fld>
            <a:endParaRPr lang="el-GR"/>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i="0">
                <a:latin typeface="Segoe UI" panose="020B0502040204020203" pitchFamily="34" charset="0"/>
                <a:cs typeface="Segoe UI" panose="020B0502040204020203" pitchFamily="34" charset="0"/>
              </a:rPr>
              <a:t>Μόλις βρείτε τις πηγές σας, πρέπει να αξιολογήσετε τις πηγές σας χρησιμοποιώντας τις παρακάτω ερωτήσεις: </a:t>
            </a:r>
          </a:p>
          <a:p>
            <a:pPr rtl="0"/>
            <a:endParaRPr lang="el-GR" i="0">
              <a:latin typeface="Segoe UI" panose="020B0502040204020203" pitchFamily="34" charset="0"/>
              <a:cs typeface="Segoe UI" panose="020B0502040204020203" pitchFamily="34" charset="0"/>
            </a:endParaRPr>
          </a:p>
          <a:p>
            <a:pPr rtl="0"/>
            <a:r>
              <a:rPr lang="el-GR" b="1" i="0">
                <a:latin typeface="Segoe UI" panose="020B0502040204020203" pitchFamily="34" charset="0"/>
                <a:cs typeface="Segoe UI" panose="020B0502040204020203" pitchFamily="34" charset="0"/>
              </a:rPr>
              <a:t>Συντάκτης: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Ποιος είναι ο συντάκτης;</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Γιατί πρέπει να πιστέψω τους ισχυρισμούς του σχετικά με το θέμα;</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 συντάκτης είναι ειδικός πάνω στο θέμα; Πώς το ξέρετε;</a:t>
            </a:r>
          </a:p>
          <a:p>
            <a:pPr marL="171450" indent="-171450" rtl="0">
              <a:buFont typeface="Arial" panose="020B0604020202020204" pitchFamily="34" charset="0"/>
              <a:buChar char="•"/>
            </a:pPr>
            <a:endParaRPr lang="el-GR" i="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l-GR" b="1" i="0">
                <a:latin typeface="Segoe UI" panose="020B0502040204020203" pitchFamily="34" charset="0"/>
                <a:cs typeface="Segoe UI" panose="020B0502040204020203" pitchFamily="34" charset="0"/>
              </a:rPr>
              <a:t>Τρέχων: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Πόσο τρέχουσες είναι οι πληροφορίες στην πηγή;</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Πότε δημοσιεύτηκε η πηγή;</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Οι πληροφορίες είναι ξεπερασμένες;</a:t>
            </a:r>
          </a:p>
          <a:p>
            <a:pPr marL="171450" indent="-171450" rtl="0">
              <a:buFont typeface="Arial" panose="020B0604020202020204" pitchFamily="34" charset="0"/>
              <a:buChar char="•"/>
            </a:pPr>
            <a:endParaRPr lang="el-GR" b="1" i="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l-GR" b="1" i="0">
                <a:latin typeface="Segoe UI" panose="020B0502040204020203" pitchFamily="34" charset="0"/>
                <a:cs typeface="Segoe UI" panose="020B0502040204020203" pitchFamily="34" charset="0"/>
              </a:rPr>
              <a:t>Ακρίβεια: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Είναι το περιεχόμενο ακριβές;</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Οι πληροφορίες παρουσιάζονται με αντικειμενικό τρόπο;  Μοιράζονται τα υπέρ και τα κατά;</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3</a:t>
            </a:fld>
            <a:endParaRPr lang="el-GR"/>
          </a:p>
        </p:txBody>
      </p:sp>
    </p:spTree>
    <p:extLst>
      <p:ext uri="{BB962C8B-B14F-4D97-AF65-F5344CB8AC3E}">
        <p14:creationId xmlns:p14="http://schemas.microsoft.com/office/powerpoint/2010/main" val="89812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marL="0" indent="0" rtl="0">
              <a:buNone/>
            </a:pPr>
            <a:r>
              <a:rPr lang="el-GR">
                <a:latin typeface="Segoe UI" panose="020B0502040204020203" pitchFamily="34" charset="0"/>
                <a:cs typeface="Segoe UI" panose="020B0502040204020203" pitchFamily="34" charset="0"/>
              </a:rPr>
              <a:t>Αφού συμβουλευτείτε μια ποικιλία πηγών, πρέπει να περιορίσετε το θέμα σας.  Για παράδειγμα, το θέμα της ασφάλειας του Internet είναι τεράστιο, αλλά θα μπορούσατε να περιορίσετε αυτό το θέμα ώστε να συμπεριλάβετε την ασφάλεια στο Internet σε σχέση με τις εφαρμογές κοινωνικής δικτύωσης που χρησιμοποιούν οι έφηβοι σε πολύ μεγάλο βαθμό.  Ένα θέμα όπως αυτό είναι πιο συγκεκριμένο και θα είναι πιο επίκαιρο για τους συναδέλφους σας.  Ορισμένα ερωτήματα που πρέπει να αναλογιστείτε ώστε να περιορίσετε το θέμα σας: </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Ποια θέματα της έρευνας με ενδιαφέρουν περισσότερο;</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Ποια θέματα της έρευνας θα ενδιαφέρουν περισσότερο το ακροατήριό μου;</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Ποια θέματα θα είναι πιο ελκυστικά για το κοινό; Συγκλονιστικό? Εμπνέει?</a:t>
            </a:r>
          </a:p>
          <a:p>
            <a:pPr marL="0" indent="0" rtl="0">
              <a:buFont typeface="Arial" panose="020B0604020202020204" pitchFamily="34" charset="0"/>
              <a:buNone/>
            </a:pPr>
            <a:endParaRPr lang="el-G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4</a:t>
            </a:fld>
            <a:endParaRPr lang="el-GR"/>
          </a:p>
        </p:txBody>
      </p:sp>
    </p:spTree>
    <p:extLst>
      <p:ext uri="{BB962C8B-B14F-4D97-AF65-F5344CB8AC3E}">
        <p14:creationId xmlns:p14="http://schemas.microsoft.com/office/powerpoint/2010/main" val="422431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Τώρα που έχετε περιορίσει το θέμα σας, πρέπει να οργανώσετε την έρευνά σας σε μια ενιαία λειτουργική δομή.  Υπάρχουν ορισμένα κοινά εταιρικά μοτίβα που βασίζονται στο είδος της έρευνας που διεξάγετε.  </a:t>
            </a:r>
          </a:p>
          <a:p>
            <a:pPr rtl="0"/>
            <a:endParaRPr lang="el-GR">
              <a:latin typeface="Segoe UI" panose="020B0502040204020203" pitchFamily="34" charset="0"/>
              <a:cs typeface="Segoe UI" panose="020B0502040204020203" pitchFamily="34" charset="0"/>
            </a:endParaRPr>
          </a:p>
          <a:p>
            <a:pPr rtl="0"/>
            <a:r>
              <a:rPr lang="el-GR" b="1">
                <a:latin typeface="Segoe UI" panose="020B0502040204020203" pitchFamily="34" charset="0"/>
                <a:cs typeface="Segoe UI" panose="020B0502040204020203" pitchFamily="34" charset="0"/>
              </a:rPr>
              <a:t>Εταιρικές δομές: </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Αιτία και αποτέλεσμα - αυτό το είδος δομής είναι εξαιρετικό ώστε να εξηγήσετε τις αιτίες και τις επιπτώσεις ενός θέματος</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Σύγκριση και αντιπαράθεση- σε αυτό το μοτίβο επισημαίνετε τις ομοιότητες και τις διαφορές του θέματος</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Επεξήγηση της διαδικασίας- αυτή η δομή είναι εξαιρετική ώστε να περιγράψετε συνοπτικά τη σειρά βημάτων που πρέπει να ακολουθήσετε </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Ορισμός- εάν θέλετε να βεβαιωθείτε ότι το ακροατήριό σας κατανοεί τη χρήση των απεικονίσεων, νοημάτων και να αποσαφηνίζονται έννοιες, μπορείτε να χρησιμοποιήσετε αυτήν τη δομή</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Ταξινόμηση- μια κοινή εταιρική δομή ομαδοποιεί τα συναφή θέματα ή στοιχεία από την έρευνα.  Για παράδειγμα, στην ασφάλεια του Internet σχετικά με τις εφαρμογές μέσων κοινωνικής δικτύωσης, μπορείτε να οργανώσετε την έρευνα κατά τέτοιο τρόπο ώστε να εξετάζετε κάθε εφαρμογή κοινωνικής δικτύωσης ξεχωριστά</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5</a:t>
            </a:fld>
            <a:endParaRPr lang="el-GR"/>
          </a:p>
        </p:txBody>
      </p:sp>
    </p:spTree>
    <p:extLst>
      <p:ext uri="{BB962C8B-B14F-4D97-AF65-F5344CB8AC3E}">
        <p14:creationId xmlns:p14="http://schemas.microsoft.com/office/powerpoint/2010/main" val="182534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Αφού ολοκληρώσετε την έρευνά σας, είναι ώρα να σχεδιάσετε την παρουσίασή σας.  Το πρώτο βήμα της διαδικασίας είναι η παρουσίαση του θέματος.  Τώρα, είναι η πιο κατάλληλη στιγμή για να συνδέσετε το θέμα σας με κάτι με το οποίο θα μπορέσει το ακροατήριό σας να ταυτιστεί.  Με άλλα λόγια, για πιο λόγο πρέπει να ακούσουν όλες τις πληροφορίες που θα μοιραστείτε μαζί τους στην ερευνητική παρουσίαση σας;  Τι τους προσφέρει;  Επίσης, μπορείτε να συμπεριλάβετε ένα γραφικό ή μια εικόνα για να τραβήξετε την προσοχή τους.</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Μη διστάσετε να δημιουργήσετε ένα αντίγραφο αυτής της διαφάνειας κάνοντας δεξί κλικ σε αυτήν τη διαφάνεια στο παράθυρο διαφανειών στα αριστερά και επιλέξτε </a:t>
            </a:r>
            <a:r>
              <a:rPr lang="el-GR" b="1">
                <a:latin typeface="Segoe UI" panose="020B0502040204020203" pitchFamily="34" charset="0"/>
                <a:cs typeface="Segoe UI" panose="020B0502040204020203" pitchFamily="34" charset="0"/>
              </a:rPr>
              <a:t>Αντιγραφή διαφάνειας</a:t>
            </a:r>
            <a:r>
              <a:rPr lang="el-GR">
                <a:latin typeface="Segoe UI" panose="020B0502040204020203" pitchFamily="34" charset="0"/>
                <a:cs typeface="Segoe UI" panose="020B0502040204020203" pitchFamily="34" charset="0"/>
              </a:rPr>
              <a:t>.</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Το επόμενο βήμα στην παρουσίασή σας είναι να δηλώσετε με σαφήνεια τον ισχυρισμό ή το θέμα σας.  Ο εκπαιδευτικός σας μπορεί ακόμη και να το ονομάσει "θεματική" σας.  Καθώς αναφέρεται τη θεματική σας, μπορεί να ανακαλύψετε ότι αυτή η διάταξη δεν είναι η πιο κατάλληλη για τον ισχυρισμό ή το θέμα σας.  Μπορείτε να αλλάξετε τη διάταξη κάνοντας κλικ στο αναπτυσσόμενο μενού δίπλα στο μενού </a:t>
            </a:r>
            <a:r>
              <a:rPr lang="el-GR" b="1">
                <a:latin typeface="Segoe UI" panose="020B0502040204020203" pitchFamily="34" charset="0"/>
                <a:cs typeface="Segoe UI" panose="020B0502040204020203" pitchFamily="34" charset="0"/>
              </a:rPr>
              <a:t>Διάταξη</a:t>
            </a:r>
            <a:r>
              <a:rPr lang="el-GR">
                <a:latin typeface="Segoe UI" panose="020B0502040204020203" pitchFamily="34" charset="0"/>
                <a:cs typeface="Segoe UI" panose="020B0502040204020203" pitchFamily="34" charset="0"/>
              </a:rPr>
              <a:t> στην ενότητα μενού </a:t>
            </a:r>
            <a:r>
              <a:rPr lang="el-GR" b="1">
                <a:latin typeface="Segoe UI" panose="020B0502040204020203" pitchFamily="34" charset="0"/>
                <a:cs typeface="Segoe UI" panose="020B0502040204020203" pitchFamily="34" charset="0"/>
              </a:rPr>
              <a:t>Διαφάνειες</a:t>
            </a:r>
            <a:r>
              <a:rPr lang="el-GR">
                <a:latin typeface="Segoe UI" panose="020B0502040204020203" pitchFamily="34" charset="0"/>
                <a:cs typeface="Segoe UI" panose="020B0502040204020203" pitchFamily="34" charset="0"/>
              </a:rPr>
              <a:t>.  Μπορείτε να επιλέξετε</a:t>
            </a:r>
            <a:r>
              <a:rPr lang="el-GR" b="1">
                <a:latin typeface="Segoe UI" panose="020B0502040204020203" pitchFamily="34" charset="0"/>
                <a:cs typeface="Segoe UI" panose="020B0502040204020203" pitchFamily="34" charset="0"/>
              </a:rPr>
              <a:t> Διπλό περιεχόμενο</a:t>
            </a:r>
            <a:r>
              <a:rPr lang="el-GR">
                <a:latin typeface="Segoe UI" panose="020B0502040204020203" pitchFamily="34" charset="0"/>
                <a:cs typeface="Segoe UI" panose="020B0502040204020203" pitchFamily="34" charset="0"/>
              </a:rPr>
              <a:t>, τη </a:t>
            </a:r>
            <a:r>
              <a:rPr lang="el-GR" b="1">
                <a:latin typeface="Segoe UI" panose="020B0502040204020203" pitchFamily="34" charset="0"/>
                <a:cs typeface="Segoe UI" panose="020B0502040204020203" pitchFamily="34" charset="0"/>
              </a:rPr>
              <a:t>Σύγκριση</a:t>
            </a:r>
            <a:r>
              <a:rPr lang="el-GR">
                <a:latin typeface="Segoe UI" panose="020B0502040204020203" pitchFamily="34" charset="0"/>
                <a:cs typeface="Segoe UI" panose="020B0502040204020203" pitchFamily="34" charset="0"/>
              </a:rPr>
              <a:t>ή </a:t>
            </a:r>
            <a:r>
              <a:rPr lang="el-GR" b="1">
                <a:latin typeface="Segoe UI" panose="020B0502040204020203" pitchFamily="34" charset="0"/>
                <a:cs typeface="Segoe UI" panose="020B0502040204020203" pitchFamily="34" charset="0"/>
              </a:rPr>
              <a:t>Εικόνα με λεζάντα</a:t>
            </a:r>
            <a:r>
              <a:rPr lang="el-GR">
                <a:latin typeface="Segoe UI" panose="020B0502040204020203" pitchFamily="34" charset="0"/>
                <a:cs typeface="Segoe UI" panose="020B0502040204020203" pitchFamily="34" charset="0"/>
              </a:rPr>
              <a:t>.  </a:t>
            </a:r>
            <a:r>
              <a:rPr lang="el-GR" i="1">
                <a:latin typeface="Segoe UI" panose="020B0502040204020203" pitchFamily="34" charset="0"/>
                <a:cs typeface="Segoe UI" panose="020B0502040204020203" pitchFamily="34" charset="0"/>
              </a:rPr>
              <a:t>Σημείωση: Μια διαφορετική διάταξη μπορεί να αλλάξει την εμφάνιση των εικονιδίων σε αυτήν τη σελίδα.</a:t>
            </a:r>
          </a:p>
          <a:p>
            <a:pPr rtl="0"/>
            <a:endParaRPr lang="el-GR" i="1">
              <a:latin typeface="Segoe UI" panose="020B0502040204020203" pitchFamily="34" charset="0"/>
              <a:cs typeface="Segoe UI" panose="020B0502040204020203" pitchFamily="34" charset="0"/>
            </a:endParaRPr>
          </a:p>
          <a:p>
            <a:pPr rtl="0"/>
            <a:r>
              <a:rPr lang="el-GR" i="0">
                <a:latin typeface="Segoe UI" panose="020B0502040204020203" pitchFamily="34" charset="0"/>
                <a:cs typeface="Segoe UI" panose="020B0502040204020203" pitchFamily="34" charset="0"/>
              </a:rPr>
              <a:t>Θα θέλετε επίσης να δηλώσετε τις κύριες πληροφορίες σας.  Έχετε ολοκληρώσει την έρευνα και τώρα μπορείτε να κοινοποιήσετε ορισμένα από τα ενδιαφέροντα στοιχεία στο ακροατήριό σας.  Οι κύριες πληροφορίες δεν είναι απαραιτήτως βαρετές. Μπορείτε να μεταδώσετε τα πληροφορίες με ποικίλους τρόπους, μέσω της καρτέλας "Εισαγωγή".  Στην καρτέλα "Εισαγωγή", μπορείτε να κάνετε τα εξής: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Εισαγωγή </a:t>
            </a:r>
            <a:r>
              <a:rPr lang="el-GR" b="1" i="0">
                <a:latin typeface="Segoe UI" panose="020B0502040204020203" pitchFamily="34" charset="0"/>
                <a:cs typeface="Segoe UI" panose="020B0502040204020203" pitchFamily="34" charset="0"/>
              </a:rPr>
              <a:t>εικόνων</a:t>
            </a:r>
            <a:r>
              <a:rPr lang="el-GR" i="0">
                <a:latin typeface="Segoe UI" panose="020B0502040204020203" pitchFamily="34" charset="0"/>
                <a:cs typeface="Segoe UI" panose="020B0502040204020203" pitchFamily="34" charset="0"/>
              </a:rPr>
              <a:t> από τον υπολογιστή σας ή </a:t>
            </a:r>
            <a:r>
              <a:rPr lang="el-GR" b="1" i="0">
                <a:latin typeface="Segoe UI" panose="020B0502040204020203" pitchFamily="34" charset="0"/>
                <a:cs typeface="Segoe UI" panose="020B0502040204020203" pitchFamily="34" charset="0"/>
              </a:rPr>
              <a:t>online</a:t>
            </a:r>
            <a:r>
              <a:rPr lang="el-GR" i="0">
                <a:latin typeface="Segoe UI" panose="020B0502040204020203" pitchFamily="34" charset="0"/>
                <a:cs typeface="Segoe UI" panose="020B0502040204020203" pitchFamily="34" charset="0"/>
              </a:rPr>
              <a:t>.</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Προσθήκη </a:t>
            </a:r>
            <a:r>
              <a:rPr lang="el-GR" b="1" i="0">
                <a:latin typeface="Segoe UI" panose="020B0502040204020203" pitchFamily="34" charset="0"/>
                <a:cs typeface="Segoe UI" panose="020B0502040204020203" pitchFamily="34" charset="0"/>
              </a:rPr>
              <a:t>γραφήματος </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Να δημιουργήσετε ορισμένα </a:t>
            </a:r>
            <a:r>
              <a:rPr lang="el-GR" b="1" i="0">
                <a:latin typeface="Segoe UI" panose="020B0502040204020203" pitchFamily="34" charset="0"/>
                <a:cs typeface="Segoe UI" panose="020B0502040204020203" pitchFamily="34" charset="0"/>
              </a:rPr>
              <a:t>SmartArt</a:t>
            </a:r>
          </a:p>
          <a:p>
            <a:pPr marL="171450" indent="-171450" rtl="0">
              <a:buFont typeface="Arial" panose="020B0604020202020204" pitchFamily="34" charset="0"/>
              <a:buChar char="•"/>
            </a:pPr>
            <a:r>
              <a:rPr lang="el-GR" i="0">
                <a:latin typeface="Segoe UI" panose="020B0502040204020203" pitchFamily="34" charset="0"/>
                <a:cs typeface="Segoe UI" panose="020B0502040204020203" pitchFamily="34" charset="0"/>
              </a:rPr>
              <a:t>Εισαγάγετε ποικίλα εικονίδια που θα σας βοηθήσουν να ζωντανέψετε τις κύριες πληροφορίες σας.  Σημείωση: Μπορείτε να αλλάξετε το χρώμα των εικονιδίων, επιλέγοντας το εικονίδιο και, στη συνέχεια, κάνοντας κλικ στην καρτέλα </a:t>
            </a:r>
            <a:r>
              <a:rPr lang="el-GR" b="1" i="0">
                <a:latin typeface="Segoe UI" panose="020B0502040204020203" pitchFamily="34" charset="0"/>
                <a:cs typeface="Segoe UI" panose="020B0502040204020203" pitchFamily="34" charset="0"/>
              </a:rPr>
              <a:t>Μορφοποίηση</a:t>
            </a:r>
            <a:r>
              <a:rPr lang="el-GR" i="0">
                <a:latin typeface="Segoe UI" panose="020B0502040204020203" pitchFamily="34" charset="0"/>
                <a:cs typeface="Segoe UI" panose="020B0502040204020203" pitchFamily="34" charset="0"/>
              </a:rPr>
              <a:t> και, στη συνέχεια, </a:t>
            </a:r>
            <a:r>
              <a:rPr lang="el-GR" b="1" i="0">
                <a:latin typeface="Segoe UI" panose="020B0502040204020203" pitchFamily="34" charset="0"/>
                <a:cs typeface="Segoe UI" panose="020B0502040204020203" pitchFamily="34" charset="0"/>
              </a:rPr>
              <a:t>Γέμισμα γραφικών</a:t>
            </a:r>
            <a:r>
              <a:rPr lang="el-GR" i="0">
                <a:latin typeface="Segoe UI" panose="020B0502040204020203" pitchFamily="34" charset="0"/>
                <a:cs typeface="Segoe UI" panose="020B0502040204020203" pitchFamily="34" charset="0"/>
              </a:rPr>
              <a:t>.  Από εκεί, θα επιλέξετε ένα χρώμα από τη λίστα ή θα επιλέξετε </a:t>
            </a:r>
            <a:r>
              <a:rPr lang="el-GR" b="1" i="0">
                <a:latin typeface="Segoe UI" panose="020B0502040204020203" pitchFamily="34" charset="0"/>
                <a:cs typeface="Segoe UI" panose="020B0502040204020203" pitchFamily="34" charset="0"/>
              </a:rPr>
              <a:t>Περισσότερα χρώματα γεμίσματος </a:t>
            </a:r>
            <a:r>
              <a:rPr lang="el-GR" i="0">
                <a:latin typeface="Segoe UI" panose="020B0502040204020203" pitchFamily="34" charset="0"/>
                <a:cs typeface="Segoe UI" panose="020B0502040204020203" pitchFamily="34" charset="0"/>
              </a:rPr>
              <a:t>που θα σας παράσχει περισσότερες επιλογές.</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Δεδομένου ότι αυτή η ερευνητική παρουσίαση είναι αποτέλεσμα σκληρής δουλειάς και αναζήτησης, θέλετε να βεβαιωθείτε ότι υποστηρίζετε τους ισχυρισμούς ή τα σημεία της παρουσίασής σας με τις κύριες πληροφορίες από τα ευρήματα της έρευνας.  Βεβαιωθείτε ότι αναγνωρίζετε ορθά τον συντάκτη που σας βοηθάει να κοινοποιήσετε τις ιδέες σας.  Εάν μία από τις πηγές σας έχει ένα βίντεο που αφορά το θέμα σας, μπορείτε να εντάξετε το βίντεο ως πρόσθετη υποστήριξη.  Λάβετε υπόψη τη διάρκεια του βίντεο και το χρονικό διάστημα που διαθέτετε για την παρουσίασή σας.  Για μια πεντάλεπτη ομιλία, το βίντεο δεν πρέπει να είναι μεγαλύτερο από 30 δευτερόλεπτα.  </a:t>
            </a:r>
          </a:p>
          <a:p>
            <a:pPr rtl="0"/>
            <a:endParaRPr lang="el-GR">
              <a:latin typeface="Segoe UI" panose="020B0502040204020203" pitchFamily="34" charset="0"/>
              <a:cs typeface="Segoe UI" panose="020B0502040204020203" pitchFamily="34" charset="0"/>
            </a:endParaRPr>
          </a:p>
          <a:p>
            <a:pPr rtl="0"/>
            <a:r>
              <a:rPr lang="el-GR" b="1" i="1">
                <a:latin typeface="Segoe UI" panose="020B0502040204020203" pitchFamily="34" charset="0"/>
                <a:cs typeface="Segoe UI" panose="020B0502040204020203" pitchFamily="34" charset="0"/>
              </a:rPr>
              <a:t>Ερωτήματα που πρέπει να λάβετε υπόψη: </a:t>
            </a:r>
          </a:p>
          <a:p>
            <a:pPr marL="228600" indent="-228600" rtl="0">
              <a:buAutoNum type="arabicPeriod"/>
            </a:pPr>
            <a:r>
              <a:rPr lang="el-GR">
                <a:latin typeface="Segoe UI" panose="020B0502040204020203" pitchFamily="34" charset="0"/>
                <a:cs typeface="Segoe UI" panose="020B0502040204020203" pitchFamily="34" charset="0"/>
              </a:rPr>
              <a:t>Πώς θα αναφερθείτε στον συντάκτη της πηγής;</a:t>
            </a:r>
          </a:p>
          <a:p>
            <a:pPr marL="228600" indent="-228600" rtl="0">
              <a:buAutoNum type="arabicPeriod"/>
            </a:pPr>
            <a:r>
              <a:rPr lang="el-GR">
                <a:latin typeface="Segoe UI" panose="020B0502040204020203" pitchFamily="34" charset="0"/>
                <a:cs typeface="Segoe UI" panose="020B0502040204020203" pitchFamily="34" charset="0"/>
              </a:rPr>
              <a:t>Θα χρειαστεί να αναφέρετε την πηγή στη διαφάνεια;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atin typeface="Segoe UI" panose="020B0502040204020203" pitchFamily="34" charset="0"/>
                <a:cs typeface="Segoe UI" panose="020B0502040204020203" pitchFamily="34" charset="0"/>
              </a:rPr>
              <a:t>Ποιοι είναι οι τρόποι με τους οποίους μπορείτε να κάνετε το ακροατήριό σας να αισθανθεί ότι αποτελεί μέρος της παρουσίασης;  Μερικές ιδέες που μπορείτε να εξετάσετε είναι η διεξαγωγή μια γρήγορης ψηφοφορίας με σήκωμα χεριών, πόσοι από εσάς πιστεύετε ότι οι σχολικές στολές θα λειτουργούσαν ως μέσω αποτροπής του εκφοβισμού;  Ακόμη μία πρόταση είναι να τους προτρέψετε να κρατούν ανασηκωμένο έναν συγκεκριμένο αριθμό δαχτύλων για να δείτε εάν συμφωνούν ή διαφωνούν.  Τέλος, μπορείτε να μοιραστείτε μια ιστορία με την οποία μπορεί το ακροατήριο να ταυτιστεί και να τους κάνει να γελάσουν.</a:t>
            </a:r>
          </a:p>
          <a:p>
            <a:pPr rtl="0"/>
            <a:endParaRPr lang="el-GR">
              <a:latin typeface="Segoe UI" panose="020B0502040204020203" pitchFamily="34" charset="0"/>
              <a:cs typeface="Segoe UI" panose="020B0502040204020203" pitchFamily="34" charset="0"/>
            </a:endParaRPr>
          </a:p>
          <a:p>
            <a:pPr rtl="0"/>
            <a:r>
              <a:rPr lang="el-GR">
                <a:latin typeface="Segoe UI" panose="020B0502040204020203" pitchFamily="34" charset="0"/>
                <a:cs typeface="Segoe UI" panose="020B0502040204020203" pitchFamily="34" charset="0"/>
              </a:rPr>
              <a:t>Μετά τα χειροκροτήματα, το ακροατήριό σας ίσως έχει κάποιες ερωτήσεις.  Ετοιμαστείτε να απαντήσετε σε ορισμένες από τις ερωτήσεις τους φτιάχνοντας μια λίστα με τις ερωτήσεις που πιστεύετε ότι μπορεί να κάνουν. Επίσης, μπορείτε να κοινοποιήσετε την παρουσίαση μαζί τους, παρέχοντας μια σύνδεση προς την παρουσίασή σας, εάν θέλουν περισσότερες πληροφορίες.</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6</a:t>
            </a:fld>
            <a:endParaRPr lang="el-GR"/>
          </a:p>
        </p:txBody>
      </p:sp>
    </p:spTree>
    <p:extLst>
      <p:ext uri="{BB962C8B-B14F-4D97-AF65-F5344CB8AC3E}">
        <p14:creationId xmlns:p14="http://schemas.microsoft.com/office/powerpoint/2010/main" val="133580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Κατά τη διεξαγωγή έρευνας, είναι εύκολο να μεταβείτε σε μία πηγή: Wikipedia.  Ωστόσο, πρέπει να συμπεριλάβετε ποικιλία πηγών στην έρευνά σας. Λάβετε υπόψη τις παρακάτω πηγές: </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Από ποιον μπορώ να πάρω συνέντευξη για να βρω περισσότερες πληροφορίες σχετικά με το θέμα;</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Είναι το θέμα τρέχων και θα ενδιαφέρει το ακροατήριό μου;</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Ποια άρθρα, ιστολόγια και περιοδικά ίσως διαθέτουν περιεχόμενο που σχετίζεται με το θέμα μου;</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Υπάρχει βίντεο του YouTube σχετικά με το θέμα; Εάν ναι, σε τι αναφέρεται;</a:t>
            </a:r>
          </a:p>
          <a:p>
            <a:pPr marL="171450" indent="-171450" rtl="0">
              <a:buFont typeface="Arial" panose="020B0604020202020204" pitchFamily="34" charset="0"/>
              <a:buChar char="•"/>
            </a:pPr>
            <a:r>
              <a:rPr lang="el-GR">
                <a:latin typeface="Segoe UI" panose="020B0502040204020203" pitchFamily="34" charset="0"/>
                <a:cs typeface="Segoe UI" panose="020B0502040204020203" pitchFamily="34" charset="0"/>
              </a:rPr>
              <a:t>Τι εικόνες μπορώ να βρω σχετικά με το θέμα;</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7</a:t>
            </a:fld>
            <a:endParaRPr lang="el-GR"/>
          </a:p>
        </p:txBody>
      </p:sp>
    </p:spTree>
    <p:extLst>
      <p:ext uri="{BB962C8B-B14F-4D97-AF65-F5344CB8AC3E}">
        <p14:creationId xmlns:p14="http://schemas.microsoft.com/office/powerpoint/2010/main" val="402319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a:latin typeface="Segoe UI" panose="020B0502040204020203" pitchFamily="34" charset="0"/>
                <a:cs typeface="Segoe UI" panose="020B0502040204020203" pitchFamily="34" charset="0"/>
              </a:rPr>
              <a:t>Μπορείτε να χρησιμοποιήσετε αυτήν τη διαφάνεια ως διαφάνεια ανοίγματος ή κλεισίματος.  Αν επιλέξετε να τη χρησιμοποιήσετε ως κλεισίματος, βεβαιωθείτε ότι έχετε ανακεφαλαιώνετε τα κύρια σημεία της παρουσίασής σας.  Ένας δημιουργικός τρόπος για να το κάνετε αυτό είναι να προσθέσετε εφέ κίνησης στα διάφορα γραφικά σε μια διαφάνεια.  Αυτή η διαφάνεια έχει 4 διαφορετικά γραφικά και, κατά την προβολή της παρουσίασης, θα δείτε ότι μπορείτε να κάνετε κλικ για να αποκαλύψετε το επόμενο γραφικό.  Παρομοίως, κατά την εξέταση των κυρίως θεμάτων στην παρουσίασή σας, ίσως θέλετε κάθε σημείο να εμφανίζεται όταν απευθύνεστε σε αυτό το θέμα. </a:t>
            </a:r>
          </a:p>
          <a:p>
            <a:pPr rtl="0"/>
            <a:endParaRPr lang="el-GR">
              <a:latin typeface="Segoe UI" panose="020B0502040204020203" pitchFamily="34" charset="0"/>
              <a:cs typeface="Segoe UI" panose="020B0502040204020203" pitchFamily="34" charset="0"/>
            </a:endParaRPr>
          </a:p>
          <a:p>
            <a:pPr rtl="0"/>
            <a:r>
              <a:rPr lang="el-GR" b="1">
                <a:latin typeface="Segoe UI" panose="020B0502040204020203" pitchFamily="34" charset="0"/>
                <a:cs typeface="Segoe UI" panose="020B0502040204020203" pitchFamily="34" charset="0"/>
              </a:rPr>
              <a:t>Προσθέστε εφέ κίνησης σε εικόνες και γραφικά: </a:t>
            </a:r>
          </a:p>
          <a:p>
            <a:pPr marL="228600" indent="-228600" rtl="0">
              <a:buAutoNum type="arabicPeriod"/>
            </a:pPr>
            <a:r>
              <a:rPr lang="el-GR">
                <a:latin typeface="Segoe UI" panose="020B0502040204020203" pitchFamily="34" charset="0"/>
                <a:cs typeface="Segoe UI" panose="020B0502040204020203" pitchFamily="34" charset="0"/>
              </a:rPr>
              <a:t>Επιλέξτε την εικόνα ή το γραφικό σας.</a:t>
            </a:r>
          </a:p>
          <a:p>
            <a:pPr marL="228600" indent="-228600" rtl="0">
              <a:buAutoNum type="arabicPeriod"/>
            </a:pPr>
            <a:r>
              <a:rPr lang="el-GR">
                <a:latin typeface="Segoe UI" panose="020B0502040204020203" pitchFamily="34" charset="0"/>
                <a:cs typeface="Segoe UI" panose="020B0502040204020203" pitchFamily="34" charset="0"/>
              </a:rPr>
              <a:t>Κάντε κλικ στην καρτέλα "Κινήσεις".</a:t>
            </a:r>
          </a:p>
          <a:p>
            <a:pPr marL="228600" indent="-228600" rtl="0">
              <a:buAutoNum type="arabicPeriod"/>
            </a:pPr>
            <a:r>
              <a:rPr lang="el-GR">
                <a:latin typeface="Segoe UI" panose="020B0502040204020203" pitchFamily="34" charset="0"/>
                <a:cs typeface="Segoe UI" panose="020B0502040204020203" pitchFamily="34" charset="0"/>
              </a:rPr>
              <a:t>Ορίστε από τις επιλογές.  Το εφέ κίνησης για αυτήν τη διαφάνεια είναι "Διαίρεση".  Το αναπτυσσόμενο μενού στην ενότητα "Εφέ κίνησης" παρέχει ακόμη περισσότερα εφέ κίνησης που μπορείτε να χρησιμοποιήσετε.</a:t>
            </a:r>
          </a:p>
          <a:p>
            <a:pPr marL="228600" indent="-228600" rtl="0">
              <a:buAutoNum type="arabicPeriod"/>
            </a:pPr>
            <a:r>
              <a:rPr lang="el-GR">
                <a:latin typeface="Segoe UI" panose="020B0502040204020203" pitchFamily="34" charset="0"/>
                <a:cs typeface="Segoe UI" panose="020B0502040204020203" pitchFamily="34" charset="0"/>
              </a:rPr>
              <a:t>Εάν έχετε πολλά γραφικά ή εικόνες, θα δείτε έναν αριθμό να εμφανίζεται δίπλα τους ο οποίος σημειώνει τη σειρά των εφέ κίνησης.</a:t>
            </a:r>
          </a:p>
          <a:p>
            <a:pPr marL="228600" indent="-228600" rtl="0">
              <a:buAutoNum type="arabicPeriod"/>
            </a:pPr>
            <a:endParaRPr lang="el-GR" b="1">
              <a:latin typeface="Segoe UI" panose="020B0502040204020203" pitchFamily="34" charset="0"/>
              <a:cs typeface="Segoe UI" panose="020B0502040204020203" pitchFamily="34" charset="0"/>
            </a:endParaRPr>
          </a:p>
          <a:p>
            <a:pPr marL="0" indent="0" rtl="0">
              <a:buNone/>
            </a:pPr>
            <a:r>
              <a:rPr lang="el-GR" b="1">
                <a:latin typeface="Segoe UI" panose="020B0502040204020203" pitchFamily="34" charset="0"/>
                <a:cs typeface="Segoe UI" panose="020B0502040204020203" pitchFamily="34" charset="0"/>
              </a:rPr>
              <a:t>Σημείωση: Πρέπει να επιλέξετε προσεκτικά τα εφέ κίνησης.  Δεν θέλετε να ζαλιστεί το ακροατήριο από την παρουσίασή σας.</a:t>
            </a:r>
          </a:p>
        </p:txBody>
      </p:sp>
      <p:sp>
        <p:nvSpPr>
          <p:cNvPr id="4" name="Θέση αριθμού διαφάνειας 3"/>
          <p:cNvSpPr>
            <a:spLocks noGrp="1"/>
          </p:cNvSpPr>
          <p:nvPr>
            <p:ph type="sldNum" sz="quarter" idx="10"/>
          </p:nvPr>
        </p:nvSpPr>
        <p:spPr/>
        <p:txBody>
          <a:bodyPr rtlCol="0"/>
          <a:lstStyle/>
          <a:p>
            <a:pPr rtl="0"/>
            <a:fld id="{BC849E9A-41F7-4779-A581-48A7C374A227}" type="slidenum">
              <a:rPr lang="el-GR" smtClean="0"/>
              <a:t>15</a:t>
            </a:fld>
            <a:endParaRPr lang="el-GR"/>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718B7-7F68-4CC9-8291-332587FA31D3}"/>
              </a:ext>
            </a:extLst>
          </p:cNvPr>
          <p:cNvSpPr>
            <a:spLocks noGrp="1"/>
          </p:cNvSpPr>
          <p:nvPr>
            <p:ph type="ctrTitle" hasCustomPrompt="1"/>
          </p:nvPr>
        </p:nvSpPr>
        <p:spPr>
          <a:xfrm>
            <a:off x="1524000" y="1122363"/>
            <a:ext cx="9144000" cy="2387600"/>
          </a:xfrm>
        </p:spPr>
        <p:txBody>
          <a:bodyPr rtlCol="0" anchor="b"/>
          <a:lstStyle>
            <a:lvl1pPr algn="ctr">
              <a:defRPr sz="6000"/>
            </a:lvl1pPr>
          </a:lstStyle>
          <a:p>
            <a:pPr rtl="0"/>
            <a:r>
              <a:rPr lang="el-GR" noProof="0"/>
              <a:t>Κάντε κλικ για να επεξεργαστείτε το Στυλ κύριου τίτλου</a:t>
            </a:r>
          </a:p>
        </p:txBody>
      </p:sp>
      <p:sp>
        <p:nvSpPr>
          <p:cNvPr id="3" name="Υπότιτλος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860A7CF4-93B0-45E2-B2FC-3D0A1F438AFC}"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15281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A47D73-EDDA-49A6-BA12-1CA980DA9BC0}"/>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E8EB68A7-7D47-4C25-9B68-245468998C69}"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306740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256E92A-52E0-4710-BDEF-0A1534685403}"/>
              </a:ext>
            </a:extLst>
          </p:cNvPr>
          <p:cNvSpPr>
            <a:spLocks noGrp="1"/>
          </p:cNvSpPr>
          <p:nvPr>
            <p:ph type="title" orient="vert" hasCustomPrompt="1"/>
          </p:nvPr>
        </p:nvSpPr>
        <p:spPr>
          <a:xfrm>
            <a:off x="8724900" y="365125"/>
            <a:ext cx="26289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207A0381-11C1-42B3-9834-743A12DA74EE}"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4024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334F3-0709-471B-A734-C4B404F55B8E}"/>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2721B52D-F3ED-4E5C-8849-441421E9320E}"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21304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36159-1280-4EE9-96D3-A56BD5826612}"/>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στυλ κειμένου υποδείγματος</a:t>
            </a:r>
          </a:p>
        </p:txBody>
      </p:sp>
      <p:sp>
        <p:nvSpPr>
          <p:cNvPr id="4" name="Θέση ημερομηνίας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438E13D6-8864-4322-8BA5-AC9AD549A48C}"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el-GR" noProof="0"/>
          </a:p>
        </p:txBody>
      </p:sp>
      <p:sp>
        <p:nvSpPr>
          <p:cNvPr id="6" name="Θέση αριθμού διαφάνειας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08927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0CAA11-CC97-44E5-AE4D-808FD741A066}"/>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B673DE1B-67A4-4D1A-93A8-DDA9751B69FC}" type="datetime1">
              <a:rPr lang="el-GR" noProof="0" smtClean="0"/>
              <a:t>9/6/2021</a:t>
            </a:fld>
            <a:endParaRPr lang="el-GR" noProof="0"/>
          </a:p>
        </p:txBody>
      </p:sp>
      <p:sp>
        <p:nvSpPr>
          <p:cNvPr id="6" name="Θέση υποσέλιδου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3138061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A47C3-C498-415A-A057-E19BCEB5F28D}"/>
              </a:ext>
            </a:extLst>
          </p:cNvPr>
          <p:cNvSpPr>
            <a:spLocks noGrp="1"/>
          </p:cNvSpPr>
          <p:nvPr>
            <p:ph type="title" hasCustomPrompt="1"/>
          </p:nvPr>
        </p:nvSpPr>
        <p:spPr>
          <a:xfrm>
            <a:off x="839788" y="365125"/>
            <a:ext cx="10515600" cy="1325563"/>
          </a:xfrm>
        </p:spPr>
        <p:txBody>
          <a:bodyPr rtlCol="0"/>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4" name="Θέση περιεχομένου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6" name="Θέση περιεχομένου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6A6F7A84-1916-4246-8703-8D97463C8FF5}" type="datetime1">
              <a:rPr lang="el-GR" noProof="0" smtClean="0"/>
              <a:t>9/6/2021</a:t>
            </a:fld>
            <a:endParaRPr lang="el-GR" noProof="0"/>
          </a:p>
        </p:txBody>
      </p:sp>
      <p:sp>
        <p:nvSpPr>
          <p:cNvPr id="8" name="Θέση υποσέλιδου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el-GR" noProof="0"/>
          </a:p>
        </p:txBody>
      </p:sp>
      <p:sp>
        <p:nvSpPr>
          <p:cNvPr id="9" name="Θέση αριθμού διαφάνειας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2258698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F68FC-5755-447A-8D7F-9ADED3E994A3}"/>
              </a:ext>
            </a:extLst>
          </p:cNvPr>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5B26B5A3-6363-4E85-BF4F-56F4ED300C1F}" type="datetime1">
              <a:rPr lang="el-GR" noProof="0" smtClean="0"/>
              <a:t>9/6/2021</a:t>
            </a:fld>
            <a:endParaRPr lang="el-GR" noProof="0"/>
          </a:p>
        </p:txBody>
      </p:sp>
      <p:sp>
        <p:nvSpPr>
          <p:cNvPr id="4" name="Θέση υποσέλιδου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el-GR" noProof="0"/>
          </a:p>
        </p:txBody>
      </p:sp>
      <p:sp>
        <p:nvSpPr>
          <p:cNvPr id="5" name="Θέση αριθμού διαφάνειας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068395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54BBD7DD-0A44-4F4D-A40A-C7F22FF5E50C}" type="datetime1">
              <a:rPr lang="el-GR" noProof="0" smtClean="0"/>
              <a:t>9/6/2021</a:t>
            </a:fld>
            <a:endParaRPr lang="el-GR" noProof="0"/>
          </a:p>
        </p:txBody>
      </p:sp>
      <p:sp>
        <p:nvSpPr>
          <p:cNvPr id="3" name="Θέση υποσέλιδου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el-GR" noProof="0"/>
          </a:p>
        </p:txBody>
      </p:sp>
      <p:sp>
        <p:nvSpPr>
          <p:cNvPr id="4" name="Θέση αριθμού διαφάνειας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62179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1DA80-336B-4DBB-91A1-6E3E4B3C20AA}"/>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el-GR" noProof="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Επεξεργασία στυλ κειμένου υποδείγματος</a:t>
            </a:r>
          </a:p>
        </p:txBody>
      </p:sp>
      <p:sp>
        <p:nvSpPr>
          <p:cNvPr id="5" name="Θέση ημερομηνίας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4760D41A-FB15-4DC5-BC7A-B828252D387D}" type="datetime1">
              <a:rPr lang="el-GR" noProof="0" smtClean="0"/>
              <a:t>9/6/2021</a:t>
            </a:fld>
            <a:endParaRPr lang="el-GR" noProof="0"/>
          </a:p>
        </p:txBody>
      </p:sp>
      <p:sp>
        <p:nvSpPr>
          <p:cNvPr id="6" name="Θέση υποσέλιδου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08984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D474D-6779-4C23-BD3C-82F5DC3E3E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el-GR" noProof="0"/>
              <a:t>Κάντε κλικ για να επεξεργαστείτε το Στυλ κύριου τίτλου</a:t>
            </a:r>
          </a:p>
        </p:txBody>
      </p:sp>
      <p:sp>
        <p:nvSpPr>
          <p:cNvPr id="3" name="Θέση εικόνας 2">
            <a:extLst>
              <a:ext uri="{FF2B5EF4-FFF2-40B4-BE49-F238E27FC236}">
                <a16:creationId xmlns:a16="http://schemas.microsoft.com/office/drawing/2014/main" id="{0A21096C-E430-49C7-A801-21C0BD95DC42}"/>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Επεξεργασία στυλ κειμένου υποδείγματος</a:t>
            </a:r>
          </a:p>
        </p:txBody>
      </p:sp>
      <p:sp>
        <p:nvSpPr>
          <p:cNvPr id="5" name="Θέση ημερομηνίας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B1DCC89E-C514-491E-955C-8B8A76E2E3F2}" type="datetime1">
              <a:rPr lang="el-GR" noProof="0" smtClean="0"/>
              <a:t>9/6/2021</a:t>
            </a:fld>
            <a:endParaRPr lang="el-GR" noProof="0"/>
          </a:p>
        </p:txBody>
      </p:sp>
      <p:sp>
        <p:nvSpPr>
          <p:cNvPr id="6" name="Θέση υποσέλιδου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el-GR" noProof="0"/>
          </a:p>
        </p:txBody>
      </p:sp>
      <p:sp>
        <p:nvSpPr>
          <p:cNvPr id="7" name="Θέση αριθμού διαφάνειας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179083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393DF57-9105-4084-8089-4EA8B3A62BD9}" type="datetime1">
              <a:rPr lang="el-GR" noProof="0" smtClean="0"/>
              <a:t>9/6/2021</a:t>
            </a:fld>
            <a:endParaRPr lang="el-GR" noProof="0"/>
          </a:p>
        </p:txBody>
      </p:sp>
      <p:sp>
        <p:nvSpPr>
          <p:cNvPr id="5" name="Θέση υποσέλιδου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l-GR" noProof="0"/>
          </a:p>
        </p:txBody>
      </p:sp>
      <p:sp>
        <p:nvSpPr>
          <p:cNvPr id="6" name="Θέση αριθμού διαφάνειας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el-GR" noProof="0" smtClean="0"/>
              <a:t>‹#›</a:t>
            </a:fld>
            <a:endParaRPr lang="el-GR"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13" name="click.wav"/>
          </p:stSnd>
        </p:sndAc>
      </p:transition>
    </mc:Choice>
    <mc:Fallback xmlns="">
      <p:transition spd="slow">
        <p:fade/>
        <p:sndAc>
          <p:stSnd>
            <p:snd r:embed="rId14" name="click.wav"/>
          </p:stSnd>
        </p:sndAc>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svg"/><Relationship Id="rId12"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6.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svg"/><Relationship Id="rId12"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svg"/><Relationship Id="rId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video" Target="https://www.youtube.com/embed/9k6wQEpERNo?start=45&amp;feature=oembed" TargetMode="Externa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rtlCol="0" anchor="t">
            <a:normAutofit/>
          </a:bodyPr>
          <a:lstStyle/>
          <a:p>
            <a:pPr algn="l" rtl="0"/>
            <a:r>
              <a:rPr lang="el-GR" sz="4400" dirty="0">
                <a:latin typeface="Franklin Gothic Book" panose="020B0503020102020204" pitchFamily="34" charset="0"/>
                <a:cs typeface="Segoe UI" panose="020B0502040204020203" pitchFamily="34" charset="0"/>
              </a:rPr>
              <a:t>ΦΤΩΧΕΙΑ ΚΑΙ ΠΩΣ ΤΗΝ ΒΛΕΠΟΥΝ ΤΑ ΠΑΙΔΙΑ</a:t>
            </a:r>
          </a:p>
        </p:txBody>
      </p:sp>
      <p:sp>
        <p:nvSpPr>
          <p:cNvPr id="29" name="Ελεύθερο σχήμα: Σχήμα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Ελεύθερο σχήμα: Σχήμα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Ελεύθερο σχήμα: Σχήμα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Ελεύθερο σχήμα: Σχήμα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Γραφικό 8" descr="Άνοιγμα βιβλίου">
            <a:extLst>
              <a:ext uri="{FF2B5EF4-FFF2-40B4-BE49-F238E27FC236}">
                <a16:creationId xmlns:a16="http://schemas.microsoft.com/office/drawing/2014/main" id="{93E427C7-0218-4592-82DA-2431E4BF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85250" y="164573"/>
            <a:ext cx="1636279" cy="1636279"/>
          </a:xfrm>
          <a:prstGeom prst="rect">
            <a:avLst/>
          </a:prstGeom>
        </p:spPr>
      </p:pic>
      <p:sp>
        <p:nvSpPr>
          <p:cNvPr id="37" name="Έλλειψη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Έλλειψη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Γραφικό 4" descr="Συνομιλία">
            <a:extLst>
              <a:ext uri="{FF2B5EF4-FFF2-40B4-BE49-F238E27FC236}">
                <a16:creationId xmlns:a16="http://schemas.microsoft.com/office/drawing/2014/main" id="{EB71843F-0A0B-4317-B205-4B0A0B97C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80302" y="1293093"/>
            <a:ext cx="1827742" cy="1827742"/>
          </a:xfrm>
          <a:prstGeom prst="rect">
            <a:avLst/>
          </a:prstGeom>
        </p:spPr>
      </p:pic>
      <p:pic>
        <p:nvPicPr>
          <p:cNvPr id="7" name="Γραφικό 6" descr="Μαυροπίνακας">
            <a:extLst>
              <a:ext uri="{FF2B5EF4-FFF2-40B4-BE49-F238E27FC236}">
                <a16:creationId xmlns:a16="http://schemas.microsoft.com/office/drawing/2014/main" id="{2696A1A4-8E43-47F6-A6DC-A9ADAB053D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30924" y="3621724"/>
            <a:ext cx="2594886" cy="2594886"/>
          </a:xfrm>
          <a:prstGeom prst="rect">
            <a:avLst/>
          </a:prstGeom>
        </p:spPr>
      </p:pic>
      <p:sp>
        <p:nvSpPr>
          <p:cNvPr id="41" name="Ελεύθερο σχήμα: Σχήμα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Ελεύθερο σχήμα: Σχήμα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Γραφικό 10" descr="Βιβλία στο ράφι">
            <a:extLst>
              <a:ext uri="{FF2B5EF4-FFF2-40B4-BE49-F238E27FC236}">
                <a16:creationId xmlns:a16="http://schemas.microsoft.com/office/drawing/2014/main" id="{18A239E6-97C0-4A74-8E7A-C9FD39A8C9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12"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986C8-64AC-4FE0-83FA-8B6E5DBB09DE}"/>
              </a:ext>
            </a:extLst>
          </p:cNvPr>
          <p:cNvSpPr>
            <a:spLocks noGrp="1"/>
          </p:cNvSpPr>
          <p:nvPr>
            <p:ph type="title"/>
          </p:nvPr>
        </p:nvSpPr>
        <p:spPr>
          <a:xfrm>
            <a:off x="370888" y="740486"/>
            <a:ext cx="10515600" cy="1325563"/>
          </a:xfrm>
        </p:spPr>
        <p:txBody>
          <a:bodyPr>
            <a:normAutofit/>
          </a:bodyPr>
          <a:lstStyle/>
          <a:p>
            <a:r>
              <a:rPr lang="el-GR" b="1" i="1" dirty="0">
                <a:solidFill>
                  <a:schemeClr val="accent1">
                    <a:lumMod val="75000"/>
                  </a:schemeClr>
                </a:solidFill>
              </a:rPr>
              <a:t>Ας δούμε τι κάνει η Ευρώπη για την καταπολέμηση της παιδικής φτώχειας</a:t>
            </a:r>
          </a:p>
        </p:txBody>
      </p:sp>
      <p:grpSp>
        <p:nvGrpSpPr>
          <p:cNvPr id="173" name="Group 3943">
            <a:extLst>
              <a:ext uri="{FF2B5EF4-FFF2-40B4-BE49-F238E27FC236}">
                <a16:creationId xmlns:a16="http://schemas.microsoft.com/office/drawing/2014/main" id="{9FC05C4C-11BC-4F76-9E77-236686B313EB}"/>
              </a:ext>
            </a:extLst>
          </p:cNvPr>
          <p:cNvGrpSpPr/>
          <p:nvPr/>
        </p:nvGrpSpPr>
        <p:grpSpPr>
          <a:xfrm>
            <a:off x="370888" y="0"/>
            <a:ext cx="11349318" cy="2361359"/>
            <a:chOff x="0" y="0"/>
            <a:chExt cx="6857999" cy="752263"/>
          </a:xfrm>
        </p:grpSpPr>
        <p:sp>
          <p:nvSpPr>
            <p:cNvPr id="174" name="Shape 4152">
              <a:extLst>
                <a:ext uri="{FF2B5EF4-FFF2-40B4-BE49-F238E27FC236}">
                  <a16:creationId xmlns:a16="http://schemas.microsoft.com/office/drawing/2014/main" id="{4E2EFEAE-2EB6-49EB-9E06-DD4F4B8AF393}"/>
                </a:ext>
              </a:extLst>
            </p:cNvPr>
            <p:cNvSpPr/>
            <p:nvPr/>
          </p:nvSpPr>
          <p:spPr>
            <a:xfrm>
              <a:off x="0" y="742738"/>
              <a:ext cx="6857999" cy="9525"/>
            </a:xfrm>
            <a:custGeom>
              <a:avLst/>
              <a:gdLst/>
              <a:ahLst/>
              <a:cxnLst/>
              <a:rect l="0" t="0" r="0" b="0"/>
              <a:pathLst>
                <a:path w="6857999" h="9525">
                  <a:moveTo>
                    <a:pt x="0" y="0"/>
                  </a:moveTo>
                  <a:lnTo>
                    <a:pt x="6857999" y="0"/>
                  </a:lnTo>
                  <a:lnTo>
                    <a:pt x="6857999" y="9525"/>
                  </a:lnTo>
                  <a:lnTo>
                    <a:pt x="0" y="9525"/>
                  </a:lnTo>
                  <a:lnTo>
                    <a:pt x="0" y="0"/>
                  </a:lnTo>
                </a:path>
              </a:pathLst>
            </a:custGeom>
            <a:ln w="0" cap="flat">
              <a:miter lim="127000"/>
            </a:ln>
          </p:spPr>
          <p:style>
            <a:lnRef idx="0">
              <a:srgbClr val="000000">
                <a:alpha val="0"/>
              </a:srgbClr>
            </a:lnRef>
            <a:fillRef idx="1">
              <a:srgbClr val="808080"/>
            </a:fillRef>
            <a:effectRef idx="0">
              <a:scrgbClr r="0" g="0" b="0"/>
            </a:effectRef>
            <a:fontRef idx="none"/>
          </p:style>
          <p:txBody>
            <a:bodyPr/>
            <a:lstStyle/>
            <a:p>
              <a:endParaRPr lang="el-GR"/>
            </a:p>
          </p:txBody>
        </p:sp>
        <p:sp>
          <p:nvSpPr>
            <p:cNvPr id="175" name="Shape 41">
              <a:extLst>
                <a:ext uri="{FF2B5EF4-FFF2-40B4-BE49-F238E27FC236}">
                  <a16:creationId xmlns:a16="http://schemas.microsoft.com/office/drawing/2014/main" id="{1C0D614F-8948-4E4A-BAD1-DEAF64481056}"/>
                </a:ext>
              </a:extLst>
            </p:cNvPr>
            <p:cNvSpPr/>
            <p:nvPr/>
          </p:nvSpPr>
          <p:spPr>
            <a:xfrm>
              <a:off x="5876925" y="501739"/>
              <a:ext cx="32706" cy="76093"/>
            </a:xfrm>
            <a:custGeom>
              <a:avLst/>
              <a:gdLst/>
              <a:ahLst/>
              <a:cxnLst/>
              <a:rect l="0" t="0" r="0" b="0"/>
              <a:pathLst>
                <a:path w="32706" h="76093">
                  <a:moveTo>
                    <a:pt x="0" y="0"/>
                  </a:moveTo>
                  <a:lnTo>
                    <a:pt x="31371" y="0"/>
                  </a:lnTo>
                  <a:lnTo>
                    <a:pt x="31371" y="10680"/>
                  </a:lnTo>
                  <a:lnTo>
                    <a:pt x="12014" y="10680"/>
                  </a:lnTo>
                  <a:lnTo>
                    <a:pt x="12014" y="31372"/>
                  </a:lnTo>
                  <a:lnTo>
                    <a:pt x="30037" y="31372"/>
                  </a:lnTo>
                  <a:lnTo>
                    <a:pt x="30037" y="41384"/>
                  </a:lnTo>
                  <a:lnTo>
                    <a:pt x="12014" y="41384"/>
                  </a:lnTo>
                  <a:lnTo>
                    <a:pt x="12014" y="65413"/>
                  </a:lnTo>
                  <a:lnTo>
                    <a:pt x="32706" y="65413"/>
                  </a:lnTo>
                  <a:lnTo>
                    <a:pt x="32706" y="76093"/>
                  </a:lnTo>
                  <a:lnTo>
                    <a:pt x="0" y="76093"/>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76" name="Shape 42">
              <a:extLst>
                <a:ext uri="{FF2B5EF4-FFF2-40B4-BE49-F238E27FC236}">
                  <a16:creationId xmlns:a16="http://schemas.microsoft.com/office/drawing/2014/main" id="{10149724-C46A-4301-BC1E-47B31F23981A}"/>
                </a:ext>
              </a:extLst>
            </p:cNvPr>
            <p:cNvSpPr/>
            <p:nvPr/>
          </p:nvSpPr>
          <p:spPr>
            <a:xfrm>
              <a:off x="5920978" y="521764"/>
              <a:ext cx="37379" cy="56736"/>
            </a:xfrm>
            <a:custGeom>
              <a:avLst/>
              <a:gdLst/>
              <a:ahLst/>
              <a:cxnLst/>
              <a:rect l="0" t="0" r="0" b="0"/>
              <a:pathLst>
                <a:path w="37379" h="56736">
                  <a:moveTo>
                    <a:pt x="23362" y="0"/>
                  </a:moveTo>
                  <a:lnTo>
                    <a:pt x="34042" y="0"/>
                  </a:lnTo>
                  <a:lnTo>
                    <a:pt x="34042" y="667"/>
                  </a:lnTo>
                  <a:cubicBezTo>
                    <a:pt x="35377" y="5340"/>
                    <a:pt x="37379" y="12682"/>
                    <a:pt x="37379" y="21359"/>
                  </a:cubicBezTo>
                  <a:cubicBezTo>
                    <a:pt x="37379" y="39382"/>
                    <a:pt x="33374" y="56736"/>
                    <a:pt x="17355" y="56736"/>
                  </a:cubicBezTo>
                  <a:cubicBezTo>
                    <a:pt x="7342" y="56736"/>
                    <a:pt x="667" y="50061"/>
                    <a:pt x="667" y="38047"/>
                  </a:cubicBezTo>
                  <a:lnTo>
                    <a:pt x="667" y="18022"/>
                  </a:lnTo>
                  <a:cubicBezTo>
                    <a:pt x="667" y="11347"/>
                    <a:pt x="667" y="4672"/>
                    <a:pt x="0" y="667"/>
                  </a:cubicBezTo>
                  <a:lnTo>
                    <a:pt x="11347" y="667"/>
                  </a:lnTo>
                  <a:cubicBezTo>
                    <a:pt x="12015" y="2002"/>
                    <a:pt x="12682" y="6675"/>
                    <a:pt x="12682" y="12015"/>
                  </a:cubicBezTo>
                  <a:lnTo>
                    <a:pt x="12682" y="37379"/>
                  </a:lnTo>
                  <a:cubicBezTo>
                    <a:pt x="12682" y="43387"/>
                    <a:pt x="15352" y="46056"/>
                    <a:pt x="18690" y="46056"/>
                  </a:cubicBezTo>
                  <a:cubicBezTo>
                    <a:pt x="24697" y="46056"/>
                    <a:pt x="26032" y="36044"/>
                    <a:pt x="26032" y="23362"/>
                  </a:cubicBezTo>
                  <a:cubicBezTo>
                    <a:pt x="26032" y="13350"/>
                    <a:pt x="24697" y="4005"/>
                    <a:pt x="23362"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77" name="Shape 43">
              <a:extLst>
                <a:ext uri="{FF2B5EF4-FFF2-40B4-BE49-F238E27FC236}">
                  <a16:creationId xmlns:a16="http://schemas.microsoft.com/office/drawing/2014/main" id="{DD5A5C38-B7EC-42E2-B17A-55A943D0A324}"/>
                </a:ext>
              </a:extLst>
            </p:cNvPr>
            <p:cNvSpPr/>
            <p:nvPr/>
          </p:nvSpPr>
          <p:spPr>
            <a:xfrm>
              <a:off x="5970372" y="521764"/>
              <a:ext cx="20358" cy="77428"/>
            </a:xfrm>
            <a:custGeom>
              <a:avLst/>
              <a:gdLst/>
              <a:ahLst/>
              <a:cxnLst/>
              <a:rect l="0" t="0" r="0" b="0"/>
              <a:pathLst>
                <a:path w="20358" h="77428">
                  <a:moveTo>
                    <a:pt x="19357" y="0"/>
                  </a:moveTo>
                  <a:lnTo>
                    <a:pt x="20358" y="546"/>
                  </a:lnTo>
                  <a:lnTo>
                    <a:pt x="20358" y="10291"/>
                  </a:lnTo>
                  <a:lnTo>
                    <a:pt x="20024" y="10012"/>
                  </a:lnTo>
                  <a:cubicBezTo>
                    <a:pt x="16020" y="10012"/>
                    <a:pt x="12682" y="14017"/>
                    <a:pt x="12682" y="26699"/>
                  </a:cubicBezTo>
                  <a:lnTo>
                    <a:pt x="12682" y="36712"/>
                  </a:lnTo>
                  <a:cubicBezTo>
                    <a:pt x="12682" y="38047"/>
                    <a:pt x="12682" y="40049"/>
                    <a:pt x="13350" y="40716"/>
                  </a:cubicBezTo>
                  <a:cubicBezTo>
                    <a:pt x="14685" y="45389"/>
                    <a:pt x="17355" y="46724"/>
                    <a:pt x="19357" y="46724"/>
                  </a:cubicBezTo>
                  <a:lnTo>
                    <a:pt x="20358" y="45836"/>
                  </a:lnTo>
                  <a:lnTo>
                    <a:pt x="20358" y="56541"/>
                  </a:lnTo>
                  <a:lnTo>
                    <a:pt x="12682" y="52064"/>
                  </a:lnTo>
                  <a:lnTo>
                    <a:pt x="12682" y="58739"/>
                  </a:lnTo>
                  <a:cubicBezTo>
                    <a:pt x="12682" y="66081"/>
                    <a:pt x="13350" y="74091"/>
                    <a:pt x="13350" y="77428"/>
                  </a:cubicBezTo>
                  <a:lnTo>
                    <a:pt x="2003" y="77428"/>
                  </a:lnTo>
                  <a:cubicBezTo>
                    <a:pt x="667" y="74758"/>
                    <a:pt x="667" y="68751"/>
                    <a:pt x="0" y="59406"/>
                  </a:cubicBezTo>
                  <a:lnTo>
                    <a:pt x="0" y="29369"/>
                  </a:lnTo>
                  <a:cubicBezTo>
                    <a:pt x="0" y="15352"/>
                    <a:pt x="3337" y="9345"/>
                    <a:pt x="7342" y="5340"/>
                  </a:cubicBezTo>
                  <a:cubicBezTo>
                    <a:pt x="10680" y="2002"/>
                    <a:pt x="15352" y="0"/>
                    <a:pt x="19357"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78" name="Shape 44">
              <a:extLst>
                <a:ext uri="{FF2B5EF4-FFF2-40B4-BE49-F238E27FC236}">
                  <a16:creationId xmlns:a16="http://schemas.microsoft.com/office/drawing/2014/main" id="{76319BB4-21B8-46A5-817B-3BA476C4BB5A}"/>
                </a:ext>
              </a:extLst>
            </p:cNvPr>
            <p:cNvSpPr/>
            <p:nvPr/>
          </p:nvSpPr>
          <p:spPr>
            <a:xfrm>
              <a:off x="5990731" y="522310"/>
              <a:ext cx="18355" cy="56190"/>
            </a:xfrm>
            <a:custGeom>
              <a:avLst/>
              <a:gdLst/>
              <a:ahLst/>
              <a:cxnLst/>
              <a:rect l="0" t="0" r="0" b="0"/>
              <a:pathLst>
                <a:path w="18355" h="56190">
                  <a:moveTo>
                    <a:pt x="0" y="0"/>
                  </a:moveTo>
                  <a:lnTo>
                    <a:pt x="13683" y="7463"/>
                  </a:lnTo>
                  <a:cubicBezTo>
                    <a:pt x="16854" y="12470"/>
                    <a:pt x="18355" y="19478"/>
                    <a:pt x="18355" y="27488"/>
                  </a:cubicBezTo>
                  <a:cubicBezTo>
                    <a:pt x="18355" y="47513"/>
                    <a:pt x="9678" y="56190"/>
                    <a:pt x="334" y="56190"/>
                  </a:cubicBezTo>
                  <a:lnTo>
                    <a:pt x="0" y="55995"/>
                  </a:lnTo>
                  <a:lnTo>
                    <a:pt x="0" y="45290"/>
                  </a:lnTo>
                  <a:lnTo>
                    <a:pt x="5590" y="40337"/>
                  </a:lnTo>
                  <a:cubicBezTo>
                    <a:pt x="7008" y="36833"/>
                    <a:pt x="7676" y="32160"/>
                    <a:pt x="7676" y="27488"/>
                  </a:cubicBezTo>
                  <a:cubicBezTo>
                    <a:pt x="7676" y="22148"/>
                    <a:pt x="7008" y="17643"/>
                    <a:pt x="5673" y="14472"/>
                  </a:cubicBezTo>
                  <a:lnTo>
                    <a:pt x="0" y="9744"/>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79" name="Shape 45">
              <a:extLst>
                <a:ext uri="{FF2B5EF4-FFF2-40B4-BE49-F238E27FC236}">
                  <a16:creationId xmlns:a16="http://schemas.microsoft.com/office/drawing/2014/main" id="{70225598-551B-44FA-AADC-67DCB6B02326}"/>
                </a:ext>
              </a:extLst>
            </p:cNvPr>
            <p:cNvSpPr/>
            <p:nvPr/>
          </p:nvSpPr>
          <p:spPr>
            <a:xfrm>
              <a:off x="6020434" y="522431"/>
              <a:ext cx="56736" cy="56069"/>
            </a:xfrm>
            <a:custGeom>
              <a:avLst/>
              <a:gdLst/>
              <a:ahLst/>
              <a:cxnLst/>
              <a:rect l="0" t="0" r="0" b="0"/>
              <a:pathLst>
                <a:path w="56736" h="56069">
                  <a:moveTo>
                    <a:pt x="38047" y="0"/>
                  </a:moveTo>
                  <a:lnTo>
                    <a:pt x="48726" y="0"/>
                  </a:lnTo>
                  <a:cubicBezTo>
                    <a:pt x="52731" y="4005"/>
                    <a:pt x="56736" y="14685"/>
                    <a:pt x="56736" y="27367"/>
                  </a:cubicBezTo>
                  <a:cubicBezTo>
                    <a:pt x="56736" y="45389"/>
                    <a:pt x="49394" y="56069"/>
                    <a:pt x="39382" y="56069"/>
                  </a:cubicBezTo>
                  <a:cubicBezTo>
                    <a:pt x="34042" y="56069"/>
                    <a:pt x="30037" y="52731"/>
                    <a:pt x="28702" y="48059"/>
                  </a:cubicBezTo>
                  <a:lnTo>
                    <a:pt x="28034" y="48059"/>
                  </a:lnTo>
                  <a:cubicBezTo>
                    <a:pt x="26032" y="52064"/>
                    <a:pt x="22027" y="56069"/>
                    <a:pt x="16687" y="56069"/>
                  </a:cubicBezTo>
                  <a:cubicBezTo>
                    <a:pt x="8010" y="56069"/>
                    <a:pt x="0" y="47391"/>
                    <a:pt x="0" y="28702"/>
                  </a:cubicBezTo>
                  <a:cubicBezTo>
                    <a:pt x="0" y="14685"/>
                    <a:pt x="4673" y="4672"/>
                    <a:pt x="8677" y="668"/>
                  </a:cubicBezTo>
                  <a:lnTo>
                    <a:pt x="19357" y="668"/>
                  </a:lnTo>
                  <a:lnTo>
                    <a:pt x="19357" y="1335"/>
                  </a:lnTo>
                  <a:cubicBezTo>
                    <a:pt x="15352" y="6675"/>
                    <a:pt x="12015" y="16020"/>
                    <a:pt x="12015" y="28702"/>
                  </a:cubicBezTo>
                  <a:cubicBezTo>
                    <a:pt x="12015" y="41384"/>
                    <a:pt x="14685" y="46724"/>
                    <a:pt x="18022" y="46724"/>
                  </a:cubicBezTo>
                  <a:cubicBezTo>
                    <a:pt x="21360" y="46724"/>
                    <a:pt x="22694" y="42052"/>
                    <a:pt x="22694" y="38047"/>
                  </a:cubicBezTo>
                  <a:lnTo>
                    <a:pt x="22694" y="16687"/>
                  </a:lnTo>
                  <a:lnTo>
                    <a:pt x="34042" y="16687"/>
                  </a:lnTo>
                  <a:lnTo>
                    <a:pt x="34042" y="37379"/>
                  </a:lnTo>
                  <a:cubicBezTo>
                    <a:pt x="34042" y="41384"/>
                    <a:pt x="35377" y="46056"/>
                    <a:pt x="38714" y="46056"/>
                  </a:cubicBezTo>
                  <a:cubicBezTo>
                    <a:pt x="42052" y="46056"/>
                    <a:pt x="45389" y="40049"/>
                    <a:pt x="45389" y="27367"/>
                  </a:cubicBezTo>
                  <a:cubicBezTo>
                    <a:pt x="45389" y="16020"/>
                    <a:pt x="42052" y="6675"/>
                    <a:pt x="38047" y="667"/>
                  </a:cubicBezTo>
                  <a:lnTo>
                    <a:pt x="38047"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0" name="Shape 46">
              <a:extLst>
                <a:ext uri="{FF2B5EF4-FFF2-40B4-BE49-F238E27FC236}">
                  <a16:creationId xmlns:a16="http://schemas.microsoft.com/office/drawing/2014/main" id="{A0168C78-F7EC-4CE7-A7BB-A80E8473F1B5}"/>
                </a:ext>
              </a:extLst>
            </p:cNvPr>
            <p:cNvSpPr/>
            <p:nvPr/>
          </p:nvSpPr>
          <p:spPr>
            <a:xfrm>
              <a:off x="6085847" y="523099"/>
              <a:ext cx="47391" cy="54734"/>
            </a:xfrm>
            <a:custGeom>
              <a:avLst/>
              <a:gdLst/>
              <a:ahLst/>
              <a:cxnLst/>
              <a:rect l="0" t="0" r="0" b="0"/>
              <a:pathLst>
                <a:path w="47391" h="54734">
                  <a:moveTo>
                    <a:pt x="15352" y="0"/>
                  </a:moveTo>
                  <a:lnTo>
                    <a:pt x="47391" y="0"/>
                  </a:lnTo>
                  <a:lnTo>
                    <a:pt x="46056" y="10012"/>
                  </a:lnTo>
                  <a:lnTo>
                    <a:pt x="40717" y="10012"/>
                  </a:lnTo>
                  <a:lnTo>
                    <a:pt x="40717" y="41384"/>
                  </a:lnTo>
                  <a:cubicBezTo>
                    <a:pt x="40717" y="47391"/>
                    <a:pt x="41384" y="51396"/>
                    <a:pt x="42052" y="54734"/>
                  </a:cubicBezTo>
                  <a:lnTo>
                    <a:pt x="30704" y="54734"/>
                  </a:lnTo>
                  <a:cubicBezTo>
                    <a:pt x="29369" y="52731"/>
                    <a:pt x="28702" y="47391"/>
                    <a:pt x="28702" y="41384"/>
                  </a:cubicBezTo>
                  <a:lnTo>
                    <a:pt x="28702" y="9345"/>
                  </a:lnTo>
                  <a:lnTo>
                    <a:pt x="19357" y="9345"/>
                  </a:lnTo>
                  <a:cubicBezTo>
                    <a:pt x="19357" y="22027"/>
                    <a:pt x="17355" y="42719"/>
                    <a:pt x="14017" y="54734"/>
                  </a:cubicBezTo>
                  <a:lnTo>
                    <a:pt x="2670" y="54734"/>
                  </a:lnTo>
                  <a:cubicBezTo>
                    <a:pt x="6007" y="42052"/>
                    <a:pt x="8010" y="22027"/>
                    <a:pt x="8010" y="9345"/>
                  </a:cubicBezTo>
                  <a:cubicBezTo>
                    <a:pt x="4673" y="9345"/>
                    <a:pt x="2670" y="10012"/>
                    <a:pt x="1335" y="10012"/>
                  </a:cubicBezTo>
                  <a:lnTo>
                    <a:pt x="0" y="2670"/>
                  </a:lnTo>
                  <a:cubicBezTo>
                    <a:pt x="2003" y="1335"/>
                    <a:pt x="7342" y="0"/>
                    <a:pt x="15352"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1" name="Shape 47">
              <a:extLst>
                <a:ext uri="{FF2B5EF4-FFF2-40B4-BE49-F238E27FC236}">
                  <a16:creationId xmlns:a16="http://schemas.microsoft.com/office/drawing/2014/main" id="{2EE5B1E7-8AF6-420F-B842-9FB1BD6A8639}"/>
                </a:ext>
              </a:extLst>
            </p:cNvPr>
            <p:cNvSpPr/>
            <p:nvPr/>
          </p:nvSpPr>
          <p:spPr>
            <a:xfrm>
              <a:off x="6140581" y="521764"/>
              <a:ext cx="20025" cy="56736"/>
            </a:xfrm>
            <a:custGeom>
              <a:avLst/>
              <a:gdLst/>
              <a:ahLst/>
              <a:cxnLst/>
              <a:rect l="0" t="0" r="0" b="0"/>
              <a:pathLst>
                <a:path w="20025" h="56736">
                  <a:moveTo>
                    <a:pt x="18689" y="0"/>
                  </a:moveTo>
                  <a:lnTo>
                    <a:pt x="20025" y="371"/>
                  </a:lnTo>
                  <a:lnTo>
                    <a:pt x="20025" y="11710"/>
                  </a:lnTo>
                  <a:lnTo>
                    <a:pt x="14768" y="15769"/>
                  </a:lnTo>
                  <a:cubicBezTo>
                    <a:pt x="13349" y="19190"/>
                    <a:pt x="12682" y="24029"/>
                    <a:pt x="12682" y="29369"/>
                  </a:cubicBezTo>
                  <a:cubicBezTo>
                    <a:pt x="12682" y="39382"/>
                    <a:pt x="15352" y="47391"/>
                    <a:pt x="20025" y="47391"/>
                  </a:cubicBezTo>
                  <a:lnTo>
                    <a:pt x="20025" y="55727"/>
                  </a:lnTo>
                  <a:lnTo>
                    <a:pt x="17354" y="56736"/>
                  </a:lnTo>
                  <a:cubicBezTo>
                    <a:pt x="6674" y="56736"/>
                    <a:pt x="0" y="45389"/>
                    <a:pt x="0" y="30037"/>
                  </a:cubicBezTo>
                  <a:cubicBezTo>
                    <a:pt x="0" y="10680"/>
                    <a:pt x="9345" y="0"/>
                    <a:pt x="18689"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2" name="Shape 48">
              <a:extLst>
                <a:ext uri="{FF2B5EF4-FFF2-40B4-BE49-F238E27FC236}">
                  <a16:creationId xmlns:a16="http://schemas.microsoft.com/office/drawing/2014/main" id="{7603F68A-EE78-40C1-BA02-9FD5CFABB053}"/>
                </a:ext>
              </a:extLst>
            </p:cNvPr>
            <p:cNvSpPr/>
            <p:nvPr/>
          </p:nvSpPr>
          <p:spPr>
            <a:xfrm>
              <a:off x="6160606" y="522135"/>
              <a:ext cx="22694" cy="56365"/>
            </a:xfrm>
            <a:custGeom>
              <a:avLst/>
              <a:gdLst/>
              <a:ahLst/>
              <a:cxnLst/>
              <a:rect l="0" t="0" r="0" b="0"/>
              <a:pathLst>
                <a:path w="22694" h="56365">
                  <a:moveTo>
                    <a:pt x="0" y="0"/>
                  </a:moveTo>
                  <a:lnTo>
                    <a:pt x="4672" y="1298"/>
                  </a:lnTo>
                  <a:cubicBezTo>
                    <a:pt x="6341" y="2466"/>
                    <a:pt x="7676" y="4301"/>
                    <a:pt x="8677" y="6971"/>
                  </a:cubicBezTo>
                  <a:lnTo>
                    <a:pt x="10012" y="6971"/>
                  </a:lnTo>
                  <a:cubicBezTo>
                    <a:pt x="10679" y="4301"/>
                    <a:pt x="10679" y="2299"/>
                    <a:pt x="11347" y="296"/>
                  </a:cubicBezTo>
                  <a:lnTo>
                    <a:pt x="20024" y="296"/>
                  </a:lnTo>
                  <a:cubicBezTo>
                    <a:pt x="19357" y="3634"/>
                    <a:pt x="18690" y="24326"/>
                    <a:pt x="18690" y="41013"/>
                  </a:cubicBezTo>
                  <a:cubicBezTo>
                    <a:pt x="18690" y="45018"/>
                    <a:pt x="20024" y="47020"/>
                    <a:pt x="22694" y="47020"/>
                  </a:cubicBezTo>
                  <a:lnTo>
                    <a:pt x="21359" y="55698"/>
                  </a:lnTo>
                  <a:cubicBezTo>
                    <a:pt x="20692" y="56365"/>
                    <a:pt x="19357" y="56365"/>
                    <a:pt x="18689" y="56365"/>
                  </a:cubicBezTo>
                  <a:cubicBezTo>
                    <a:pt x="14017" y="56365"/>
                    <a:pt x="10679" y="54363"/>
                    <a:pt x="10012" y="47688"/>
                  </a:cubicBezTo>
                  <a:lnTo>
                    <a:pt x="9344" y="47688"/>
                  </a:lnTo>
                  <a:cubicBezTo>
                    <a:pt x="8344" y="49690"/>
                    <a:pt x="6841" y="51860"/>
                    <a:pt x="4839" y="53528"/>
                  </a:cubicBezTo>
                  <a:lnTo>
                    <a:pt x="0" y="55356"/>
                  </a:lnTo>
                  <a:lnTo>
                    <a:pt x="0" y="47020"/>
                  </a:lnTo>
                  <a:cubicBezTo>
                    <a:pt x="3337" y="47020"/>
                    <a:pt x="6007" y="43683"/>
                    <a:pt x="6675" y="37676"/>
                  </a:cubicBezTo>
                  <a:cubicBezTo>
                    <a:pt x="7342" y="34338"/>
                    <a:pt x="7342" y="31668"/>
                    <a:pt x="7342" y="28998"/>
                  </a:cubicBezTo>
                  <a:cubicBezTo>
                    <a:pt x="7342" y="25661"/>
                    <a:pt x="7342" y="23658"/>
                    <a:pt x="7342" y="20988"/>
                  </a:cubicBezTo>
                  <a:cubicBezTo>
                    <a:pt x="6675" y="14981"/>
                    <a:pt x="4004" y="10309"/>
                    <a:pt x="1335" y="10309"/>
                  </a:cubicBezTo>
                  <a:lnTo>
                    <a:pt x="0" y="11339"/>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3" name="Shape 49">
              <a:extLst>
                <a:ext uri="{FF2B5EF4-FFF2-40B4-BE49-F238E27FC236}">
                  <a16:creationId xmlns:a16="http://schemas.microsoft.com/office/drawing/2014/main" id="{95FFD647-17FA-428D-B51B-B2A93E506294}"/>
                </a:ext>
              </a:extLst>
            </p:cNvPr>
            <p:cNvSpPr/>
            <p:nvPr/>
          </p:nvSpPr>
          <p:spPr>
            <a:xfrm>
              <a:off x="6194647" y="522431"/>
              <a:ext cx="16687" cy="56069"/>
            </a:xfrm>
            <a:custGeom>
              <a:avLst/>
              <a:gdLst/>
              <a:ahLst/>
              <a:cxnLst/>
              <a:rect l="0" t="0" r="0" b="0"/>
              <a:pathLst>
                <a:path w="16687" h="56069">
                  <a:moveTo>
                    <a:pt x="0" y="0"/>
                  </a:moveTo>
                  <a:lnTo>
                    <a:pt x="12015" y="0"/>
                  </a:lnTo>
                  <a:lnTo>
                    <a:pt x="12015" y="41384"/>
                  </a:lnTo>
                  <a:lnTo>
                    <a:pt x="12682" y="41384"/>
                  </a:lnTo>
                  <a:cubicBezTo>
                    <a:pt x="12682" y="46056"/>
                    <a:pt x="14017" y="47391"/>
                    <a:pt x="16687" y="46724"/>
                  </a:cubicBezTo>
                  <a:lnTo>
                    <a:pt x="16020" y="55401"/>
                  </a:lnTo>
                  <a:cubicBezTo>
                    <a:pt x="14684" y="56069"/>
                    <a:pt x="13350" y="56069"/>
                    <a:pt x="11347" y="56069"/>
                  </a:cubicBezTo>
                  <a:cubicBezTo>
                    <a:pt x="6007" y="56069"/>
                    <a:pt x="0" y="54066"/>
                    <a:pt x="0" y="42052"/>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4" name="Shape 50">
              <a:extLst>
                <a:ext uri="{FF2B5EF4-FFF2-40B4-BE49-F238E27FC236}">
                  <a16:creationId xmlns:a16="http://schemas.microsoft.com/office/drawing/2014/main" id="{8FDD861F-CEA4-4687-A630-1099B0E79776}"/>
                </a:ext>
              </a:extLst>
            </p:cNvPr>
            <p:cNvSpPr/>
            <p:nvPr/>
          </p:nvSpPr>
          <p:spPr>
            <a:xfrm>
              <a:off x="6204660" y="502407"/>
              <a:ext cx="12015" cy="12015"/>
            </a:xfrm>
            <a:custGeom>
              <a:avLst/>
              <a:gdLst/>
              <a:ahLst/>
              <a:cxnLst/>
              <a:rect l="0" t="0" r="0" b="0"/>
              <a:pathLst>
                <a:path w="12015" h="12015">
                  <a:moveTo>
                    <a:pt x="6007" y="0"/>
                  </a:moveTo>
                  <a:cubicBezTo>
                    <a:pt x="9344" y="0"/>
                    <a:pt x="12015" y="2670"/>
                    <a:pt x="12015" y="6007"/>
                  </a:cubicBezTo>
                  <a:cubicBezTo>
                    <a:pt x="12015" y="9345"/>
                    <a:pt x="9344" y="12015"/>
                    <a:pt x="6007" y="12015"/>
                  </a:cubicBezTo>
                  <a:cubicBezTo>
                    <a:pt x="2670" y="12015"/>
                    <a:pt x="0" y="9345"/>
                    <a:pt x="0" y="6007"/>
                  </a:cubicBezTo>
                  <a:cubicBezTo>
                    <a:pt x="0" y="2002"/>
                    <a:pt x="2670" y="0"/>
                    <a:pt x="6007"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5" name="Shape 51">
              <a:extLst>
                <a:ext uri="{FF2B5EF4-FFF2-40B4-BE49-F238E27FC236}">
                  <a16:creationId xmlns:a16="http://schemas.microsoft.com/office/drawing/2014/main" id="{4F976ED0-D78C-49A0-846F-3F43D853A424}"/>
                </a:ext>
              </a:extLst>
            </p:cNvPr>
            <p:cNvSpPr/>
            <p:nvPr/>
          </p:nvSpPr>
          <p:spPr>
            <a:xfrm>
              <a:off x="6185970" y="502407"/>
              <a:ext cx="12015" cy="12015"/>
            </a:xfrm>
            <a:custGeom>
              <a:avLst/>
              <a:gdLst/>
              <a:ahLst/>
              <a:cxnLst/>
              <a:rect l="0" t="0" r="0" b="0"/>
              <a:pathLst>
                <a:path w="12015" h="12015">
                  <a:moveTo>
                    <a:pt x="6007" y="0"/>
                  </a:moveTo>
                  <a:cubicBezTo>
                    <a:pt x="9344" y="0"/>
                    <a:pt x="12015" y="2670"/>
                    <a:pt x="12015" y="6007"/>
                  </a:cubicBezTo>
                  <a:cubicBezTo>
                    <a:pt x="12015" y="9345"/>
                    <a:pt x="9344" y="12015"/>
                    <a:pt x="6007" y="12015"/>
                  </a:cubicBezTo>
                  <a:cubicBezTo>
                    <a:pt x="2670" y="12015"/>
                    <a:pt x="0" y="9345"/>
                    <a:pt x="0" y="6007"/>
                  </a:cubicBezTo>
                  <a:cubicBezTo>
                    <a:pt x="0" y="2002"/>
                    <a:pt x="2670" y="0"/>
                    <a:pt x="6007"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6" name="Shape 52">
              <a:extLst>
                <a:ext uri="{FF2B5EF4-FFF2-40B4-BE49-F238E27FC236}">
                  <a16:creationId xmlns:a16="http://schemas.microsoft.com/office/drawing/2014/main" id="{0DB4902E-1B27-49DE-A606-630D8FF6B43B}"/>
                </a:ext>
              </a:extLst>
            </p:cNvPr>
            <p:cNvSpPr/>
            <p:nvPr/>
          </p:nvSpPr>
          <p:spPr>
            <a:xfrm>
              <a:off x="6222681" y="523099"/>
              <a:ext cx="40049" cy="54734"/>
            </a:xfrm>
            <a:custGeom>
              <a:avLst/>
              <a:gdLst/>
              <a:ahLst/>
              <a:cxnLst/>
              <a:rect l="0" t="0" r="0" b="0"/>
              <a:pathLst>
                <a:path w="40049" h="54734">
                  <a:moveTo>
                    <a:pt x="0" y="0"/>
                  </a:moveTo>
                  <a:lnTo>
                    <a:pt x="11347" y="0"/>
                  </a:lnTo>
                  <a:cubicBezTo>
                    <a:pt x="12015" y="1335"/>
                    <a:pt x="12683" y="4005"/>
                    <a:pt x="12683" y="9345"/>
                  </a:cubicBezTo>
                  <a:lnTo>
                    <a:pt x="12683" y="24029"/>
                  </a:lnTo>
                  <a:lnTo>
                    <a:pt x="13350" y="24029"/>
                  </a:lnTo>
                  <a:cubicBezTo>
                    <a:pt x="17355" y="17355"/>
                    <a:pt x="24030" y="4672"/>
                    <a:pt x="26700" y="0"/>
                  </a:cubicBezTo>
                  <a:lnTo>
                    <a:pt x="39382" y="0"/>
                  </a:lnTo>
                  <a:lnTo>
                    <a:pt x="39382" y="667"/>
                  </a:lnTo>
                  <a:cubicBezTo>
                    <a:pt x="34710" y="7342"/>
                    <a:pt x="30037" y="14685"/>
                    <a:pt x="23362" y="25364"/>
                  </a:cubicBezTo>
                  <a:cubicBezTo>
                    <a:pt x="28035" y="27367"/>
                    <a:pt x="32040" y="36044"/>
                    <a:pt x="34710" y="42719"/>
                  </a:cubicBezTo>
                  <a:lnTo>
                    <a:pt x="40049" y="54734"/>
                  </a:lnTo>
                  <a:lnTo>
                    <a:pt x="26700" y="54734"/>
                  </a:lnTo>
                  <a:lnTo>
                    <a:pt x="21360" y="42719"/>
                  </a:lnTo>
                  <a:cubicBezTo>
                    <a:pt x="18690" y="36044"/>
                    <a:pt x="16687" y="30704"/>
                    <a:pt x="14018" y="30704"/>
                  </a:cubicBezTo>
                  <a:lnTo>
                    <a:pt x="13350" y="30704"/>
                  </a:lnTo>
                  <a:lnTo>
                    <a:pt x="13350" y="54734"/>
                  </a:lnTo>
                  <a:lnTo>
                    <a:pt x="1336" y="54734"/>
                  </a:lnTo>
                  <a:lnTo>
                    <a:pt x="1336" y="13350"/>
                  </a:lnTo>
                  <a:cubicBezTo>
                    <a:pt x="1336" y="7342"/>
                    <a:pt x="1336" y="2670"/>
                    <a:pt x="0"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7" name="Shape 53">
              <a:extLst>
                <a:ext uri="{FF2B5EF4-FFF2-40B4-BE49-F238E27FC236}">
                  <a16:creationId xmlns:a16="http://schemas.microsoft.com/office/drawing/2014/main" id="{822CAB37-9F29-47D7-A050-CBA041220FF6}"/>
                </a:ext>
              </a:extLst>
            </p:cNvPr>
            <p:cNvSpPr/>
            <p:nvPr/>
          </p:nvSpPr>
          <p:spPr>
            <a:xfrm>
              <a:off x="6270073" y="522262"/>
              <a:ext cx="19023" cy="56064"/>
            </a:xfrm>
            <a:custGeom>
              <a:avLst/>
              <a:gdLst/>
              <a:ahLst/>
              <a:cxnLst/>
              <a:rect l="0" t="0" r="0" b="0"/>
              <a:pathLst>
                <a:path w="19023" h="56064">
                  <a:moveTo>
                    <a:pt x="19023" y="0"/>
                  </a:moveTo>
                  <a:lnTo>
                    <a:pt x="19023" y="8522"/>
                  </a:lnTo>
                  <a:lnTo>
                    <a:pt x="12849" y="14854"/>
                  </a:lnTo>
                  <a:cubicBezTo>
                    <a:pt x="11681" y="18692"/>
                    <a:pt x="11347" y="23532"/>
                    <a:pt x="11347" y="27537"/>
                  </a:cubicBezTo>
                  <a:cubicBezTo>
                    <a:pt x="11347" y="32209"/>
                    <a:pt x="11848" y="37048"/>
                    <a:pt x="13099" y="40719"/>
                  </a:cubicBezTo>
                  <a:lnTo>
                    <a:pt x="19023" y="46564"/>
                  </a:lnTo>
                  <a:lnTo>
                    <a:pt x="19023" y="56064"/>
                  </a:lnTo>
                  <a:lnTo>
                    <a:pt x="5423" y="48980"/>
                  </a:lnTo>
                  <a:cubicBezTo>
                    <a:pt x="2002" y="44224"/>
                    <a:pt x="0" y="37215"/>
                    <a:pt x="0" y="28204"/>
                  </a:cubicBezTo>
                  <a:cubicBezTo>
                    <a:pt x="0" y="18192"/>
                    <a:pt x="2503" y="11016"/>
                    <a:pt x="6258" y="6344"/>
                  </a:cubicBezTo>
                  <a:lnTo>
                    <a:pt x="19023"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8" name="Shape 54">
              <a:extLst>
                <a:ext uri="{FF2B5EF4-FFF2-40B4-BE49-F238E27FC236}">
                  <a16:creationId xmlns:a16="http://schemas.microsoft.com/office/drawing/2014/main" id="{7E5BF2FF-D4B3-48BE-9963-23840E4A6951}"/>
                </a:ext>
              </a:extLst>
            </p:cNvPr>
            <p:cNvSpPr/>
            <p:nvPr/>
          </p:nvSpPr>
          <p:spPr>
            <a:xfrm>
              <a:off x="6285425" y="500405"/>
              <a:ext cx="3670" cy="15352"/>
            </a:xfrm>
            <a:custGeom>
              <a:avLst/>
              <a:gdLst/>
              <a:ahLst/>
              <a:cxnLst/>
              <a:rect l="0" t="0" r="0" b="0"/>
              <a:pathLst>
                <a:path w="3670" h="15352">
                  <a:moveTo>
                    <a:pt x="3337" y="0"/>
                  </a:moveTo>
                  <a:lnTo>
                    <a:pt x="3670" y="0"/>
                  </a:lnTo>
                  <a:lnTo>
                    <a:pt x="3670" y="15352"/>
                  </a:lnTo>
                  <a:lnTo>
                    <a:pt x="0" y="15352"/>
                  </a:lnTo>
                  <a:lnTo>
                    <a:pt x="3337"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89" name="Shape 55">
              <a:extLst>
                <a:ext uri="{FF2B5EF4-FFF2-40B4-BE49-F238E27FC236}">
                  <a16:creationId xmlns:a16="http://schemas.microsoft.com/office/drawing/2014/main" id="{49129D0E-23FE-4ADD-AC61-189839523FB8}"/>
                </a:ext>
              </a:extLst>
            </p:cNvPr>
            <p:cNvSpPr/>
            <p:nvPr/>
          </p:nvSpPr>
          <p:spPr>
            <a:xfrm>
              <a:off x="6289095" y="521764"/>
              <a:ext cx="20358" cy="56736"/>
            </a:xfrm>
            <a:custGeom>
              <a:avLst/>
              <a:gdLst/>
              <a:ahLst/>
              <a:cxnLst/>
              <a:rect l="0" t="0" r="0" b="0"/>
              <a:pathLst>
                <a:path w="20358" h="56736">
                  <a:moveTo>
                    <a:pt x="1001" y="0"/>
                  </a:moveTo>
                  <a:cubicBezTo>
                    <a:pt x="12349" y="0"/>
                    <a:pt x="20358" y="10012"/>
                    <a:pt x="20358" y="28034"/>
                  </a:cubicBezTo>
                  <a:cubicBezTo>
                    <a:pt x="19691" y="50729"/>
                    <a:pt x="8344" y="56736"/>
                    <a:pt x="334" y="56736"/>
                  </a:cubicBezTo>
                  <a:lnTo>
                    <a:pt x="0" y="56562"/>
                  </a:lnTo>
                  <a:lnTo>
                    <a:pt x="0" y="47062"/>
                  </a:lnTo>
                  <a:lnTo>
                    <a:pt x="334" y="47391"/>
                  </a:lnTo>
                  <a:cubicBezTo>
                    <a:pt x="6341" y="47391"/>
                    <a:pt x="7676" y="36712"/>
                    <a:pt x="7676" y="28034"/>
                  </a:cubicBezTo>
                  <a:cubicBezTo>
                    <a:pt x="7676" y="20025"/>
                    <a:pt x="6341" y="8677"/>
                    <a:pt x="334" y="8677"/>
                  </a:cubicBezTo>
                  <a:lnTo>
                    <a:pt x="0" y="9020"/>
                  </a:lnTo>
                  <a:lnTo>
                    <a:pt x="0" y="498"/>
                  </a:lnTo>
                  <a:lnTo>
                    <a:pt x="1001"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0" name="Shape 56">
              <a:extLst>
                <a:ext uri="{FF2B5EF4-FFF2-40B4-BE49-F238E27FC236}">
                  <a16:creationId xmlns:a16="http://schemas.microsoft.com/office/drawing/2014/main" id="{5469F165-8425-49B4-A57A-21714086194F}"/>
                </a:ext>
              </a:extLst>
            </p:cNvPr>
            <p:cNvSpPr/>
            <p:nvPr/>
          </p:nvSpPr>
          <p:spPr>
            <a:xfrm>
              <a:off x="6289095" y="500405"/>
              <a:ext cx="9679" cy="15352"/>
            </a:xfrm>
            <a:custGeom>
              <a:avLst/>
              <a:gdLst/>
              <a:ahLst/>
              <a:cxnLst/>
              <a:rect l="0" t="0" r="0" b="0"/>
              <a:pathLst>
                <a:path w="9679" h="15352">
                  <a:moveTo>
                    <a:pt x="0" y="0"/>
                  </a:moveTo>
                  <a:lnTo>
                    <a:pt x="9679" y="0"/>
                  </a:lnTo>
                  <a:lnTo>
                    <a:pt x="3004" y="15352"/>
                  </a:lnTo>
                  <a:lnTo>
                    <a:pt x="0" y="15352"/>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1" name="Shape 57">
              <a:extLst>
                <a:ext uri="{FF2B5EF4-FFF2-40B4-BE49-F238E27FC236}">
                  <a16:creationId xmlns:a16="http://schemas.microsoft.com/office/drawing/2014/main" id="{D7753E5C-AFA7-478F-8602-BCA2327B8196}"/>
                </a:ext>
              </a:extLst>
            </p:cNvPr>
            <p:cNvSpPr/>
            <p:nvPr/>
          </p:nvSpPr>
          <p:spPr>
            <a:xfrm>
              <a:off x="6342829" y="501739"/>
              <a:ext cx="42719" cy="76093"/>
            </a:xfrm>
            <a:custGeom>
              <a:avLst/>
              <a:gdLst/>
              <a:ahLst/>
              <a:cxnLst/>
              <a:rect l="0" t="0" r="0" b="0"/>
              <a:pathLst>
                <a:path w="42719" h="76093">
                  <a:moveTo>
                    <a:pt x="0" y="0"/>
                  </a:moveTo>
                  <a:lnTo>
                    <a:pt x="667" y="0"/>
                  </a:lnTo>
                  <a:lnTo>
                    <a:pt x="12682" y="0"/>
                  </a:lnTo>
                  <a:lnTo>
                    <a:pt x="12682" y="35377"/>
                  </a:lnTo>
                  <a:cubicBezTo>
                    <a:pt x="14017" y="32039"/>
                    <a:pt x="15352" y="28702"/>
                    <a:pt x="16687" y="26032"/>
                  </a:cubicBezTo>
                  <a:lnTo>
                    <a:pt x="28701" y="667"/>
                  </a:lnTo>
                  <a:lnTo>
                    <a:pt x="42052" y="667"/>
                  </a:lnTo>
                  <a:lnTo>
                    <a:pt x="24697" y="32707"/>
                  </a:lnTo>
                  <a:lnTo>
                    <a:pt x="42719" y="76093"/>
                  </a:lnTo>
                  <a:lnTo>
                    <a:pt x="29369" y="76093"/>
                  </a:lnTo>
                  <a:lnTo>
                    <a:pt x="16019" y="42052"/>
                  </a:lnTo>
                  <a:lnTo>
                    <a:pt x="12015" y="48726"/>
                  </a:lnTo>
                  <a:lnTo>
                    <a:pt x="12015" y="76093"/>
                  </a:lnTo>
                  <a:lnTo>
                    <a:pt x="0" y="76093"/>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2" name="Shape 58">
              <a:extLst>
                <a:ext uri="{FF2B5EF4-FFF2-40B4-BE49-F238E27FC236}">
                  <a16:creationId xmlns:a16="http://schemas.microsoft.com/office/drawing/2014/main" id="{5330FA88-5DA0-40B7-9691-556A13F50467}"/>
                </a:ext>
              </a:extLst>
            </p:cNvPr>
            <p:cNvSpPr/>
            <p:nvPr/>
          </p:nvSpPr>
          <p:spPr>
            <a:xfrm>
              <a:off x="6392222" y="521930"/>
              <a:ext cx="19690" cy="56570"/>
            </a:xfrm>
            <a:custGeom>
              <a:avLst/>
              <a:gdLst/>
              <a:ahLst/>
              <a:cxnLst/>
              <a:rect l="0" t="0" r="0" b="0"/>
              <a:pathLst>
                <a:path w="19690" h="56570">
                  <a:moveTo>
                    <a:pt x="19690" y="0"/>
                  </a:moveTo>
                  <a:lnTo>
                    <a:pt x="19690" y="8854"/>
                  </a:lnTo>
                  <a:lnTo>
                    <a:pt x="13516" y="15186"/>
                  </a:lnTo>
                  <a:cubicBezTo>
                    <a:pt x="12348" y="19024"/>
                    <a:pt x="12015" y="23863"/>
                    <a:pt x="12015" y="27868"/>
                  </a:cubicBezTo>
                  <a:cubicBezTo>
                    <a:pt x="12015" y="32541"/>
                    <a:pt x="12348" y="37380"/>
                    <a:pt x="13516" y="41051"/>
                  </a:cubicBezTo>
                  <a:lnTo>
                    <a:pt x="19690" y="46908"/>
                  </a:lnTo>
                  <a:lnTo>
                    <a:pt x="19690" y="56423"/>
                  </a:lnTo>
                  <a:lnTo>
                    <a:pt x="19357" y="56570"/>
                  </a:lnTo>
                  <a:cubicBezTo>
                    <a:pt x="8010" y="56570"/>
                    <a:pt x="0" y="46558"/>
                    <a:pt x="0" y="28536"/>
                  </a:cubicBezTo>
                  <a:cubicBezTo>
                    <a:pt x="0" y="18523"/>
                    <a:pt x="2503" y="11348"/>
                    <a:pt x="6258" y="6676"/>
                  </a:cubicBezTo>
                  <a:lnTo>
                    <a:pt x="1969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3" name="Shape 59">
              <a:extLst>
                <a:ext uri="{FF2B5EF4-FFF2-40B4-BE49-F238E27FC236}">
                  <a16:creationId xmlns:a16="http://schemas.microsoft.com/office/drawing/2014/main" id="{497A0B73-885B-447E-8AD3-76BC4BB40160}"/>
                </a:ext>
              </a:extLst>
            </p:cNvPr>
            <p:cNvSpPr/>
            <p:nvPr/>
          </p:nvSpPr>
          <p:spPr>
            <a:xfrm>
              <a:off x="6411913" y="521764"/>
              <a:ext cx="19691" cy="56589"/>
            </a:xfrm>
            <a:custGeom>
              <a:avLst/>
              <a:gdLst/>
              <a:ahLst/>
              <a:cxnLst/>
              <a:rect l="0" t="0" r="0" b="0"/>
              <a:pathLst>
                <a:path w="19691" h="56589">
                  <a:moveTo>
                    <a:pt x="334" y="0"/>
                  </a:moveTo>
                  <a:cubicBezTo>
                    <a:pt x="11681" y="0"/>
                    <a:pt x="19691" y="10012"/>
                    <a:pt x="19691" y="28034"/>
                  </a:cubicBezTo>
                  <a:cubicBezTo>
                    <a:pt x="19691" y="39382"/>
                    <a:pt x="16854" y="46557"/>
                    <a:pt x="12933" y="50896"/>
                  </a:cubicBezTo>
                  <a:lnTo>
                    <a:pt x="0" y="56589"/>
                  </a:lnTo>
                  <a:lnTo>
                    <a:pt x="0" y="47074"/>
                  </a:lnTo>
                  <a:lnTo>
                    <a:pt x="334" y="47391"/>
                  </a:lnTo>
                  <a:cubicBezTo>
                    <a:pt x="6341" y="47391"/>
                    <a:pt x="7676" y="36712"/>
                    <a:pt x="7676" y="28034"/>
                  </a:cubicBezTo>
                  <a:cubicBezTo>
                    <a:pt x="7676" y="20025"/>
                    <a:pt x="6341" y="8677"/>
                    <a:pt x="334" y="8677"/>
                  </a:cubicBezTo>
                  <a:lnTo>
                    <a:pt x="0" y="9020"/>
                  </a:lnTo>
                  <a:lnTo>
                    <a:pt x="0" y="166"/>
                  </a:lnTo>
                  <a:lnTo>
                    <a:pt x="334"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4" name="Shape 60">
              <a:extLst>
                <a:ext uri="{FF2B5EF4-FFF2-40B4-BE49-F238E27FC236}">
                  <a16:creationId xmlns:a16="http://schemas.microsoft.com/office/drawing/2014/main" id="{F806EB49-C343-4152-A781-A315BC2BEC26}"/>
                </a:ext>
              </a:extLst>
            </p:cNvPr>
            <p:cNvSpPr/>
            <p:nvPr/>
          </p:nvSpPr>
          <p:spPr>
            <a:xfrm>
              <a:off x="6443619" y="523099"/>
              <a:ext cx="16687" cy="55401"/>
            </a:xfrm>
            <a:custGeom>
              <a:avLst/>
              <a:gdLst/>
              <a:ahLst/>
              <a:cxnLst/>
              <a:rect l="0" t="0" r="0" b="0"/>
              <a:pathLst>
                <a:path w="16687" h="55401">
                  <a:moveTo>
                    <a:pt x="0" y="0"/>
                  </a:moveTo>
                  <a:lnTo>
                    <a:pt x="12015" y="0"/>
                  </a:lnTo>
                  <a:lnTo>
                    <a:pt x="12015" y="40717"/>
                  </a:lnTo>
                  <a:lnTo>
                    <a:pt x="12682" y="40717"/>
                  </a:lnTo>
                  <a:cubicBezTo>
                    <a:pt x="12682" y="45389"/>
                    <a:pt x="14017" y="46724"/>
                    <a:pt x="16687" y="46056"/>
                  </a:cubicBezTo>
                  <a:lnTo>
                    <a:pt x="16020" y="54734"/>
                  </a:lnTo>
                  <a:cubicBezTo>
                    <a:pt x="14684" y="55401"/>
                    <a:pt x="13350" y="55401"/>
                    <a:pt x="11347" y="55401"/>
                  </a:cubicBezTo>
                  <a:cubicBezTo>
                    <a:pt x="6007" y="55401"/>
                    <a:pt x="0" y="53399"/>
                    <a:pt x="0" y="42052"/>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5" name="Shape 61">
              <a:extLst>
                <a:ext uri="{FF2B5EF4-FFF2-40B4-BE49-F238E27FC236}">
                  <a16:creationId xmlns:a16="http://schemas.microsoft.com/office/drawing/2014/main" id="{1B769E61-EBAF-4D6C-92EE-A21826C936BF}"/>
                </a:ext>
              </a:extLst>
            </p:cNvPr>
            <p:cNvSpPr/>
            <p:nvPr/>
          </p:nvSpPr>
          <p:spPr>
            <a:xfrm>
              <a:off x="6468983" y="522431"/>
              <a:ext cx="38047" cy="54734"/>
            </a:xfrm>
            <a:custGeom>
              <a:avLst/>
              <a:gdLst/>
              <a:ahLst/>
              <a:cxnLst/>
              <a:rect l="0" t="0" r="0" b="0"/>
              <a:pathLst>
                <a:path w="38047" h="54734">
                  <a:moveTo>
                    <a:pt x="0" y="0"/>
                  </a:moveTo>
                  <a:lnTo>
                    <a:pt x="10680" y="0"/>
                  </a:lnTo>
                  <a:lnTo>
                    <a:pt x="16020" y="27367"/>
                  </a:lnTo>
                  <a:cubicBezTo>
                    <a:pt x="16687" y="32039"/>
                    <a:pt x="17355" y="36712"/>
                    <a:pt x="18690" y="42051"/>
                  </a:cubicBezTo>
                  <a:lnTo>
                    <a:pt x="19357" y="42051"/>
                  </a:lnTo>
                  <a:cubicBezTo>
                    <a:pt x="22027" y="32707"/>
                    <a:pt x="26032" y="15352"/>
                    <a:pt x="26699" y="4005"/>
                  </a:cubicBezTo>
                  <a:cubicBezTo>
                    <a:pt x="26699" y="2670"/>
                    <a:pt x="26699" y="1335"/>
                    <a:pt x="26699" y="0"/>
                  </a:cubicBezTo>
                  <a:lnTo>
                    <a:pt x="37379" y="0"/>
                  </a:lnTo>
                  <a:cubicBezTo>
                    <a:pt x="37379" y="1335"/>
                    <a:pt x="38047" y="2670"/>
                    <a:pt x="38047" y="4005"/>
                  </a:cubicBezTo>
                  <a:cubicBezTo>
                    <a:pt x="38047" y="17355"/>
                    <a:pt x="30704" y="38714"/>
                    <a:pt x="23362" y="54734"/>
                  </a:cubicBezTo>
                  <a:lnTo>
                    <a:pt x="12682" y="54734"/>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6" name="Shape 62">
              <a:extLst>
                <a:ext uri="{FF2B5EF4-FFF2-40B4-BE49-F238E27FC236}">
                  <a16:creationId xmlns:a16="http://schemas.microsoft.com/office/drawing/2014/main" id="{151FA7D1-CCEF-4A95-A4BC-0D04E968860B}"/>
                </a:ext>
              </a:extLst>
            </p:cNvPr>
            <p:cNvSpPr/>
            <p:nvPr/>
          </p:nvSpPr>
          <p:spPr>
            <a:xfrm>
              <a:off x="6515706" y="522262"/>
              <a:ext cx="19024" cy="56064"/>
            </a:xfrm>
            <a:custGeom>
              <a:avLst/>
              <a:gdLst/>
              <a:ahLst/>
              <a:cxnLst/>
              <a:rect l="0" t="0" r="0" b="0"/>
              <a:pathLst>
                <a:path w="19024" h="56064">
                  <a:moveTo>
                    <a:pt x="19024" y="0"/>
                  </a:moveTo>
                  <a:lnTo>
                    <a:pt x="19024" y="8522"/>
                  </a:lnTo>
                  <a:lnTo>
                    <a:pt x="12850" y="14854"/>
                  </a:lnTo>
                  <a:cubicBezTo>
                    <a:pt x="11681" y="18692"/>
                    <a:pt x="11347" y="23532"/>
                    <a:pt x="11347" y="27537"/>
                  </a:cubicBezTo>
                  <a:cubicBezTo>
                    <a:pt x="11347" y="32209"/>
                    <a:pt x="11848" y="37048"/>
                    <a:pt x="13100" y="40719"/>
                  </a:cubicBezTo>
                  <a:lnTo>
                    <a:pt x="19024" y="46564"/>
                  </a:lnTo>
                  <a:lnTo>
                    <a:pt x="19024" y="56064"/>
                  </a:lnTo>
                  <a:lnTo>
                    <a:pt x="5424" y="48980"/>
                  </a:lnTo>
                  <a:cubicBezTo>
                    <a:pt x="2003" y="44224"/>
                    <a:pt x="0" y="37215"/>
                    <a:pt x="0" y="28204"/>
                  </a:cubicBezTo>
                  <a:cubicBezTo>
                    <a:pt x="0" y="18192"/>
                    <a:pt x="2503" y="11016"/>
                    <a:pt x="6258" y="6344"/>
                  </a:cubicBezTo>
                  <a:lnTo>
                    <a:pt x="19024"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7" name="Shape 63">
              <a:extLst>
                <a:ext uri="{FF2B5EF4-FFF2-40B4-BE49-F238E27FC236}">
                  <a16:creationId xmlns:a16="http://schemas.microsoft.com/office/drawing/2014/main" id="{FB569319-8783-48E0-8122-720F2D4D8C5F}"/>
                </a:ext>
              </a:extLst>
            </p:cNvPr>
            <p:cNvSpPr/>
            <p:nvPr/>
          </p:nvSpPr>
          <p:spPr>
            <a:xfrm>
              <a:off x="6534730" y="521764"/>
              <a:ext cx="20358" cy="56736"/>
            </a:xfrm>
            <a:custGeom>
              <a:avLst/>
              <a:gdLst/>
              <a:ahLst/>
              <a:cxnLst/>
              <a:rect l="0" t="0" r="0" b="0"/>
              <a:pathLst>
                <a:path w="20358" h="56736">
                  <a:moveTo>
                    <a:pt x="1001" y="0"/>
                  </a:moveTo>
                  <a:cubicBezTo>
                    <a:pt x="12348" y="0"/>
                    <a:pt x="20358" y="10012"/>
                    <a:pt x="20358" y="28034"/>
                  </a:cubicBezTo>
                  <a:cubicBezTo>
                    <a:pt x="19691" y="50729"/>
                    <a:pt x="8344" y="56736"/>
                    <a:pt x="334" y="56736"/>
                  </a:cubicBezTo>
                  <a:lnTo>
                    <a:pt x="0" y="56562"/>
                  </a:lnTo>
                  <a:lnTo>
                    <a:pt x="0" y="47062"/>
                  </a:lnTo>
                  <a:lnTo>
                    <a:pt x="334" y="47391"/>
                  </a:lnTo>
                  <a:cubicBezTo>
                    <a:pt x="6341" y="47391"/>
                    <a:pt x="7676" y="36712"/>
                    <a:pt x="7676" y="28034"/>
                  </a:cubicBezTo>
                  <a:cubicBezTo>
                    <a:pt x="7676" y="20025"/>
                    <a:pt x="6341" y="8677"/>
                    <a:pt x="334" y="8677"/>
                  </a:cubicBezTo>
                  <a:lnTo>
                    <a:pt x="0" y="9020"/>
                  </a:lnTo>
                  <a:lnTo>
                    <a:pt x="0" y="498"/>
                  </a:lnTo>
                  <a:lnTo>
                    <a:pt x="1001"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8" name="Shape 64">
              <a:extLst>
                <a:ext uri="{FF2B5EF4-FFF2-40B4-BE49-F238E27FC236}">
                  <a16:creationId xmlns:a16="http://schemas.microsoft.com/office/drawing/2014/main" id="{8554EC56-F89B-44EA-98DC-3ECF93FF44FD}"/>
                </a:ext>
              </a:extLst>
            </p:cNvPr>
            <p:cNvSpPr/>
            <p:nvPr/>
          </p:nvSpPr>
          <p:spPr>
            <a:xfrm>
              <a:off x="6583122" y="530470"/>
              <a:ext cx="3671" cy="11629"/>
            </a:xfrm>
            <a:custGeom>
              <a:avLst/>
              <a:gdLst/>
              <a:ahLst/>
              <a:cxnLst/>
              <a:rect l="0" t="0" r="0" b="0"/>
              <a:pathLst>
                <a:path w="3671" h="11629">
                  <a:moveTo>
                    <a:pt x="3671" y="0"/>
                  </a:moveTo>
                  <a:lnTo>
                    <a:pt x="3671" y="11629"/>
                  </a:lnTo>
                  <a:lnTo>
                    <a:pt x="2003" y="10651"/>
                  </a:lnTo>
                  <a:cubicBezTo>
                    <a:pt x="1336" y="10651"/>
                    <a:pt x="667" y="10651"/>
                    <a:pt x="0" y="10651"/>
                  </a:cubicBezTo>
                  <a:lnTo>
                    <a:pt x="0" y="1974"/>
                  </a:lnTo>
                  <a:cubicBezTo>
                    <a:pt x="667" y="1974"/>
                    <a:pt x="1335" y="1974"/>
                    <a:pt x="1335" y="1974"/>
                  </a:cubicBezTo>
                  <a:lnTo>
                    <a:pt x="3671"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199" name="Shape 65">
              <a:extLst>
                <a:ext uri="{FF2B5EF4-FFF2-40B4-BE49-F238E27FC236}">
                  <a16:creationId xmlns:a16="http://schemas.microsoft.com/office/drawing/2014/main" id="{097AF569-E6B2-4C2E-9C1F-AEF6ED83DBD9}"/>
                </a:ext>
              </a:extLst>
            </p:cNvPr>
            <p:cNvSpPr/>
            <p:nvPr/>
          </p:nvSpPr>
          <p:spPr>
            <a:xfrm>
              <a:off x="6567103" y="498402"/>
              <a:ext cx="19690" cy="100790"/>
            </a:xfrm>
            <a:custGeom>
              <a:avLst/>
              <a:gdLst/>
              <a:ahLst/>
              <a:cxnLst/>
              <a:rect l="0" t="0" r="0" b="0"/>
              <a:pathLst>
                <a:path w="19690" h="100790">
                  <a:moveTo>
                    <a:pt x="18690" y="0"/>
                  </a:moveTo>
                  <a:lnTo>
                    <a:pt x="19690" y="465"/>
                  </a:lnTo>
                  <a:lnTo>
                    <a:pt x="19690" y="12008"/>
                  </a:lnTo>
                  <a:lnTo>
                    <a:pt x="18022" y="10680"/>
                  </a:lnTo>
                  <a:cubicBezTo>
                    <a:pt x="13350" y="10680"/>
                    <a:pt x="11347" y="16687"/>
                    <a:pt x="11347" y="27367"/>
                  </a:cubicBezTo>
                  <a:lnTo>
                    <a:pt x="11347" y="65413"/>
                  </a:lnTo>
                  <a:lnTo>
                    <a:pt x="12015" y="65413"/>
                  </a:lnTo>
                  <a:cubicBezTo>
                    <a:pt x="14017" y="68751"/>
                    <a:pt x="16687" y="70086"/>
                    <a:pt x="19357" y="70086"/>
                  </a:cubicBezTo>
                  <a:lnTo>
                    <a:pt x="19690" y="69893"/>
                  </a:lnTo>
                  <a:lnTo>
                    <a:pt x="19690" y="79675"/>
                  </a:lnTo>
                  <a:lnTo>
                    <a:pt x="12015" y="76093"/>
                  </a:lnTo>
                  <a:lnTo>
                    <a:pt x="12015" y="82101"/>
                  </a:lnTo>
                  <a:cubicBezTo>
                    <a:pt x="12015" y="89443"/>
                    <a:pt x="12682" y="97453"/>
                    <a:pt x="13350" y="100790"/>
                  </a:cubicBezTo>
                  <a:lnTo>
                    <a:pt x="2002" y="100790"/>
                  </a:lnTo>
                  <a:cubicBezTo>
                    <a:pt x="667" y="98120"/>
                    <a:pt x="0" y="92113"/>
                    <a:pt x="0" y="82768"/>
                  </a:cubicBezTo>
                  <a:lnTo>
                    <a:pt x="0" y="29369"/>
                  </a:lnTo>
                  <a:cubicBezTo>
                    <a:pt x="0" y="16020"/>
                    <a:pt x="2002" y="10012"/>
                    <a:pt x="6007" y="5340"/>
                  </a:cubicBezTo>
                  <a:cubicBezTo>
                    <a:pt x="9344" y="2002"/>
                    <a:pt x="13350" y="0"/>
                    <a:pt x="18690"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0" name="Shape 66">
              <a:extLst>
                <a:ext uri="{FF2B5EF4-FFF2-40B4-BE49-F238E27FC236}">
                  <a16:creationId xmlns:a16="http://schemas.microsoft.com/office/drawing/2014/main" id="{33BC9985-2E4F-46CC-A8DB-FA8B03837954}"/>
                </a:ext>
              </a:extLst>
            </p:cNvPr>
            <p:cNvSpPr/>
            <p:nvPr/>
          </p:nvSpPr>
          <p:spPr>
            <a:xfrm>
              <a:off x="6586794" y="498867"/>
              <a:ext cx="20358" cy="80301"/>
            </a:xfrm>
            <a:custGeom>
              <a:avLst/>
              <a:gdLst/>
              <a:ahLst/>
              <a:cxnLst/>
              <a:rect l="0" t="0" r="0" b="0"/>
              <a:pathLst>
                <a:path w="20358" h="80301">
                  <a:moveTo>
                    <a:pt x="0" y="0"/>
                  </a:moveTo>
                  <a:lnTo>
                    <a:pt x="11932" y="5543"/>
                  </a:lnTo>
                  <a:cubicBezTo>
                    <a:pt x="14852" y="9214"/>
                    <a:pt x="16354" y="14220"/>
                    <a:pt x="16354" y="19560"/>
                  </a:cubicBezTo>
                  <a:cubicBezTo>
                    <a:pt x="16354" y="28237"/>
                    <a:pt x="12349" y="33577"/>
                    <a:pt x="7676" y="36247"/>
                  </a:cubicBezTo>
                  <a:lnTo>
                    <a:pt x="7676" y="36914"/>
                  </a:lnTo>
                  <a:cubicBezTo>
                    <a:pt x="13684" y="38917"/>
                    <a:pt x="20358" y="45592"/>
                    <a:pt x="20358" y="57606"/>
                  </a:cubicBezTo>
                  <a:cubicBezTo>
                    <a:pt x="20358" y="71623"/>
                    <a:pt x="13016" y="80301"/>
                    <a:pt x="2336" y="80301"/>
                  </a:cubicBezTo>
                  <a:lnTo>
                    <a:pt x="0" y="79210"/>
                  </a:lnTo>
                  <a:lnTo>
                    <a:pt x="0" y="69428"/>
                  </a:lnTo>
                  <a:lnTo>
                    <a:pt x="6007" y="65950"/>
                  </a:lnTo>
                  <a:cubicBezTo>
                    <a:pt x="7510" y="63614"/>
                    <a:pt x="8344" y="60276"/>
                    <a:pt x="8344" y="56271"/>
                  </a:cubicBezTo>
                  <a:cubicBezTo>
                    <a:pt x="8344" y="52266"/>
                    <a:pt x="7342" y="48929"/>
                    <a:pt x="5590" y="46509"/>
                  </a:cubicBezTo>
                  <a:lnTo>
                    <a:pt x="0" y="43232"/>
                  </a:lnTo>
                  <a:lnTo>
                    <a:pt x="0" y="31603"/>
                  </a:lnTo>
                  <a:lnTo>
                    <a:pt x="2504" y="29489"/>
                  </a:lnTo>
                  <a:cubicBezTo>
                    <a:pt x="3672" y="27403"/>
                    <a:pt x="4339" y="24566"/>
                    <a:pt x="4339" y="20895"/>
                  </a:cubicBezTo>
                  <a:cubicBezTo>
                    <a:pt x="4339" y="18558"/>
                    <a:pt x="3839" y="15888"/>
                    <a:pt x="2837" y="13803"/>
                  </a:cubicBezTo>
                  <a:lnTo>
                    <a:pt x="0" y="11543"/>
                  </a:ln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1" name="Shape 67">
              <a:extLst>
                <a:ext uri="{FF2B5EF4-FFF2-40B4-BE49-F238E27FC236}">
                  <a16:creationId xmlns:a16="http://schemas.microsoft.com/office/drawing/2014/main" id="{BFCBCF66-28CF-4E37-85D4-A5812ACE8E97}"/>
                </a:ext>
              </a:extLst>
            </p:cNvPr>
            <p:cNvSpPr/>
            <p:nvPr/>
          </p:nvSpPr>
          <p:spPr>
            <a:xfrm>
              <a:off x="6618499" y="521930"/>
              <a:ext cx="19691" cy="56570"/>
            </a:xfrm>
            <a:custGeom>
              <a:avLst/>
              <a:gdLst/>
              <a:ahLst/>
              <a:cxnLst/>
              <a:rect l="0" t="0" r="0" b="0"/>
              <a:pathLst>
                <a:path w="19691" h="56570">
                  <a:moveTo>
                    <a:pt x="19691" y="0"/>
                  </a:moveTo>
                  <a:lnTo>
                    <a:pt x="19691" y="8853"/>
                  </a:lnTo>
                  <a:lnTo>
                    <a:pt x="13516" y="15186"/>
                  </a:lnTo>
                  <a:cubicBezTo>
                    <a:pt x="12349" y="19024"/>
                    <a:pt x="12015" y="23864"/>
                    <a:pt x="12015" y="27869"/>
                  </a:cubicBezTo>
                  <a:cubicBezTo>
                    <a:pt x="12015" y="32541"/>
                    <a:pt x="12349" y="37380"/>
                    <a:pt x="13516" y="41051"/>
                  </a:cubicBezTo>
                  <a:lnTo>
                    <a:pt x="19691" y="46909"/>
                  </a:lnTo>
                  <a:lnTo>
                    <a:pt x="19691" y="56423"/>
                  </a:lnTo>
                  <a:lnTo>
                    <a:pt x="19357" y="56570"/>
                  </a:lnTo>
                  <a:cubicBezTo>
                    <a:pt x="8010" y="56570"/>
                    <a:pt x="0" y="46558"/>
                    <a:pt x="0" y="28536"/>
                  </a:cubicBezTo>
                  <a:cubicBezTo>
                    <a:pt x="0" y="18524"/>
                    <a:pt x="2503" y="11348"/>
                    <a:pt x="6258" y="6676"/>
                  </a:cubicBezTo>
                  <a:lnTo>
                    <a:pt x="19691"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2" name="Shape 68">
              <a:extLst>
                <a:ext uri="{FF2B5EF4-FFF2-40B4-BE49-F238E27FC236}">
                  <a16:creationId xmlns:a16="http://schemas.microsoft.com/office/drawing/2014/main" id="{40F93E05-1AA4-42C6-94B9-E226285866B6}"/>
                </a:ext>
              </a:extLst>
            </p:cNvPr>
            <p:cNvSpPr/>
            <p:nvPr/>
          </p:nvSpPr>
          <p:spPr>
            <a:xfrm>
              <a:off x="6638190" y="521764"/>
              <a:ext cx="19690" cy="56589"/>
            </a:xfrm>
            <a:custGeom>
              <a:avLst/>
              <a:gdLst/>
              <a:ahLst/>
              <a:cxnLst/>
              <a:rect l="0" t="0" r="0" b="0"/>
              <a:pathLst>
                <a:path w="19690" h="56589">
                  <a:moveTo>
                    <a:pt x="333" y="0"/>
                  </a:moveTo>
                  <a:cubicBezTo>
                    <a:pt x="11681" y="0"/>
                    <a:pt x="19690" y="10012"/>
                    <a:pt x="19690" y="28034"/>
                  </a:cubicBezTo>
                  <a:cubicBezTo>
                    <a:pt x="19690" y="39382"/>
                    <a:pt x="16853" y="46557"/>
                    <a:pt x="12933" y="50896"/>
                  </a:cubicBezTo>
                  <a:lnTo>
                    <a:pt x="0" y="56589"/>
                  </a:lnTo>
                  <a:lnTo>
                    <a:pt x="0" y="47075"/>
                  </a:lnTo>
                  <a:lnTo>
                    <a:pt x="333" y="47391"/>
                  </a:lnTo>
                  <a:cubicBezTo>
                    <a:pt x="6341" y="47391"/>
                    <a:pt x="7676" y="36712"/>
                    <a:pt x="7676" y="28034"/>
                  </a:cubicBezTo>
                  <a:cubicBezTo>
                    <a:pt x="7676" y="20025"/>
                    <a:pt x="6341" y="8677"/>
                    <a:pt x="333" y="8677"/>
                  </a:cubicBezTo>
                  <a:lnTo>
                    <a:pt x="0" y="9019"/>
                  </a:lnTo>
                  <a:lnTo>
                    <a:pt x="0" y="166"/>
                  </a:lnTo>
                  <a:lnTo>
                    <a:pt x="333"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3" name="Shape 69">
              <a:extLst>
                <a:ext uri="{FF2B5EF4-FFF2-40B4-BE49-F238E27FC236}">
                  <a16:creationId xmlns:a16="http://schemas.microsoft.com/office/drawing/2014/main" id="{4A559F08-BDF9-421C-A29A-88ED6745666E}"/>
                </a:ext>
              </a:extLst>
            </p:cNvPr>
            <p:cNvSpPr/>
            <p:nvPr/>
          </p:nvSpPr>
          <p:spPr>
            <a:xfrm>
              <a:off x="6670563" y="521764"/>
              <a:ext cx="37379" cy="56736"/>
            </a:xfrm>
            <a:custGeom>
              <a:avLst/>
              <a:gdLst/>
              <a:ahLst/>
              <a:cxnLst/>
              <a:rect l="0" t="0" r="0" b="0"/>
              <a:pathLst>
                <a:path w="37379" h="56736">
                  <a:moveTo>
                    <a:pt x="23362" y="0"/>
                  </a:moveTo>
                  <a:lnTo>
                    <a:pt x="34042" y="0"/>
                  </a:lnTo>
                  <a:lnTo>
                    <a:pt x="34042" y="667"/>
                  </a:lnTo>
                  <a:cubicBezTo>
                    <a:pt x="35377" y="5340"/>
                    <a:pt x="37379" y="12682"/>
                    <a:pt x="37379" y="21359"/>
                  </a:cubicBezTo>
                  <a:cubicBezTo>
                    <a:pt x="37379" y="39382"/>
                    <a:pt x="33375" y="56736"/>
                    <a:pt x="17355" y="56736"/>
                  </a:cubicBezTo>
                  <a:cubicBezTo>
                    <a:pt x="7343" y="56736"/>
                    <a:pt x="667" y="50061"/>
                    <a:pt x="667" y="38047"/>
                  </a:cubicBezTo>
                  <a:lnTo>
                    <a:pt x="667" y="18022"/>
                  </a:lnTo>
                  <a:cubicBezTo>
                    <a:pt x="667" y="11347"/>
                    <a:pt x="667" y="4672"/>
                    <a:pt x="0" y="667"/>
                  </a:cubicBezTo>
                  <a:lnTo>
                    <a:pt x="11347" y="667"/>
                  </a:lnTo>
                  <a:cubicBezTo>
                    <a:pt x="12015" y="2002"/>
                    <a:pt x="12682" y="6675"/>
                    <a:pt x="12682" y="12015"/>
                  </a:cubicBezTo>
                  <a:lnTo>
                    <a:pt x="12682" y="37379"/>
                  </a:lnTo>
                  <a:cubicBezTo>
                    <a:pt x="12682" y="43387"/>
                    <a:pt x="15353" y="46056"/>
                    <a:pt x="18690" y="46056"/>
                  </a:cubicBezTo>
                  <a:cubicBezTo>
                    <a:pt x="24697" y="46056"/>
                    <a:pt x="26032" y="36044"/>
                    <a:pt x="26032" y="23362"/>
                  </a:cubicBezTo>
                  <a:cubicBezTo>
                    <a:pt x="26032" y="13350"/>
                    <a:pt x="24697" y="4005"/>
                    <a:pt x="23362"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4" name="Shape 70">
              <a:extLst>
                <a:ext uri="{FF2B5EF4-FFF2-40B4-BE49-F238E27FC236}">
                  <a16:creationId xmlns:a16="http://schemas.microsoft.com/office/drawing/2014/main" id="{F511BB0D-5833-4104-AD5A-DEE2E81A020E}"/>
                </a:ext>
              </a:extLst>
            </p:cNvPr>
            <p:cNvSpPr/>
            <p:nvPr/>
          </p:nvSpPr>
          <p:spPr>
            <a:xfrm>
              <a:off x="6683913" y="500405"/>
              <a:ext cx="14017" cy="15352"/>
            </a:xfrm>
            <a:custGeom>
              <a:avLst/>
              <a:gdLst/>
              <a:ahLst/>
              <a:cxnLst/>
              <a:rect l="0" t="0" r="0" b="0"/>
              <a:pathLst>
                <a:path w="14017" h="15352">
                  <a:moveTo>
                    <a:pt x="3337" y="0"/>
                  </a:moveTo>
                  <a:lnTo>
                    <a:pt x="14017" y="0"/>
                  </a:lnTo>
                  <a:lnTo>
                    <a:pt x="7342" y="15352"/>
                  </a:lnTo>
                  <a:lnTo>
                    <a:pt x="0" y="15352"/>
                  </a:lnTo>
                  <a:lnTo>
                    <a:pt x="3337"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5" name="Shape 71">
              <a:extLst>
                <a:ext uri="{FF2B5EF4-FFF2-40B4-BE49-F238E27FC236}">
                  <a16:creationId xmlns:a16="http://schemas.microsoft.com/office/drawing/2014/main" id="{63F8056A-787F-4F87-978C-6E186BA0E124}"/>
                </a:ext>
              </a:extLst>
            </p:cNvPr>
            <p:cNvSpPr/>
            <p:nvPr/>
          </p:nvSpPr>
          <p:spPr>
            <a:xfrm>
              <a:off x="6714617" y="499737"/>
              <a:ext cx="40049" cy="78096"/>
            </a:xfrm>
            <a:custGeom>
              <a:avLst/>
              <a:gdLst/>
              <a:ahLst/>
              <a:cxnLst/>
              <a:rect l="0" t="0" r="0" b="0"/>
              <a:pathLst>
                <a:path w="40049" h="78096">
                  <a:moveTo>
                    <a:pt x="4005" y="0"/>
                  </a:moveTo>
                  <a:cubicBezTo>
                    <a:pt x="4673" y="0"/>
                    <a:pt x="6007" y="0"/>
                    <a:pt x="7342" y="0"/>
                  </a:cubicBezTo>
                  <a:cubicBezTo>
                    <a:pt x="18690" y="0"/>
                    <a:pt x="22695" y="11347"/>
                    <a:pt x="26033" y="24029"/>
                  </a:cubicBezTo>
                  <a:lnTo>
                    <a:pt x="40049" y="77428"/>
                  </a:lnTo>
                  <a:lnTo>
                    <a:pt x="28035" y="77428"/>
                  </a:lnTo>
                  <a:lnTo>
                    <a:pt x="22027" y="51396"/>
                  </a:lnTo>
                  <a:cubicBezTo>
                    <a:pt x="21360" y="48059"/>
                    <a:pt x="20693" y="45389"/>
                    <a:pt x="20025" y="39382"/>
                  </a:cubicBezTo>
                  <a:lnTo>
                    <a:pt x="19357" y="39382"/>
                  </a:lnTo>
                  <a:cubicBezTo>
                    <a:pt x="18690" y="43386"/>
                    <a:pt x="18022" y="46724"/>
                    <a:pt x="17355" y="51396"/>
                  </a:cubicBezTo>
                  <a:lnTo>
                    <a:pt x="12015" y="78096"/>
                  </a:lnTo>
                  <a:lnTo>
                    <a:pt x="0" y="78096"/>
                  </a:lnTo>
                  <a:lnTo>
                    <a:pt x="14018" y="26699"/>
                  </a:lnTo>
                  <a:cubicBezTo>
                    <a:pt x="14018" y="26032"/>
                    <a:pt x="14018" y="25364"/>
                    <a:pt x="14018" y="24697"/>
                  </a:cubicBezTo>
                  <a:cubicBezTo>
                    <a:pt x="14018" y="24029"/>
                    <a:pt x="14018" y="22694"/>
                    <a:pt x="13350" y="21359"/>
                  </a:cubicBezTo>
                  <a:cubicBezTo>
                    <a:pt x="10680" y="12682"/>
                    <a:pt x="7342" y="10012"/>
                    <a:pt x="4005" y="10012"/>
                  </a:cubicBezTo>
                  <a:cubicBezTo>
                    <a:pt x="3338" y="10012"/>
                    <a:pt x="3338" y="10012"/>
                    <a:pt x="2670" y="10012"/>
                  </a:cubicBezTo>
                  <a:lnTo>
                    <a:pt x="4005"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6" name="Shape 72">
              <a:extLst>
                <a:ext uri="{FF2B5EF4-FFF2-40B4-BE49-F238E27FC236}">
                  <a16:creationId xmlns:a16="http://schemas.microsoft.com/office/drawing/2014/main" id="{FC49A873-3E1B-402A-A494-0AFBD2D85169}"/>
                </a:ext>
              </a:extLst>
            </p:cNvPr>
            <p:cNvSpPr/>
            <p:nvPr/>
          </p:nvSpPr>
          <p:spPr>
            <a:xfrm>
              <a:off x="6764011" y="523099"/>
              <a:ext cx="16687" cy="55401"/>
            </a:xfrm>
            <a:custGeom>
              <a:avLst/>
              <a:gdLst/>
              <a:ahLst/>
              <a:cxnLst/>
              <a:rect l="0" t="0" r="0" b="0"/>
              <a:pathLst>
                <a:path w="16687" h="55401">
                  <a:moveTo>
                    <a:pt x="0" y="0"/>
                  </a:moveTo>
                  <a:lnTo>
                    <a:pt x="12015" y="0"/>
                  </a:lnTo>
                  <a:lnTo>
                    <a:pt x="12015" y="40717"/>
                  </a:lnTo>
                  <a:lnTo>
                    <a:pt x="12682" y="40717"/>
                  </a:lnTo>
                  <a:cubicBezTo>
                    <a:pt x="12682" y="45389"/>
                    <a:pt x="14018" y="46724"/>
                    <a:pt x="16687" y="46056"/>
                  </a:cubicBezTo>
                  <a:lnTo>
                    <a:pt x="16020" y="54734"/>
                  </a:lnTo>
                  <a:cubicBezTo>
                    <a:pt x="14685" y="55401"/>
                    <a:pt x="13350" y="55401"/>
                    <a:pt x="11347" y="55401"/>
                  </a:cubicBezTo>
                  <a:cubicBezTo>
                    <a:pt x="6007" y="55401"/>
                    <a:pt x="0" y="53399"/>
                    <a:pt x="0" y="42052"/>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7" name="Shape 73">
              <a:extLst>
                <a:ext uri="{FF2B5EF4-FFF2-40B4-BE49-F238E27FC236}">
                  <a16:creationId xmlns:a16="http://schemas.microsoft.com/office/drawing/2014/main" id="{5828C191-5CC5-47AA-B19A-1C29DF5306B1}"/>
                </a:ext>
              </a:extLst>
            </p:cNvPr>
            <p:cNvSpPr/>
            <p:nvPr/>
          </p:nvSpPr>
          <p:spPr>
            <a:xfrm>
              <a:off x="6790043" y="521930"/>
              <a:ext cx="19690" cy="56570"/>
            </a:xfrm>
            <a:custGeom>
              <a:avLst/>
              <a:gdLst/>
              <a:ahLst/>
              <a:cxnLst/>
              <a:rect l="0" t="0" r="0" b="0"/>
              <a:pathLst>
                <a:path w="19690" h="56570">
                  <a:moveTo>
                    <a:pt x="19690" y="0"/>
                  </a:moveTo>
                  <a:lnTo>
                    <a:pt x="19690" y="8854"/>
                  </a:lnTo>
                  <a:lnTo>
                    <a:pt x="13516" y="15186"/>
                  </a:lnTo>
                  <a:cubicBezTo>
                    <a:pt x="12348" y="19024"/>
                    <a:pt x="12015" y="23863"/>
                    <a:pt x="12015" y="27868"/>
                  </a:cubicBezTo>
                  <a:cubicBezTo>
                    <a:pt x="12015" y="32541"/>
                    <a:pt x="12348" y="37380"/>
                    <a:pt x="13516" y="41051"/>
                  </a:cubicBezTo>
                  <a:lnTo>
                    <a:pt x="19690" y="46908"/>
                  </a:lnTo>
                  <a:lnTo>
                    <a:pt x="19690" y="56420"/>
                  </a:lnTo>
                  <a:lnTo>
                    <a:pt x="19357" y="56570"/>
                  </a:lnTo>
                  <a:cubicBezTo>
                    <a:pt x="8010" y="56570"/>
                    <a:pt x="0" y="46558"/>
                    <a:pt x="0" y="28536"/>
                  </a:cubicBezTo>
                  <a:cubicBezTo>
                    <a:pt x="0" y="18523"/>
                    <a:pt x="2503" y="11348"/>
                    <a:pt x="6258" y="6676"/>
                  </a:cubicBezTo>
                  <a:lnTo>
                    <a:pt x="1969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8" name="Shape 74">
              <a:extLst>
                <a:ext uri="{FF2B5EF4-FFF2-40B4-BE49-F238E27FC236}">
                  <a16:creationId xmlns:a16="http://schemas.microsoft.com/office/drawing/2014/main" id="{9B243B73-40ED-4557-95B8-BDCCC35EA6CE}"/>
                </a:ext>
              </a:extLst>
            </p:cNvPr>
            <p:cNvSpPr/>
            <p:nvPr/>
          </p:nvSpPr>
          <p:spPr>
            <a:xfrm>
              <a:off x="6809733" y="521764"/>
              <a:ext cx="19691" cy="56587"/>
            </a:xfrm>
            <a:custGeom>
              <a:avLst/>
              <a:gdLst/>
              <a:ahLst/>
              <a:cxnLst/>
              <a:rect l="0" t="0" r="0" b="0"/>
              <a:pathLst>
                <a:path w="19691" h="56587">
                  <a:moveTo>
                    <a:pt x="334" y="0"/>
                  </a:moveTo>
                  <a:cubicBezTo>
                    <a:pt x="11681" y="0"/>
                    <a:pt x="19691" y="10012"/>
                    <a:pt x="19691" y="28034"/>
                  </a:cubicBezTo>
                  <a:cubicBezTo>
                    <a:pt x="19691" y="39382"/>
                    <a:pt x="16687" y="46557"/>
                    <a:pt x="12682" y="50896"/>
                  </a:cubicBezTo>
                  <a:lnTo>
                    <a:pt x="0" y="56587"/>
                  </a:lnTo>
                  <a:lnTo>
                    <a:pt x="0" y="47074"/>
                  </a:lnTo>
                  <a:lnTo>
                    <a:pt x="334" y="47391"/>
                  </a:lnTo>
                  <a:cubicBezTo>
                    <a:pt x="6341" y="47391"/>
                    <a:pt x="7676" y="36712"/>
                    <a:pt x="7676" y="28034"/>
                  </a:cubicBezTo>
                  <a:cubicBezTo>
                    <a:pt x="7676" y="20025"/>
                    <a:pt x="6341" y="8677"/>
                    <a:pt x="334" y="8677"/>
                  </a:cubicBezTo>
                  <a:lnTo>
                    <a:pt x="0" y="9020"/>
                  </a:lnTo>
                  <a:lnTo>
                    <a:pt x="0" y="166"/>
                  </a:lnTo>
                  <a:lnTo>
                    <a:pt x="334"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09" name="Shape 4153">
              <a:extLst>
                <a:ext uri="{FF2B5EF4-FFF2-40B4-BE49-F238E27FC236}">
                  <a16:creationId xmlns:a16="http://schemas.microsoft.com/office/drawing/2014/main" id="{C7F05B55-89A7-4D5E-ACD2-913F453A4C14}"/>
                </a:ext>
              </a:extLst>
            </p:cNvPr>
            <p:cNvSpPr/>
            <p:nvPr/>
          </p:nvSpPr>
          <p:spPr>
            <a:xfrm>
              <a:off x="6450961" y="199369"/>
              <a:ext cx="378464" cy="252309"/>
            </a:xfrm>
            <a:custGeom>
              <a:avLst/>
              <a:gdLst/>
              <a:ahLst/>
              <a:cxnLst/>
              <a:rect l="0" t="0" r="0" b="0"/>
              <a:pathLst>
                <a:path w="378464" h="252309">
                  <a:moveTo>
                    <a:pt x="0" y="0"/>
                  </a:moveTo>
                  <a:lnTo>
                    <a:pt x="378464" y="0"/>
                  </a:lnTo>
                  <a:lnTo>
                    <a:pt x="378464" y="252309"/>
                  </a:lnTo>
                  <a:lnTo>
                    <a:pt x="0" y="252309"/>
                  </a:lnTo>
                  <a:lnTo>
                    <a:pt x="0" y="0"/>
                  </a:lnTo>
                </a:path>
              </a:pathLst>
            </a:custGeom>
            <a:ln w="0" cap="flat">
              <a:miter lim="127000"/>
            </a:ln>
          </p:spPr>
          <p:style>
            <a:lnRef idx="0">
              <a:srgbClr val="000000">
                <a:alpha val="0"/>
              </a:srgbClr>
            </a:lnRef>
            <a:fillRef idx="1">
              <a:srgbClr val="164194"/>
            </a:fillRef>
            <a:effectRef idx="0">
              <a:scrgbClr r="0" g="0" b="0"/>
            </a:effectRef>
            <a:fontRef idx="none"/>
          </p:style>
          <p:txBody>
            <a:bodyPr/>
            <a:lstStyle/>
            <a:p>
              <a:endParaRPr lang="el-GR"/>
            </a:p>
          </p:txBody>
        </p:sp>
        <p:sp>
          <p:nvSpPr>
            <p:cNvPr id="210" name="Shape 76">
              <a:extLst>
                <a:ext uri="{FF2B5EF4-FFF2-40B4-BE49-F238E27FC236}">
                  <a16:creationId xmlns:a16="http://schemas.microsoft.com/office/drawing/2014/main" id="{518666B3-C272-4F4D-B47A-E251C2D8B8F5}"/>
                </a:ext>
              </a:extLst>
            </p:cNvPr>
            <p:cNvSpPr/>
            <p:nvPr/>
          </p:nvSpPr>
          <p:spPr>
            <a:xfrm>
              <a:off x="6624507" y="226736"/>
              <a:ext cx="30704" cy="29369"/>
            </a:xfrm>
            <a:custGeom>
              <a:avLst/>
              <a:gdLst/>
              <a:ahLst/>
              <a:cxnLst/>
              <a:rect l="0" t="0" r="0" b="0"/>
              <a:pathLst>
                <a:path w="30704" h="29369">
                  <a:moveTo>
                    <a:pt x="15352" y="0"/>
                  </a:moveTo>
                  <a:lnTo>
                    <a:pt x="19357" y="11347"/>
                  </a:lnTo>
                  <a:lnTo>
                    <a:pt x="30704" y="11347"/>
                  </a:lnTo>
                  <a:lnTo>
                    <a:pt x="21359" y="18022"/>
                  </a:lnTo>
                  <a:lnTo>
                    <a:pt x="24697" y="29369"/>
                  </a:lnTo>
                  <a:lnTo>
                    <a:pt x="15352" y="22694"/>
                  </a:lnTo>
                  <a:lnTo>
                    <a:pt x="6007" y="29369"/>
                  </a:lnTo>
                  <a:lnTo>
                    <a:pt x="10013" y="18022"/>
                  </a:lnTo>
                  <a:lnTo>
                    <a:pt x="0" y="11347"/>
                  </a:lnTo>
                  <a:lnTo>
                    <a:pt x="12015"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1" name="Shape 77">
              <a:extLst>
                <a:ext uri="{FF2B5EF4-FFF2-40B4-BE49-F238E27FC236}">
                  <a16:creationId xmlns:a16="http://schemas.microsoft.com/office/drawing/2014/main" id="{C24FDC28-3738-4EDF-9CBD-B65FD6C1909C}"/>
                </a:ext>
              </a:extLst>
            </p:cNvPr>
            <p:cNvSpPr/>
            <p:nvPr/>
          </p:nvSpPr>
          <p:spPr>
            <a:xfrm>
              <a:off x="6624507" y="395610"/>
              <a:ext cx="30704" cy="28702"/>
            </a:xfrm>
            <a:custGeom>
              <a:avLst/>
              <a:gdLst/>
              <a:ahLst/>
              <a:cxnLst/>
              <a:rect l="0" t="0" r="0" b="0"/>
              <a:pathLst>
                <a:path w="30704" h="28702">
                  <a:moveTo>
                    <a:pt x="15352" y="0"/>
                  </a:moveTo>
                  <a:lnTo>
                    <a:pt x="19357" y="10680"/>
                  </a:lnTo>
                  <a:lnTo>
                    <a:pt x="30704" y="10680"/>
                  </a:lnTo>
                  <a:lnTo>
                    <a:pt x="21359" y="18022"/>
                  </a:lnTo>
                  <a:lnTo>
                    <a:pt x="24697" y="28702"/>
                  </a:lnTo>
                  <a:lnTo>
                    <a:pt x="15352" y="22027"/>
                  </a:lnTo>
                  <a:lnTo>
                    <a:pt x="6007" y="28702"/>
                  </a:lnTo>
                  <a:lnTo>
                    <a:pt x="10013" y="18022"/>
                  </a:lnTo>
                  <a:lnTo>
                    <a:pt x="0" y="10680"/>
                  </a:lnTo>
                  <a:lnTo>
                    <a:pt x="12015" y="10680"/>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2" name="Shape 78">
              <a:extLst>
                <a:ext uri="{FF2B5EF4-FFF2-40B4-BE49-F238E27FC236}">
                  <a16:creationId xmlns:a16="http://schemas.microsoft.com/office/drawing/2014/main" id="{D3B121B9-87F1-4D9B-A165-B804DAE81D80}"/>
                </a:ext>
              </a:extLst>
            </p:cNvPr>
            <p:cNvSpPr/>
            <p:nvPr/>
          </p:nvSpPr>
          <p:spPr>
            <a:xfrm>
              <a:off x="6583122" y="238083"/>
              <a:ext cx="30037" cy="29369"/>
            </a:xfrm>
            <a:custGeom>
              <a:avLst/>
              <a:gdLst/>
              <a:ahLst/>
              <a:cxnLst/>
              <a:rect l="0" t="0" r="0" b="0"/>
              <a:pathLst>
                <a:path w="30037" h="29369">
                  <a:moveTo>
                    <a:pt x="15353" y="0"/>
                  </a:moveTo>
                  <a:lnTo>
                    <a:pt x="18690" y="11347"/>
                  </a:lnTo>
                  <a:lnTo>
                    <a:pt x="30037" y="11347"/>
                  </a:lnTo>
                  <a:lnTo>
                    <a:pt x="20693" y="18022"/>
                  </a:lnTo>
                  <a:lnTo>
                    <a:pt x="24697" y="29369"/>
                  </a:lnTo>
                  <a:lnTo>
                    <a:pt x="15353" y="22027"/>
                  </a:lnTo>
                  <a:lnTo>
                    <a:pt x="5340" y="29369"/>
                  </a:lnTo>
                  <a:lnTo>
                    <a:pt x="9345" y="18022"/>
                  </a:lnTo>
                  <a:lnTo>
                    <a:pt x="0" y="11347"/>
                  </a:lnTo>
                  <a:lnTo>
                    <a:pt x="11347" y="11347"/>
                  </a:lnTo>
                  <a:lnTo>
                    <a:pt x="15353"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3" name="Shape 79">
              <a:extLst>
                <a:ext uri="{FF2B5EF4-FFF2-40B4-BE49-F238E27FC236}">
                  <a16:creationId xmlns:a16="http://schemas.microsoft.com/office/drawing/2014/main" id="{25D961C7-63D5-4BB4-87F2-7EEBF285F0B3}"/>
                </a:ext>
              </a:extLst>
            </p:cNvPr>
            <p:cNvSpPr/>
            <p:nvPr/>
          </p:nvSpPr>
          <p:spPr>
            <a:xfrm>
              <a:off x="6551751" y="268788"/>
              <a:ext cx="30704" cy="29369"/>
            </a:xfrm>
            <a:custGeom>
              <a:avLst/>
              <a:gdLst/>
              <a:ahLst/>
              <a:cxnLst/>
              <a:rect l="0" t="0" r="0" b="0"/>
              <a:pathLst>
                <a:path w="30704" h="29369">
                  <a:moveTo>
                    <a:pt x="15353" y="0"/>
                  </a:moveTo>
                  <a:lnTo>
                    <a:pt x="19357" y="11347"/>
                  </a:lnTo>
                  <a:lnTo>
                    <a:pt x="30704" y="11347"/>
                  </a:lnTo>
                  <a:lnTo>
                    <a:pt x="21360" y="18022"/>
                  </a:lnTo>
                  <a:lnTo>
                    <a:pt x="24697" y="29369"/>
                  </a:lnTo>
                  <a:lnTo>
                    <a:pt x="15353" y="22694"/>
                  </a:lnTo>
                  <a:lnTo>
                    <a:pt x="6007" y="29369"/>
                  </a:lnTo>
                  <a:lnTo>
                    <a:pt x="10013" y="18022"/>
                  </a:lnTo>
                  <a:lnTo>
                    <a:pt x="0" y="11347"/>
                  </a:lnTo>
                  <a:lnTo>
                    <a:pt x="12015" y="11347"/>
                  </a:lnTo>
                  <a:lnTo>
                    <a:pt x="15353"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4" name="Shape 80">
              <a:extLst>
                <a:ext uri="{FF2B5EF4-FFF2-40B4-BE49-F238E27FC236}">
                  <a16:creationId xmlns:a16="http://schemas.microsoft.com/office/drawing/2014/main" id="{D0F2AE15-72DD-4A28-9A83-37E0882C4BCB}"/>
                </a:ext>
              </a:extLst>
            </p:cNvPr>
            <p:cNvSpPr/>
            <p:nvPr/>
          </p:nvSpPr>
          <p:spPr>
            <a:xfrm>
              <a:off x="6540404" y="310839"/>
              <a:ext cx="30704" cy="29369"/>
            </a:xfrm>
            <a:custGeom>
              <a:avLst/>
              <a:gdLst/>
              <a:ahLst/>
              <a:cxnLst/>
              <a:rect l="0" t="0" r="0" b="0"/>
              <a:pathLst>
                <a:path w="30704" h="29369">
                  <a:moveTo>
                    <a:pt x="15352" y="0"/>
                  </a:moveTo>
                  <a:lnTo>
                    <a:pt x="19357" y="11347"/>
                  </a:lnTo>
                  <a:lnTo>
                    <a:pt x="30704" y="11347"/>
                  </a:lnTo>
                  <a:lnTo>
                    <a:pt x="21359" y="18022"/>
                  </a:lnTo>
                  <a:lnTo>
                    <a:pt x="24696" y="29369"/>
                  </a:lnTo>
                  <a:lnTo>
                    <a:pt x="15352" y="22694"/>
                  </a:lnTo>
                  <a:lnTo>
                    <a:pt x="6007" y="29369"/>
                  </a:lnTo>
                  <a:lnTo>
                    <a:pt x="10012" y="18022"/>
                  </a:lnTo>
                  <a:lnTo>
                    <a:pt x="0" y="11347"/>
                  </a:lnTo>
                  <a:lnTo>
                    <a:pt x="12014"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5" name="Shape 81">
              <a:extLst>
                <a:ext uri="{FF2B5EF4-FFF2-40B4-BE49-F238E27FC236}">
                  <a16:creationId xmlns:a16="http://schemas.microsoft.com/office/drawing/2014/main" id="{E4A85F89-CDCB-4142-8AB5-F039B1565E11}"/>
                </a:ext>
              </a:extLst>
            </p:cNvPr>
            <p:cNvSpPr/>
            <p:nvPr/>
          </p:nvSpPr>
          <p:spPr>
            <a:xfrm>
              <a:off x="6551751" y="352891"/>
              <a:ext cx="30704" cy="29369"/>
            </a:xfrm>
            <a:custGeom>
              <a:avLst/>
              <a:gdLst/>
              <a:ahLst/>
              <a:cxnLst/>
              <a:rect l="0" t="0" r="0" b="0"/>
              <a:pathLst>
                <a:path w="30704" h="29369">
                  <a:moveTo>
                    <a:pt x="15353" y="0"/>
                  </a:moveTo>
                  <a:lnTo>
                    <a:pt x="19357" y="11347"/>
                  </a:lnTo>
                  <a:lnTo>
                    <a:pt x="30704" y="11347"/>
                  </a:lnTo>
                  <a:lnTo>
                    <a:pt x="21360" y="18022"/>
                  </a:lnTo>
                  <a:lnTo>
                    <a:pt x="24697" y="29369"/>
                  </a:lnTo>
                  <a:lnTo>
                    <a:pt x="15353" y="22027"/>
                  </a:lnTo>
                  <a:lnTo>
                    <a:pt x="6007" y="29369"/>
                  </a:lnTo>
                  <a:lnTo>
                    <a:pt x="9345" y="18022"/>
                  </a:lnTo>
                  <a:lnTo>
                    <a:pt x="0" y="11347"/>
                  </a:lnTo>
                  <a:lnTo>
                    <a:pt x="12015" y="11347"/>
                  </a:lnTo>
                  <a:lnTo>
                    <a:pt x="15353"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6" name="Shape 82">
              <a:extLst>
                <a:ext uri="{FF2B5EF4-FFF2-40B4-BE49-F238E27FC236}">
                  <a16:creationId xmlns:a16="http://schemas.microsoft.com/office/drawing/2014/main" id="{2F250BB7-C50F-44F6-8A87-4705A96ED97B}"/>
                </a:ext>
              </a:extLst>
            </p:cNvPr>
            <p:cNvSpPr/>
            <p:nvPr/>
          </p:nvSpPr>
          <p:spPr>
            <a:xfrm>
              <a:off x="6583122" y="383595"/>
              <a:ext cx="30037" cy="29369"/>
            </a:xfrm>
            <a:custGeom>
              <a:avLst/>
              <a:gdLst/>
              <a:ahLst/>
              <a:cxnLst/>
              <a:rect l="0" t="0" r="0" b="0"/>
              <a:pathLst>
                <a:path w="30037" h="29369">
                  <a:moveTo>
                    <a:pt x="15353" y="0"/>
                  </a:moveTo>
                  <a:lnTo>
                    <a:pt x="18690" y="11347"/>
                  </a:lnTo>
                  <a:lnTo>
                    <a:pt x="30037" y="11347"/>
                  </a:lnTo>
                  <a:lnTo>
                    <a:pt x="20693" y="18022"/>
                  </a:lnTo>
                  <a:lnTo>
                    <a:pt x="24697" y="29369"/>
                  </a:lnTo>
                  <a:lnTo>
                    <a:pt x="15353" y="22694"/>
                  </a:lnTo>
                  <a:lnTo>
                    <a:pt x="5340" y="29369"/>
                  </a:lnTo>
                  <a:lnTo>
                    <a:pt x="9345" y="18022"/>
                  </a:lnTo>
                  <a:lnTo>
                    <a:pt x="0" y="11347"/>
                  </a:lnTo>
                  <a:lnTo>
                    <a:pt x="11347" y="11347"/>
                  </a:lnTo>
                  <a:lnTo>
                    <a:pt x="15353"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7" name="Shape 83">
              <a:extLst>
                <a:ext uri="{FF2B5EF4-FFF2-40B4-BE49-F238E27FC236}">
                  <a16:creationId xmlns:a16="http://schemas.microsoft.com/office/drawing/2014/main" id="{780E61C9-2D23-4B6E-B241-4F38655A92CC}"/>
                </a:ext>
              </a:extLst>
            </p:cNvPr>
            <p:cNvSpPr/>
            <p:nvPr/>
          </p:nvSpPr>
          <p:spPr>
            <a:xfrm>
              <a:off x="6666558" y="238083"/>
              <a:ext cx="30704" cy="29369"/>
            </a:xfrm>
            <a:custGeom>
              <a:avLst/>
              <a:gdLst/>
              <a:ahLst/>
              <a:cxnLst/>
              <a:rect l="0" t="0" r="0" b="0"/>
              <a:pathLst>
                <a:path w="30704" h="29369">
                  <a:moveTo>
                    <a:pt x="15352" y="0"/>
                  </a:moveTo>
                  <a:lnTo>
                    <a:pt x="19357" y="11347"/>
                  </a:lnTo>
                  <a:lnTo>
                    <a:pt x="30704" y="11347"/>
                  </a:lnTo>
                  <a:lnTo>
                    <a:pt x="21359" y="18022"/>
                  </a:lnTo>
                  <a:lnTo>
                    <a:pt x="24697" y="29369"/>
                  </a:lnTo>
                  <a:lnTo>
                    <a:pt x="15352" y="22027"/>
                  </a:lnTo>
                  <a:lnTo>
                    <a:pt x="6007" y="29369"/>
                  </a:lnTo>
                  <a:lnTo>
                    <a:pt x="9344" y="18022"/>
                  </a:lnTo>
                  <a:lnTo>
                    <a:pt x="0" y="11347"/>
                  </a:lnTo>
                  <a:lnTo>
                    <a:pt x="12015"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8" name="Shape 84">
              <a:extLst>
                <a:ext uri="{FF2B5EF4-FFF2-40B4-BE49-F238E27FC236}">
                  <a16:creationId xmlns:a16="http://schemas.microsoft.com/office/drawing/2014/main" id="{BF1A483F-0051-4591-AC5E-DA20E7E7E317}"/>
                </a:ext>
              </a:extLst>
            </p:cNvPr>
            <p:cNvSpPr/>
            <p:nvPr/>
          </p:nvSpPr>
          <p:spPr>
            <a:xfrm>
              <a:off x="6697263" y="268788"/>
              <a:ext cx="30704" cy="29369"/>
            </a:xfrm>
            <a:custGeom>
              <a:avLst/>
              <a:gdLst/>
              <a:ahLst/>
              <a:cxnLst/>
              <a:rect l="0" t="0" r="0" b="0"/>
              <a:pathLst>
                <a:path w="30704" h="29369">
                  <a:moveTo>
                    <a:pt x="15352" y="0"/>
                  </a:moveTo>
                  <a:lnTo>
                    <a:pt x="19357" y="11347"/>
                  </a:lnTo>
                  <a:lnTo>
                    <a:pt x="30704" y="11347"/>
                  </a:lnTo>
                  <a:lnTo>
                    <a:pt x="21359" y="18022"/>
                  </a:lnTo>
                  <a:lnTo>
                    <a:pt x="25364" y="29369"/>
                  </a:lnTo>
                  <a:lnTo>
                    <a:pt x="15352" y="22694"/>
                  </a:lnTo>
                  <a:lnTo>
                    <a:pt x="6007" y="29369"/>
                  </a:lnTo>
                  <a:lnTo>
                    <a:pt x="10012" y="18022"/>
                  </a:lnTo>
                  <a:lnTo>
                    <a:pt x="0" y="11347"/>
                  </a:lnTo>
                  <a:lnTo>
                    <a:pt x="12015"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19" name="Shape 85">
              <a:extLst>
                <a:ext uri="{FF2B5EF4-FFF2-40B4-BE49-F238E27FC236}">
                  <a16:creationId xmlns:a16="http://schemas.microsoft.com/office/drawing/2014/main" id="{FA7B97A0-8742-4D1D-AD14-9287204FE9F7}"/>
                </a:ext>
              </a:extLst>
            </p:cNvPr>
            <p:cNvSpPr/>
            <p:nvPr/>
          </p:nvSpPr>
          <p:spPr>
            <a:xfrm>
              <a:off x="6708609" y="310839"/>
              <a:ext cx="30704" cy="29369"/>
            </a:xfrm>
            <a:custGeom>
              <a:avLst/>
              <a:gdLst/>
              <a:ahLst/>
              <a:cxnLst/>
              <a:rect l="0" t="0" r="0" b="0"/>
              <a:pathLst>
                <a:path w="30704" h="29369">
                  <a:moveTo>
                    <a:pt x="15353" y="0"/>
                  </a:moveTo>
                  <a:lnTo>
                    <a:pt x="19358" y="11347"/>
                  </a:lnTo>
                  <a:lnTo>
                    <a:pt x="30704" y="11347"/>
                  </a:lnTo>
                  <a:lnTo>
                    <a:pt x="21360" y="18022"/>
                  </a:lnTo>
                  <a:lnTo>
                    <a:pt x="25364" y="29369"/>
                  </a:lnTo>
                  <a:lnTo>
                    <a:pt x="15353" y="22694"/>
                  </a:lnTo>
                  <a:lnTo>
                    <a:pt x="6007" y="29369"/>
                  </a:lnTo>
                  <a:lnTo>
                    <a:pt x="10013" y="18022"/>
                  </a:lnTo>
                  <a:lnTo>
                    <a:pt x="0" y="11347"/>
                  </a:lnTo>
                  <a:lnTo>
                    <a:pt x="12015" y="11347"/>
                  </a:lnTo>
                  <a:lnTo>
                    <a:pt x="15353"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20" name="Shape 86">
              <a:extLst>
                <a:ext uri="{FF2B5EF4-FFF2-40B4-BE49-F238E27FC236}">
                  <a16:creationId xmlns:a16="http://schemas.microsoft.com/office/drawing/2014/main" id="{99B8C11E-B98E-4639-B1CA-D61971CF4119}"/>
                </a:ext>
              </a:extLst>
            </p:cNvPr>
            <p:cNvSpPr/>
            <p:nvPr/>
          </p:nvSpPr>
          <p:spPr>
            <a:xfrm>
              <a:off x="6697263" y="352891"/>
              <a:ext cx="30704" cy="29369"/>
            </a:xfrm>
            <a:custGeom>
              <a:avLst/>
              <a:gdLst/>
              <a:ahLst/>
              <a:cxnLst/>
              <a:rect l="0" t="0" r="0" b="0"/>
              <a:pathLst>
                <a:path w="30704" h="29369">
                  <a:moveTo>
                    <a:pt x="15352" y="0"/>
                  </a:moveTo>
                  <a:lnTo>
                    <a:pt x="19357" y="11347"/>
                  </a:lnTo>
                  <a:lnTo>
                    <a:pt x="30704" y="11347"/>
                  </a:lnTo>
                  <a:lnTo>
                    <a:pt x="21359" y="18022"/>
                  </a:lnTo>
                  <a:lnTo>
                    <a:pt x="25364" y="29369"/>
                  </a:lnTo>
                  <a:lnTo>
                    <a:pt x="15352" y="22027"/>
                  </a:lnTo>
                  <a:lnTo>
                    <a:pt x="6007" y="29369"/>
                  </a:lnTo>
                  <a:lnTo>
                    <a:pt x="10012" y="18022"/>
                  </a:lnTo>
                  <a:lnTo>
                    <a:pt x="0" y="11347"/>
                  </a:lnTo>
                  <a:lnTo>
                    <a:pt x="12015"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21" name="Shape 87">
              <a:extLst>
                <a:ext uri="{FF2B5EF4-FFF2-40B4-BE49-F238E27FC236}">
                  <a16:creationId xmlns:a16="http://schemas.microsoft.com/office/drawing/2014/main" id="{E5C0CF61-5E43-4B36-BE56-3FD132EC8EC6}"/>
                </a:ext>
              </a:extLst>
            </p:cNvPr>
            <p:cNvSpPr/>
            <p:nvPr/>
          </p:nvSpPr>
          <p:spPr>
            <a:xfrm>
              <a:off x="6666558" y="383595"/>
              <a:ext cx="30704" cy="29369"/>
            </a:xfrm>
            <a:custGeom>
              <a:avLst/>
              <a:gdLst/>
              <a:ahLst/>
              <a:cxnLst/>
              <a:rect l="0" t="0" r="0" b="0"/>
              <a:pathLst>
                <a:path w="30704" h="29369">
                  <a:moveTo>
                    <a:pt x="15352" y="0"/>
                  </a:moveTo>
                  <a:lnTo>
                    <a:pt x="19357" y="11347"/>
                  </a:lnTo>
                  <a:lnTo>
                    <a:pt x="30704" y="11347"/>
                  </a:lnTo>
                  <a:lnTo>
                    <a:pt x="21359" y="18022"/>
                  </a:lnTo>
                  <a:lnTo>
                    <a:pt x="24697" y="29369"/>
                  </a:lnTo>
                  <a:lnTo>
                    <a:pt x="15352" y="22694"/>
                  </a:lnTo>
                  <a:lnTo>
                    <a:pt x="6007" y="29369"/>
                  </a:lnTo>
                  <a:lnTo>
                    <a:pt x="9344" y="18022"/>
                  </a:lnTo>
                  <a:lnTo>
                    <a:pt x="0" y="11347"/>
                  </a:lnTo>
                  <a:lnTo>
                    <a:pt x="12015" y="11347"/>
                  </a:lnTo>
                  <a:lnTo>
                    <a:pt x="15352" y="0"/>
                  </a:lnTo>
                  <a:close/>
                </a:path>
              </a:pathLst>
            </a:custGeom>
            <a:ln w="0" cap="flat">
              <a:miter lim="127000"/>
            </a:ln>
          </p:spPr>
          <p:style>
            <a:lnRef idx="0">
              <a:srgbClr val="000000">
                <a:alpha val="0"/>
              </a:srgbClr>
            </a:lnRef>
            <a:fillRef idx="1">
              <a:srgbClr val="FFED00"/>
            </a:fillRef>
            <a:effectRef idx="0">
              <a:scrgbClr r="0" g="0" b="0"/>
            </a:effectRef>
            <a:fontRef idx="none"/>
          </p:style>
          <p:txBody>
            <a:bodyPr/>
            <a:lstStyle/>
            <a:p>
              <a:endParaRPr lang="el-GR"/>
            </a:p>
          </p:txBody>
        </p:sp>
        <p:sp>
          <p:nvSpPr>
            <p:cNvPr id="222" name="Shape 88">
              <a:extLst>
                <a:ext uri="{FF2B5EF4-FFF2-40B4-BE49-F238E27FC236}">
                  <a16:creationId xmlns:a16="http://schemas.microsoft.com/office/drawing/2014/main" id="{FD70B5C9-B7C4-4339-9FD1-8F6B58702FCA}"/>
                </a:ext>
              </a:extLst>
            </p:cNvPr>
            <p:cNvSpPr/>
            <p:nvPr/>
          </p:nvSpPr>
          <p:spPr>
            <a:xfrm>
              <a:off x="6454966" y="105254"/>
              <a:ext cx="56736" cy="44054"/>
            </a:xfrm>
            <a:custGeom>
              <a:avLst/>
              <a:gdLst/>
              <a:ahLst/>
              <a:cxnLst/>
              <a:rect l="0" t="0" r="0" b="0"/>
              <a:pathLst>
                <a:path w="56736" h="44054">
                  <a:moveTo>
                    <a:pt x="0" y="0"/>
                  </a:moveTo>
                  <a:cubicBezTo>
                    <a:pt x="18690" y="4005"/>
                    <a:pt x="49394" y="16687"/>
                    <a:pt x="56736" y="23362"/>
                  </a:cubicBezTo>
                  <a:lnTo>
                    <a:pt x="56736" y="44054"/>
                  </a:lnTo>
                  <a:cubicBezTo>
                    <a:pt x="47391" y="34709"/>
                    <a:pt x="21359" y="19357"/>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3" name="Shape 89">
              <a:extLst>
                <a:ext uri="{FF2B5EF4-FFF2-40B4-BE49-F238E27FC236}">
                  <a16:creationId xmlns:a16="http://schemas.microsoft.com/office/drawing/2014/main" id="{D7F5C77D-B03E-4534-8535-C9342FE72119}"/>
                </a:ext>
              </a:extLst>
            </p:cNvPr>
            <p:cNvSpPr/>
            <p:nvPr/>
          </p:nvSpPr>
          <p:spPr>
            <a:xfrm>
              <a:off x="6521046" y="135291"/>
              <a:ext cx="24697" cy="44721"/>
            </a:xfrm>
            <a:custGeom>
              <a:avLst/>
              <a:gdLst/>
              <a:ahLst/>
              <a:cxnLst/>
              <a:rect l="0" t="0" r="0" b="0"/>
              <a:pathLst>
                <a:path w="24697" h="44721">
                  <a:moveTo>
                    <a:pt x="0" y="0"/>
                  </a:moveTo>
                  <a:cubicBezTo>
                    <a:pt x="3338" y="2002"/>
                    <a:pt x="24697" y="18690"/>
                    <a:pt x="24030" y="44721"/>
                  </a:cubicBezTo>
                  <a:lnTo>
                    <a:pt x="6007" y="44721"/>
                  </a:lnTo>
                  <a:cubicBezTo>
                    <a:pt x="6007" y="44721"/>
                    <a:pt x="6675" y="36044"/>
                    <a:pt x="0" y="25364"/>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4" name="Shape 90">
              <a:extLst>
                <a:ext uri="{FF2B5EF4-FFF2-40B4-BE49-F238E27FC236}">
                  <a16:creationId xmlns:a16="http://schemas.microsoft.com/office/drawing/2014/main" id="{B2D47C83-AA0B-434B-97B9-6185514875E2}"/>
                </a:ext>
              </a:extLst>
            </p:cNvPr>
            <p:cNvSpPr/>
            <p:nvPr/>
          </p:nvSpPr>
          <p:spPr>
            <a:xfrm>
              <a:off x="6571776" y="127281"/>
              <a:ext cx="38047" cy="53399"/>
            </a:xfrm>
            <a:custGeom>
              <a:avLst/>
              <a:gdLst/>
              <a:ahLst/>
              <a:cxnLst/>
              <a:rect l="0" t="0" r="0" b="0"/>
              <a:pathLst>
                <a:path w="38047" h="53399">
                  <a:moveTo>
                    <a:pt x="0" y="0"/>
                  </a:moveTo>
                  <a:cubicBezTo>
                    <a:pt x="20692" y="15352"/>
                    <a:pt x="32707" y="32039"/>
                    <a:pt x="38047" y="53399"/>
                  </a:cubicBezTo>
                  <a:lnTo>
                    <a:pt x="18690" y="53399"/>
                  </a:lnTo>
                  <a:cubicBezTo>
                    <a:pt x="14684" y="39382"/>
                    <a:pt x="9344" y="32039"/>
                    <a:pt x="0" y="22694"/>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5" name="Shape 91">
              <a:extLst>
                <a:ext uri="{FF2B5EF4-FFF2-40B4-BE49-F238E27FC236}">
                  <a16:creationId xmlns:a16="http://schemas.microsoft.com/office/drawing/2014/main" id="{EAF4D78B-E736-4F43-9E28-F302A6A6E3FD}"/>
                </a:ext>
              </a:extLst>
            </p:cNvPr>
            <p:cNvSpPr/>
            <p:nvPr/>
          </p:nvSpPr>
          <p:spPr>
            <a:xfrm>
              <a:off x="6472988" y="85229"/>
              <a:ext cx="86773" cy="54734"/>
            </a:xfrm>
            <a:custGeom>
              <a:avLst/>
              <a:gdLst/>
              <a:ahLst/>
              <a:cxnLst/>
              <a:rect l="0" t="0" r="0" b="0"/>
              <a:pathLst>
                <a:path w="86773" h="54734">
                  <a:moveTo>
                    <a:pt x="0" y="0"/>
                  </a:moveTo>
                  <a:cubicBezTo>
                    <a:pt x="34709" y="7342"/>
                    <a:pt x="69418" y="22694"/>
                    <a:pt x="86773" y="34042"/>
                  </a:cubicBezTo>
                  <a:lnTo>
                    <a:pt x="86773" y="54734"/>
                  </a:lnTo>
                  <a:cubicBezTo>
                    <a:pt x="68751" y="40049"/>
                    <a:pt x="33374" y="22694"/>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6" name="Shape 92">
              <a:extLst>
                <a:ext uri="{FF2B5EF4-FFF2-40B4-BE49-F238E27FC236}">
                  <a16:creationId xmlns:a16="http://schemas.microsoft.com/office/drawing/2014/main" id="{35286585-2740-4FA7-B4CE-259CF65A57F3}"/>
                </a:ext>
              </a:extLst>
            </p:cNvPr>
            <p:cNvSpPr/>
            <p:nvPr/>
          </p:nvSpPr>
          <p:spPr>
            <a:xfrm>
              <a:off x="6494347" y="64537"/>
              <a:ext cx="114808" cy="62744"/>
            </a:xfrm>
            <a:custGeom>
              <a:avLst/>
              <a:gdLst/>
              <a:ahLst/>
              <a:cxnLst/>
              <a:rect l="0" t="0" r="0" b="0"/>
              <a:pathLst>
                <a:path w="114808" h="62744">
                  <a:moveTo>
                    <a:pt x="0" y="0"/>
                  </a:moveTo>
                  <a:cubicBezTo>
                    <a:pt x="50729" y="11347"/>
                    <a:pt x="94115" y="29369"/>
                    <a:pt x="114808" y="42719"/>
                  </a:cubicBezTo>
                  <a:lnTo>
                    <a:pt x="114808" y="62744"/>
                  </a:lnTo>
                  <a:cubicBezTo>
                    <a:pt x="85438" y="43387"/>
                    <a:pt x="48726" y="26699"/>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7" name="Shape 93">
              <a:extLst>
                <a:ext uri="{FF2B5EF4-FFF2-40B4-BE49-F238E27FC236}">
                  <a16:creationId xmlns:a16="http://schemas.microsoft.com/office/drawing/2014/main" id="{D8E005ED-EA1A-496B-A75D-054E0C374687}"/>
                </a:ext>
              </a:extLst>
            </p:cNvPr>
            <p:cNvSpPr/>
            <p:nvPr/>
          </p:nvSpPr>
          <p:spPr>
            <a:xfrm>
              <a:off x="6622505" y="115934"/>
              <a:ext cx="54733" cy="64746"/>
            </a:xfrm>
            <a:custGeom>
              <a:avLst/>
              <a:gdLst/>
              <a:ahLst/>
              <a:cxnLst/>
              <a:rect l="0" t="0" r="0" b="0"/>
              <a:pathLst>
                <a:path w="54733" h="64746">
                  <a:moveTo>
                    <a:pt x="0" y="0"/>
                  </a:moveTo>
                  <a:cubicBezTo>
                    <a:pt x="22027" y="14017"/>
                    <a:pt x="48058" y="41384"/>
                    <a:pt x="54733" y="64746"/>
                  </a:cubicBezTo>
                  <a:lnTo>
                    <a:pt x="34709" y="64746"/>
                  </a:lnTo>
                  <a:cubicBezTo>
                    <a:pt x="26032" y="46724"/>
                    <a:pt x="13350" y="32707"/>
                    <a:pt x="0" y="22027"/>
                  </a:cubicBezTo>
                  <a:cubicBezTo>
                    <a:pt x="0" y="22027"/>
                    <a:pt x="0" y="0"/>
                    <a:pt x="0"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8" name="Shape 94">
              <a:extLst>
                <a:ext uri="{FF2B5EF4-FFF2-40B4-BE49-F238E27FC236}">
                  <a16:creationId xmlns:a16="http://schemas.microsoft.com/office/drawing/2014/main" id="{9D57B0E5-95E0-4CA8-9DC9-E7372570C253}"/>
                </a:ext>
              </a:extLst>
            </p:cNvPr>
            <p:cNvSpPr/>
            <p:nvPr/>
          </p:nvSpPr>
          <p:spPr>
            <a:xfrm>
              <a:off x="6515039" y="41843"/>
              <a:ext cx="148182" cy="72756"/>
            </a:xfrm>
            <a:custGeom>
              <a:avLst/>
              <a:gdLst/>
              <a:ahLst/>
              <a:cxnLst/>
              <a:rect l="0" t="0" r="0" b="0"/>
              <a:pathLst>
                <a:path w="148182" h="72756">
                  <a:moveTo>
                    <a:pt x="0" y="0"/>
                  </a:moveTo>
                  <a:cubicBezTo>
                    <a:pt x="48059" y="8010"/>
                    <a:pt x="108133" y="28702"/>
                    <a:pt x="148182" y="52731"/>
                  </a:cubicBezTo>
                  <a:lnTo>
                    <a:pt x="148182" y="72756"/>
                  </a:lnTo>
                  <a:cubicBezTo>
                    <a:pt x="118812" y="52064"/>
                    <a:pt x="54734" y="25364"/>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29" name="Shape 95">
              <a:extLst>
                <a:ext uri="{FF2B5EF4-FFF2-40B4-BE49-F238E27FC236}">
                  <a16:creationId xmlns:a16="http://schemas.microsoft.com/office/drawing/2014/main" id="{D98B7D10-8555-4BDD-BE3D-DD0D9697DC59}"/>
                </a:ext>
              </a:extLst>
            </p:cNvPr>
            <p:cNvSpPr/>
            <p:nvPr/>
          </p:nvSpPr>
          <p:spPr>
            <a:xfrm>
              <a:off x="6677906" y="103919"/>
              <a:ext cx="71420" cy="76761"/>
            </a:xfrm>
            <a:custGeom>
              <a:avLst/>
              <a:gdLst/>
              <a:ahLst/>
              <a:cxnLst/>
              <a:rect l="0" t="0" r="0" b="0"/>
              <a:pathLst>
                <a:path w="71420" h="76761">
                  <a:moveTo>
                    <a:pt x="0" y="0"/>
                  </a:moveTo>
                  <a:cubicBezTo>
                    <a:pt x="18021" y="11347"/>
                    <a:pt x="56068" y="40049"/>
                    <a:pt x="71420" y="76761"/>
                  </a:cubicBezTo>
                  <a:lnTo>
                    <a:pt x="50061" y="76761"/>
                  </a:lnTo>
                  <a:cubicBezTo>
                    <a:pt x="37379" y="55401"/>
                    <a:pt x="27367" y="41384"/>
                    <a:pt x="0" y="21360"/>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0" name="Shape 96">
              <a:extLst>
                <a:ext uri="{FF2B5EF4-FFF2-40B4-BE49-F238E27FC236}">
                  <a16:creationId xmlns:a16="http://schemas.microsoft.com/office/drawing/2014/main" id="{56BDA5F0-D2CA-49C1-A012-39F6631AF810}"/>
                </a:ext>
              </a:extLst>
            </p:cNvPr>
            <p:cNvSpPr/>
            <p:nvPr/>
          </p:nvSpPr>
          <p:spPr>
            <a:xfrm>
              <a:off x="6539069" y="16479"/>
              <a:ext cx="178219" cy="85438"/>
            </a:xfrm>
            <a:custGeom>
              <a:avLst/>
              <a:gdLst/>
              <a:ahLst/>
              <a:cxnLst/>
              <a:rect l="0" t="0" r="0" b="0"/>
              <a:pathLst>
                <a:path w="178219" h="85438">
                  <a:moveTo>
                    <a:pt x="0" y="0"/>
                  </a:moveTo>
                  <a:cubicBezTo>
                    <a:pt x="80098" y="15352"/>
                    <a:pt x="145512" y="44721"/>
                    <a:pt x="178219" y="64746"/>
                  </a:cubicBezTo>
                  <a:lnTo>
                    <a:pt x="178219" y="85438"/>
                  </a:lnTo>
                  <a:cubicBezTo>
                    <a:pt x="138169" y="57404"/>
                    <a:pt x="60741" y="27367"/>
                    <a:pt x="0" y="15352"/>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1" name="Shape 97">
              <a:extLst>
                <a:ext uri="{FF2B5EF4-FFF2-40B4-BE49-F238E27FC236}">
                  <a16:creationId xmlns:a16="http://schemas.microsoft.com/office/drawing/2014/main" id="{F0F7D2CB-D0CC-4495-89AB-28D67F7ECDEB}"/>
                </a:ext>
              </a:extLst>
            </p:cNvPr>
            <p:cNvSpPr/>
            <p:nvPr/>
          </p:nvSpPr>
          <p:spPr>
            <a:xfrm>
              <a:off x="6733307" y="91237"/>
              <a:ext cx="86772" cy="89443"/>
            </a:xfrm>
            <a:custGeom>
              <a:avLst/>
              <a:gdLst/>
              <a:ahLst/>
              <a:cxnLst/>
              <a:rect l="0" t="0" r="0" b="0"/>
              <a:pathLst>
                <a:path w="86772" h="89443">
                  <a:moveTo>
                    <a:pt x="0" y="0"/>
                  </a:moveTo>
                  <a:cubicBezTo>
                    <a:pt x="32039" y="20692"/>
                    <a:pt x="61408" y="46056"/>
                    <a:pt x="86772" y="89443"/>
                  </a:cubicBezTo>
                  <a:lnTo>
                    <a:pt x="63411" y="89443"/>
                  </a:lnTo>
                  <a:cubicBezTo>
                    <a:pt x="48726" y="62744"/>
                    <a:pt x="23361" y="38047"/>
                    <a:pt x="0" y="22027"/>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2" name="Shape 98">
              <a:extLst>
                <a:ext uri="{FF2B5EF4-FFF2-40B4-BE49-F238E27FC236}">
                  <a16:creationId xmlns:a16="http://schemas.microsoft.com/office/drawing/2014/main" id="{F30E8E91-7547-4628-AD1A-03E70BC20418}"/>
                </a:ext>
              </a:extLst>
            </p:cNvPr>
            <p:cNvSpPr/>
            <p:nvPr/>
          </p:nvSpPr>
          <p:spPr>
            <a:xfrm>
              <a:off x="6366191" y="95993"/>
              <a:ext cx="73423" cy="19274"/>
            </a:xfrm>
            <a:custGeom>
              <a:avLst/>
              <a:gdLst/>
              <a:ahLst/>
              <a:cxnLst/>
              <a:rect l="0" t="0" r="0" b="0"/>
              <a:pathLst>
                <a:path w="73423" h="19274">
                  <a:moveTo>
                    <a:pt x="15321" y="188"/>
                  </a:moveTo>
                  <a:cubicBezTo>
                    <a:pt x="33374" y="0"/>
                    <a:pt x="57904" y="2253"/>
                    <a:pt x="73423" y="5256"/>
                  </a:cubicBezTo>
                  <a:lnTo>
                    <a:pt x="73423" y="19274"/>
                  </a:lnTo>
                  <a:cubicBezTo>
                    <a:pt x="60073" y="15269"/>
                    <a:pt x="24029" y="10596"/>
                    <a:pt x="0" y="11931"/>
                  </a:cubicBezTo>
                  <a:lnTo>
                    <a:pt x="0" y="1252"/>
                  </a:lnTo>
                  <a:cubicBezTo>
                    <a:pt x="4005" y="584"/>
                    <a:pt x="9303" y="250"/>
                    <a:pt x="15321" y="188"/>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3" name="Shape 99">
              <a:extLst>
                <a:ext uri="{FF2B5EF4-FFF2-40B4-BE49-F238E27FC236}">
                  <a16:creationId xmlns:a16="http://schemas.microsoft.com/office/drawing/2014/main" id="{7182659A-5647-4F1E-AC15-76B71B047E7F}"/>
                </a:ext>
              </a:extLst>
            </p:cNvPr>
            <p:cNvSpPr/>
            <p:nvPr/>
          </p:nvSpPr>
          <p:spPr>
            <a:xfrm>
              <a:off x="6269405" y="98579"/>
              <a:ext cx="80766" cy="37379"/>
            </a:xfrm>
            <a:custGeom>
              <a:avLst/>
              <a:gdLst/>
              <a:ahLst/>
              <a:cxnLst/>
              <a:rect l="0" t="0" r="0" b="0"/>
              <a:pathLst>
                <a:path w="80766" h="37379">
                  <a:moveTo>
                    <a:pt x="80766" y="0"/>
                  </a:moveTo>
                  <a:lnTo>
                    <a:pt x="80766" y="10012"/>
                  </a:lnTo>
                  <a:cubicBezTo>
                    <a:pt x="52731" y="12682"/>
                    <a:pt x="22027" y="20025"/>
                    <a:pt x="0" y="37379"/>
                  </a:cubicBezTo>
                  <a:lnTo>
                    <a:pt x="0" y="28702"/>
                  </a:lnTo>
                  <a:cubicBezTo>
                    <a:pt x="15353" y="17355"/>
                    <a:pt x="42052" y="4005"/>
                    <a:pt x="80766"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4" name="Shape 100">
              <a:extLst>
                <a:ext uri="{FF2B5EF4-FFF2-40B4-BE49-F238E27FC236}">
                  <a16:creationId xmlns:a16="http://schemas.microsoft.com/office/drawing/2014/main" id="{A2911931-AE33-4211-AF73-DC5D640FB4EA}"/>
                </a:ext>
              </a:extLst>
            </p:cNvPr>
            <p:cNvSpPr/>
            <p:nvPr/>
          </p:nvSpPr>
          <p:spPr>
            <a:xfrm>
              <a:off x="6225351" y="135291"/>
              <a:ext cx="48726" cy="76761"/>
            </a:xfrm>
            <a:custGeom>
              <a:avLst/>
              <a:gdLst/>
              <a:ahLst/>
              <a:cxnLst/>
              <a:rect l="0" t="0" r="0" b="0"/>
              <a:pathLst>
                <a:path w="48726" h="76761">
                  <a:moveTo>
                    <a:pt x="35377" y="0"/>
                  </a:moveTo>
                  <a:lnTo>
                    <a:pt x="35377" y="10012"/>
                  </a:lnTo>
                  <a:cubicBezTo>
                    <a:pt x="26699" y="21359"/>
                    <a:pt x="24030" y="44054"/>
                    <a:pt x="48726" y="63411"/>
                  </a:cubicBezTo>
                  <a:lnTo>
                    <a:pt x="48726" y="76761"/>
                  </a:lnTo>
                  <a:cubicBezTo>
                    <a:pt x="44054" y="73423"/>
                    <a:pt x="0" y="40049"/>
                    <a:pt x="35377"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5" name="Shape 101">
              <a:extLst>
                <a:ext uri="{FF2B5EF4-FFF2-40B4-BE49-F238E27FC236}">
                  <a16:creationId xmlns:a16="http://schemas.microsoft.com/office/drawing/2014/main" id="{ECA0F2F3-D170-4DA1-8567-892601E169F3}"/>
                </a:ext>
              </a:extLst>
            </p:cNvPr>
            <p:cNvSpPr/>
            <p:nvPr/>
          </p:nvSpPr>
          <p:spPr>
            <a:xfrm>
              <a:off x="6288095" y="206711"/>
              <a:ext cx="82768" cy="42719"/>
            </a:xfrm>
            <a:custGeom>
              <a:avLst/>
              <a:gdLst/>
              <a:ahLst/>
              <a:cxnLst/>
              <a:rect l="0" t="0" r="0" b="0"/>
              <a:pathLst>
                <a:path w="82768" h="42719">
                  <a:moveTo>
                    <a:pt x="0" y="0"/>
                  </a:moveTo>
                  <a:cubicBezTo>
                    <a:pt x="26699" y="14685"/>
                    <a:pt x="58738" y="21360"/>
                    <a:pt x="82768" y="22694"/>
                  </a:cubicBezTo>
                  <a:lnTo>
                    <a:pt x="82768" y="42719"/>
                  </a:lnTo>
                  <a:cubicBezTo>
                    <a:pt x="48726" y="36712"/>
                    <a:pt x="24030" y="28034"/>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6" name="Shape 102">
              <a:extLst>
                <a:ext uri="{FF2B5EF4-FFF2-40B4-BE49-F238E27FC236}">
                  <a16:creationId xmlns:a16="http://schemas.microsoft.com/office/drawing/2014/main" id="{D3ACFFB7-4A84-4292-AEDE-F615876CD271}"/>
                </a:ext>
              </a:extLst>
            </p:cNvPr>
            <p:cNvSpPr/>
            <p:nvPr/>
          </p:nvSpPr>
          <p:spPr>
            <a:xfrm>
              <a:off x="6382210" y="229406"/>
              <a:ext cx="49394" cy="23362"/>
            </a:xfrm>
            <a:custGeom>
              <a:avLst/>
              <a:gdLst/>
              <a:ahLst/>
              <a:cxnLst/>
              <a:rect l="0" t="0" r="0" b="0"/>
              <a:pathLst>
                <a:path w="49394" h="23362">
                  <a:moveTo>
                    <a:pt x="49394" y="0"/>
                  </a:moveTo>
                  <a:lnTo>
                    <a:pt x="49394" y="23362"/>
                  </a:lnTo>
                  <a:cubicBezTo>
                    <a:pt x="39381" y="23362"/>
                    <a:pt x="20024" y="23362"/>
                    <a:pt x="0" y="21359"/>
                  </a:cubicBezTo>
                  <a:lnTo>
                    <a:pt x="0" y="667"/>
                  </a:lnTo>
                  <a:cubicBezTo>
                    <a:pt x="6007" y="1335"/>
                    <a:pt x="34042" y="1335"/>
                    <a:pt x="49394"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7" name="Shape 103">
              <a:extLst>
                <a:ext uri="{FF2B5EF4-FFF2-40B4-BE49-F238E27FC236}">
                  <a16:creationId xmlns:a16="http://schemas.microsoft.com/office/drawing/2014/main" id="{DE3DCE97-2CFB-4D96-89F2-0E0C65FFAC95}"/>
                </a:ext>
              </a:extLst>
            </p:cNvPr>
            <p:cNvSpPr/>
            <p:nvPr/>
          </p:nvSpPr>
          <p:spPr>
            <a:xfrm>
              <a:off x="6356846" y="75593"/>
              <a:ext cx="101457" cy="20984"/>
            </a:xfrm>
            <a:custGeom>
              <a:avLst/>
              <a:gdLst/>
              <a:ahLst/>
              <a:cxnLst/>
              <a:rect l="0" t="0" r="0" b="0"/>
              <a:pathLst>
                <a:path w="101457" h="20984">
                  <a:moveTo>
                    <a:pt x="24207" y="21"/>
                  </a:moveTo>
                  <a:cubicBezTo>
                    <a:pt x="50896" y="83"/>
                    <a:pt x="82934" y="2962"/>
                    <a:pt x="101457" y="6967"/>
                  </a:cubicBezTo>
                  <a:lnTo>
                    <a:pt x="101457" y="20984"/>
                  </a:lnTo>
                  <a:cubicBezTo>
                    <a:pt x="74758" y="14977"/>
                    <a:pt x="37379" y="10304"/>
                    <a:pt x="0" y="11639"/>
                  </a:cubicBezTo>
                  <a:lnTo>
                    <a:pt x="0" y="960"/>
                  </a:lnTo>
                  <a:cubicBezTo>
                    <a:pt x="7009" y="292"/>
                    <a:pt x="15311" y="0"/>
                    <a:pt x="24207" y="21"/>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8" name="Shape 104">
              <a:extLst>
                <a:ext uri="{FF2B5EF4-FFF2-40B4-BE49-F238E27FC236}">
                  <a16:creationId xmlns:a16="http://schemas.microsoft.com/office/drawing/2014/main" id="{D85A0B14-37F3-4077-B0D7-A711BF0B5159}"/>
                </a:ext>
              </a:extLst>
            </p:cNvPr>
            <p:cNvSpPr/>
            <p:nvPr/>
          </p:nvSpPr>
          <p:spPr>
            <a:xfrm>
              <a:off x="6228021" y="224734"/>
              <a:ext cx="129492" cy="64078"/>
            </a:xfrm>
            <a:custGeom>
              <a:avLst/>
              <a:gdLst/>
              <a:ahLst/>
              <a:cxnLst/>
              <a:rect l="0" t="0" r="0" b="0"/>
              <a:pathLst>
                <a:path w="129492" h="64078">
                  <a:moveTo>
                    <a:pt x="0" y="0"/>
                  </a:moveTo>
                  <a:cubicBezTo>
                    <a:pt x="35377" y="26032"/>
                    <a:pt x="92780" y="38714"/>
                    <a:pt x="129492" y="42052"/>
                  </a:cubicBezTo>
                  <a:lnTo>
                    <a:pt x="129492" y="64078"/>
                  </a:lnTo>
                  <a:cubicBezTo>
                    <a:pt x="100790" y="60074"/>
                    <a:pt x="39382" y="44054"/>
                    <a:pt x="0" y="14685"/>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39" name="Shape 105">
              <a:extLst>
                <a:ext uri="{FF2B5EF4-FFF2-40B4-BE49-F238E27FC236}">
                  <a16:creationId xmlns:a16="http://schemas.microsoft.com/office/drawing/2014/main" id="{C0C48D70-0C4D-4949-BE01-A3D98BEA55CB}"/>
                </a:ext>
              </a:extLst>
            </p:cNvPr>
            <p:cNvSpPr/>
            <p:nvPr/>
          </p:nvSpPr>
          <p:spPr>
            <a:xfrm>
              <a:off x="6171285" y="125278"/>
              <a:ext cx="44054" cy="103460"/>
            </a:xfrm>
            <a:custGeom>
              <a:avLst/>
              <a:gdLst/>
              <a:ahLst/>
              <a:cxnLst/>
              <a:rect l="0" t="0" r="0" b="0"/>
              <a:pathLst>
                <a:path w="44054" h="103460">
                  <a:moveTo>
                    <a:pt x="39382" y="0"/>
                  </a:moveTo>
                  <a:lnTo>
                    <a:pt x="39382" y="9345"/>
                  </a:lnTo>
                  <a:cubicBezTo>
                    <a:pt x="18690" y="28702"/>
                    <a:pt x="12682" y="58739"/>
                    <a:pt x="44054" y="88775"/>
                  </a:cubicBezTo>
                  <a:lnTo>
                    <a:pt x="44054" y="103460"/>
                  </a:lnTo>
                  <a:cubicBezTo>
                    <a:pt x="14017" y="78096"/>
                    <a:pt x="0" y="35377"/>
                    <a:pt x="39382"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0" name="Shape 106">
              <a:extLst>
                <a:ext uri="{FF2B5EF4-FFF2-40B4-BE49-F238E27FC236}">
                  <a16:creationId xmlns:a16="http://schemas.microsoft.com/office/drawing/2014/main" id="{51BA196B-48C6-4E72-B9C0-F8783AA5F7DD}"/>
                </a:ext>
              </a:extLst>
            </p:cNvPr>
            <p:cNvSpPr/>
            <p:nvPr/>
          </p:nvSpPr>
          <p:spPr>
            <a:xfrm>
              <a:off x="6370863" y="268120"/>
              <a:ext cx="61409" cy="26699"/>
            </a:xfrm>
            <a:custGeom>
              <a:avLst/>
              <a:gdLst/>
              <a:ahLst/>
              <a:cxnLst/>
              <a:rect l="0" t="0" r="0" b="0"/>
              <a:pathLst>
                <a:path w="61409" h="26699">
                  <a:moveTo>
                    <a:pt x="0" y="0"/>
                  </a:moveTo>
                  <a:cubicBezTo>
                    <a:pt x="9345" y="667"/>
                    <a:pt x="40717" y="2002"/>
                    <a:pt x="61409" y="1335"/>
                  </a:cubicBezTo>
                  <a:lnTo>
                    <a:pt x="61409" y="26699"/>
                  </a:lnTo>
                  <a:cubicBezTo>
                    <a:pt x="42052" y="26699"/>
                    <a:pt x="22695" y="26032"/>
                    <a:pt x="0" y="22694"/>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1" name="Shape 107">
              <a:extLst>
                <a:ext uri="{FF2B5EF4-FFF2-40B4-BE49-F238E27FC236}">
                  <a16:creationId xmlns:a16="http://schemas.microsoft.com/office/drawing/2014/main" id="{F01A380F-3091-4348-9640-FDDDEC80CE8C}"/>
                </a:ext>
              </a:extLst>
            </p:cNvPr>
            <p:cNvSpPr/>
            <p:nvPr/>
          </p:nvSpPr>
          <p:spPr>
            <a:xfrm>
              <a:off x="6220679" y="77220"/>
              <a:ext cx="120147" cy="48059"/>
            </a:xfrm>
            <a:custGeom>
              <a:avLst/>
              <a:gdLst/>
              <a:ahLst/>
              <a:cxnLst/>
              <a:rect l="0" t="0" r="0" b="0"/>
              <a:pathLst>
                <a:path w="120147" h="48059">
                  <a:moveTo>
                    <a:pt x="120147" y="0"/>
                  </a:moveTo>
                  <a:lnTo>
                    <a:pt x="120147" y="10680"/>
                  </a:lnTo>
                  <a:cubicBezTo>
                    <a:pt x="84103" y="12682"/>
                    <a:pt x="34042" y="22694"/>
                    <a:pt x="0" y="48059"/>
                  </a:cubicBezTo>
                  <a:lnTo>
                    <a:pt x="0" y="39382"/>
                  </a:lnTo>
                  <a:cubicBezTo>
                    <a:pt x="25364" y="20025"/>
                    <a:pt x="75426" y="3337"/>
                    <a:pt x="120147"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2" name="Shape 108">
              <a:extLst>
                <a:ext uri="{FF2B5EF4-FFF2-40B4-BE49-F238E27FC236}">
                  <a16:creationId xmlns:a16="http://schemas.microsoft.com/office/drawing/2014/main" id="{EF1773A3-1833-4DE3-B6B1-904AF6421F1F}"/>
                </a:ext>
              </a:extLst>
            </p:cNvPr>
            <p:cNvSpPr/>
            <p:nvPr/>
          </p:nvSpPr>
          <p:spPr>
            <a:xfrm>
              <a:off x="6165945" y="242088"/>
              <a:ext cx="176216" cy="91445"/>
            </a:xfrm>
            <a:custGeom>
              <a:avLst/>
              <a:gdLst/>
              <a:ahLst/>
              <a:cxnLst/>
              <a:rect l="0" t="0" r="0" b="0"/>
              <a:pathLst>
                <a:path w="176216" h="91445">
                  <a:moveTo>
                    <a:pt x="0" y="0"/>
                  </a:moveTo>
                  <a:cubicBezTo>
                    <a:pt x="51397" y="44721"/>
                    <a:pt x="131494" y="62076"/>
                    <a:pt x="176216" y="66748"/>
                  </a:cubicBezTo>
                  <a:lnTo>
                    <a:pt x="176216" y="91445"/>
                  </a:lnTo>
                  <a:cubicBezTo>
                    <a:pt x="128157" y="83436"/>
                    <a:pt x="48059" y="59406"/>
                    <a:pt x="0" y="16020"/>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3" name="Shape 109">
              <a:extLst>
                <a:ext uri="{FF2B5EF4-FFF2-40B4-BE49-F238E27FC236}">
                  <a16:creationId xmlns:a16="http://schemas.microsoft.com/office/drawing/2014/main" id="{95AA7160-BDFE-4A4C-8089-A7C722053C4D}"/>
                </a:ext>
              </a:extLst>
            </p:cNvPr>
            <p:cNvSpPr/>
            <p:nvPr/>
          </p:nvSpPr>
          <p:spPr>
            <a:xfrm>
              <a:off x="6342829" y="52189"/>
              <a:ext cx="136167" cy="23696"/>
            </a:xfrm>
            <a:custGeom>
              <a:avLst/>
              <a:gdLst/>
              <a:ahLst/>
              <a:cxnLst/>
              <a:rect l="0" t="0" r="0" b="0"/>
              <a:pathLst>
                <a:path w="136167" h="23696">
                  <a:moveTo>
                    <a:pt x="75343" y="2002"/>
                  </a:moveTo>
                  <a:cubicBezTo>
                    <a:pt x="99121" y="3671"/>
                    <a:pt x="120481" y="6675"/>
                    <a:pt x="136167" y="9679"/>
                  </a:cubicBezTo>
                  <a:lnTo>
                    <a:pt x="136167" y="23696"/>
                  </a:lnTo>
                  <a:cubicBezTo>
                    <a:pt x="102792" y="15686"/>
                    <a:pt x="42719" y="10346"/>
                    <a:pt x="0" y="13016"/>
                  </a:cubicBezTo>
                  <a:lnTo>
                    <a:pt x="0" y="2336"/>
                  </a:lnTo>
                  <a:cubicBezTo>
                    <a:pt x="25364" y="0"/>
                    <a:pt x="51563" y="334"/>
                    <a:pt x="75343" y="2002"/>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4" name="Shape 110">
              <a:extLst>
                <a:ext uri="{FF2B5EF4-FFF2-40B4-BE49-F238E27FC236}">
                  <a16:creationId xmlns:a16="http://schemas.microsoft.com/office/drawing/2014/main" id="{AC5E0DFB-E83D-48C3-B497-84A2224D95DE}"/>
                </a:ext>
              </a:extLst>
            </p:cNvPr>
            <p:cNvSpPr/>
            <p:nvPr/>
          </p:nvSpPr>
          <p:spPr>
            <a:xfrm>
              <a:off x="6356178" y="310172"/>
              <a:ext cx="76093" cy="32039"/>
            </a:xfrm>
            <a:custGeom>
              <a:avLst/>
              <a:gdLst/>
              <a:ahLst/>
              <a:cxnLst/>
              <a:rect l="0" t="0" r="0" b="0"/>
              <a:pathLst>
                <a:path w="76093" h="32039">
                  <a:moveTo>
                    <a:pt x="0" y="0"/>
                  </a:moveTo>
                  <a:cubicBezTo>
                    <a:pt x="14017" y="2002"/>
                    <a:pt x="64078" y="4672"/>
                    <a:pt x="76093" y="4005"/>
                  </a:cubicBezTo>
                  <a:lnTo>
                    <a:pt x="76093" y="32039"/>
                  </a:lnTo>
                  <a:cubicBezTo>
                    <a:pt x="56736" y="31372"/>
                    <a:pt x="21359" y="29369"/>
                    <a:pt x="0" y="25364"/>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5" name="Shape 111">
              <a:extLst>
                <a:ext uri="{FF2B5EF4-FFF2-40B4-BE49-F238E27FC236}">
                  <a16:creationId xmlns:a16="http://schemas.microsoft.com/office/drawing/2014/main" id="{61EDC009-5A92-4068-B6FA-9CED258DA9A3}"/>
                </a:ext>
              </a:extLst>
            </p:cNvPr>
            <p:cNvSpPr/>
            <p:nvPr/>
          </p:nvSpPr>
          <p:spPr>
            <a:xfrm>
              <a:off x="6177292" y="55860"/>
              <a:ext cx="149516" cy="55401"/>
            </a:xfrm>
            <a:custGeom>
              <a:avLst/>
              <a:gdLst/>
              <a:ahLst/>
              <a:cxnLst/>
              <a:rect l="0" t="0" r="0" b="0"/>
              <a:pathLst>
                <a:path w="149516" h="55401">
                  <a:moveTo>
                    <a:pt x="149516" y="0"/>
                  </a:moveTo>
                  <a:lnTo>
                    <a:pt x="149516" y="10680"/>
                  </a:lnTo>
                  <a:cubicBezTo>
                    <a:pt x="110803" y="12682"/>
                    <a:pt x="43387" y="26032"/>
                    <a:pt x="0" y="55401"/>
                  </a:cubicBezTo>
                  <a:lnTo>
                    <a:pt x="0" y="46724"/>
                  </a:lnTo>
                  <a:cubicBezTo>
                    <a:pt x="44721" y="16687"/>
                    <a:pt x="112137" y="3337"/>
                    <a:pt x="149516"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6" name="Shape 112">
              <a:extLst>
                <a:ext uri="{FF2B5EF4-FFF2-40B4-BE49-F238E27FC236}">
                  <a16:creationId xmlns:a16="http://schemas.microsoft.com/office/drawing/2014/main" id="{64E1F4BF-04C8-4457-B68A-C905A76C50F7}"/>
                </a:ext>
              </a:extLst>
            </p:cNvPr>
            <p:cNvSpPr/>
            <p:nvPr/>
          </p:nvSpPr>
          <p:spPr>
            <a:xfrm>
              <a:off x="6093857" y="111261"/>
              <a:ext cx="70753" cy="132829"/>
            </a:xfrm>
            <a:custGeom>
              <a:avLst/>
              <a:gdLst/>
              <a:ahLst/>
              <a:cxnLst/>
              <a:rect l="0" t="0" r="0" b="0"/>
              <a:pathLst>
                <a:path w="70753" h="132829">
                  <a:moveTo>
                    <a:pt x="70753" y="0"/>
                  </a:moveTo>
                  <a:lnTo>
                    <a:pt x="70753" y="8677"/>
                  </a:lnTo>
                  <a:cubicBezTo>
                    <a:pt x="14684" y="56069"/>
                    <a:pt x="45389" y="102793"/>
                    <a:pt x="58071" y="116810"/>
                  </a:cubicBezTo>
                  <a:lnTo>
                    <a:pt x="58071" y="132829"/>
                  </a:lnTo>
                  <a:cubicBezTo>
                    <a:pt x="0" y="67416"/>
                    <a:pt x="50061" y="15352"/>
                    <a:pt x="70753"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7" name="Shape 113">
              <a:extLst>
                <a:ext uri="{FF2B5EF4-FFF2-40B4-BE49-F238E27FC236}">
                  <a16:creationId xmlns:a16="http://schemas.microsoft.com/office/drawing/2014/main" id="{75DB7B34-4E94-4B49-8531-D51125751F3D}"/>
                </a:ext>
              </a:extLst>
            </p:cNvPr>
            <p:cNvSpPr/>
            <p:nvPr/>
          </p:nvSpPr>
          <p:spPr>
            <a:xfrm>
              <a:off x="6330814" y="27867"/>
              <a:ext cx="169541" cy="25323"/>
            </a:xfrm>
            <a:custGeom>
              <a:avLst/>
              <a:gdLst/>
              <a:ahLst/>
              <a:cxnLst/>
              <a:rect l="0" t="0" r="0" b="0"/>
              <a:pathLst>
                <a:path w="169541" h="25323">
                  <a:moveTo>
                    <a:pt x="45639" y="313"/>
                  </a:moveTo>
                  <a:cubicBezTo>
                    <a:pt x="92572" y="0"/>
                    <a:pt x="141006" y="5131"/>
                    <a:pt x="169541" y="10638"/>
                  </a:cubicBezTo>
                  <a:lnTo>
                    <a:pt x="169541" y="25323"/>
                  </a:lnTo>
                  <a:cubicBezTo>
                    <a:pt x="124152" y="15310"/>
                    <a:pt x="51396" y="9303"/>
                    <a:pt x="0" y="13975"/>
                  </a:cubicBezTo>
                  <a:lnTo>
                    <a:pt x="0" y="2628"/>
                  </a:lnTo>
                  <a:cubicBezTo>
                    <a:pt x="14518" y="1126"/>
                    <a:pt x="29995" y="417"/>
                    <a:pt x="45639" y="313"/>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8" name="Shape 114">
              <a:extLst>
                <a:ext uri="{FF2B5EF4-FFF2-40B4-BE49-F238E27FC236}">
                  <a16:creationId xmlns:a16="http://schemas.microsoft.com/office/drawing/2014/main" id="{986F6D1D-E064-462B-B008-B02D108F0FE6}"/>
                </a:ext>
              </a:extLst>
            </p:cNvPr>
            <p:cNvSpPr/>
            <p:nvPr/>
          </p:nvSpPr>
          <p:spPr>
            <a:xfrm>
              <a:off x="6340158" y="354226"/>
              <a:ext cx="91446" cy="36712"/>
            </a:xfrm>
            <a:custGeom>
              <a:avLst/>
              <a:gdLst/>
              <a:ahLst/>
              <a:cxnLst/>
              <a:rect l="0" t="0" r="0" b="0"/>
              <a:pathLst>
                <a:path w="91446" h="36712">
                  <a:moveTo>
                    <a:pt x="0" y="0"/>
                  </a:moveTo>
                  <a:cubicBezTo>
                    <a:pt x="30037" y="4005"/>
                    <a:pt x="58739" y="5340"/>
                    <a:pt x="91446" y="6007"/>
                  </a:cubicBezTo>
                  <a:lnTo>
                    <a:pt x="91446" y="36712"/>
                  </a:lnTo>
                  <a:cubicBezTo>
                    <a:pt x="64079" y="35377"/>
                    <a:pt x="28702" y="32039"/>
                    <a:pt x="0" y="26699"/>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49" name="Shape 115">
              <a:extLst>
                <a:ext uri="{FF2B5EF4-FFF2-40B4-BE49-F238E27FC236}">
                  <a16:creationId xmlns:a16="http://schemas.microsoft.com/office/drawing/2014/main" id="{AB8D3934-0428-4235-9F7C-BA2AC1F1B3B3}"/>
                </a:ext>
              </a:extLst>
            </p:cNvPr>
            <p:cNvSpPr/>
            <p:nvPr/>
          </p:nvSpPr>
          <p:spPr>
            <a:xfrm>
              <a:off x="6103869" y="258775"/>
              <a:ext cx="220937" cy="119480"/>
            </a:xfrm>
            <a:custGeom>
              <a:avLst/>
              <a:gdLst/>
              <a:ahLst/>
              <a:cxnLst/>
              <a:rect l="0" t="0" r="0" b="0"/>
              <a:pathLst>
                <a:path w="220937" h="119480">
                  <a:moveTo>
                    <a:pt x="0" y="0"/>
                  </a:moveTo>
                  <a:cubicBezTo>
                    <a:pt x="54066" y="53399"/>
                    <a:pt x="141506" y="82101"/>
                    <a:pt x="220937" y="93448"/>
                  </a:cubicBezTo>
                  <a:lnTo>
                    <a:pt x="220937" y="119480"/>
                  </a:lnTo>
                  <a:cubicBezTo>
                    <a:pt x="170209" y="110802"/>
                    <a:pt x="64079" y="81433"/>
                    <a:pt x="0" y="16687"/>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0" name="Shape 116">
              <a:extLst>
                <a:ext uri="{FF2B5EF4-FFF2-40B4-BE49-F238E27FC236}">
                  <a16:creationId xmlns:a16="http://schemas.microsoft.com/office/drawing/2014/main" id="{666AD712-5FC7-47EF-8667-3E919B7B635B}"/>
                </a:ext>
              </a:extLst>
            </p:cNvPr>
            <p:cNvSpPr/>
            <p:nvPr/>
          </p:nvSpPr>
          <p:spPr>
            <a:xfrm>
              <a:off x="6133238" y="31831"/>
              <a:ext cx="181556" cy="64079"/>
            </a:xfrm>
            <a:custGeom>
              <a:avLst/>
              <a:gdLst/>
              <a:ahLst/>
              <a:cxnLst/>
              <a:rect l="0" t="0" r="0" b="0"/>
              <a:pathLst>
                <a:path w="181556" h="64079">
                  <a:moveTo>
                    <a:pt x="181556" y="0"/>
                  </a:moveTo>
                  <a:lnTo>
                    <a:pt x="181556" y="10680"/>
                  </a:lnTo>
                  <a:cubicBezTo>
                    <a:pt x="125487" y="16020"/>
                    <a:pt x="53399" y="30037"/>
                    <a:pt x="0" y="64079"/>
                  </a:cubicBezTo>
                  <a:lnTo>
                    <a:pt x="0" y="55401"/>
                  </a:lnTo>
                  <a:cubicBezTo>
                    <a:pt x="50061" y="22694"/>
                    <a:pt x="128157" y="4672"/>
                    <a:pt x="181556"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1" name="Shape 117">
              <a:extLst>
                <a:ext uri="{FF2B5EF4-FFF2-40B4-BE49-F238E27FC236}">
                  <a16:creationId xmlns:a16="http://schemas.microsoft.com/office/drawing/2014/main" id="{FAC25A0D-B9F7-46A5-832E-0706BAE395F1}"/>
                </a:ext>
              </a:extLst>
            </p:cNvPr>
            <p:cNvSpPr/>
            <p:nvPr/>
          </p:nvSpPr>
          <p:spPr>
            <a:xfrm>
              <a:off x="6040458" y="95909"/>
              <a:ext cx="80098" cy="163534"/>
            </a:xfrm>
            <a:custGeom>
              <a:avLst/>
              <a:gdLst/>
              <a:ahLst/>
              <a:cxnLst/>
              <a:rect l="0" t="0" r="0" b="0"/>
              <a:pathLst>
                <a:path w="80098" h="163534">
                  <a:moveTo>
                    <a:pt x="80098" y="0"/>
                  </a:moveTo>
                  <a:lnTo>
                    <a:pt x="80098" y="8677"/>
                  </a:lnTo>
                  <a:cubicBezTo>
                    <a:pt x="8010" y="62076"/>
                    <a:pt x="28702" y="118145"/>
                    <a:pt x="49394" y="146179"/>
                  </a:cubicBezTo>
                  <a:lnTo>
                    <a:pt x="49394" y="163534"/>
                  </a:lnTo>
                  <a:cubicBezTo>
                    <a:pt x="20025" y="128157"/>
                    <a:pt x="0" y="57404"/>
                    <a:pt x="80098"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2" name="Shape 118">
              <a:extLst>
                <a:ext uri="{FF2B5EF4-FFF2-40B4-BE49-F238E27FC236}">
                  <a16:creationId xmlns:a16="http://schemas.microsoft.com/office/drawing/2014/main" id="{7155F6F4-B5AF-465B-A9C8-BE560FDF4CC4}"/>
                </a:ext>
              </a:extLst>
            </p:cNvPr>
            <p:cNvSpPr/>
            <p:nvPr/>
          </p:nvSpPr>
          <p:spPr>
            <a:xfrm>
              <a:off x="6034451" y="270790"/>
              <a:ext cx="264991" cy="160864"/>
            </a:xfrm>
            <a:custGeom>
              <a:avLst/>
              <a:gdLst/>
              <a:ahLst/>
              <a:cxnLst/>
              <a:rect l="0" t="0" r="0" b="0"/>
              <a:pathLst>
                <a:path w="264991" h="160864">
                  <a:moveTo>
                    <a:pt x="0" y="0"/>
                  </a:moveTo>
                  <a:cubicBezTo>
                    <a:pt x="58071" y="77428"/>
                    <a:pt x="182891" y="118145"/>
                    <a:pt x="264991" y="132162"/>
                  </a:cubicBezTo>
                  <a:lnTo>
                    <a:pt x="264991" y="160864"/>
                  </a:lnTo>
                  <a:cubicBezTo>
                    <a:pt x="186895" y="144177"/>
                    <a:pt x="60741" y="97453"/>
                    <a:pt x="0" y="18690"/>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3" name="Shape 119">
              <a:extLst>
                <a:ext uri="{FF2B5EF4-FFF2-40B4-BE49-F238E27FC236}">
                  <a16:creationId xmlns:a16="http://schemas.microsoft.com/office/drawing/2014/main" id="{D4DDEE66-8460-48E3-9F68-D7DEA1CF6CD2}"/>
                </a:ext>
              </a:extLst>
            </p:cNvPr>
            <p:cNvSpPr/>
            <p:nvPr/>
          </p:nvSpPr>
          <p:spPr>
            <a:xfrm>
              <a:off x="6314794" y="0"/>
              <a:ext cx="208923" cy="27826"/>
            </a:xfrm>
            <a:custGeom>
              <a:avLst/>
              <a:gdLst/>
              <a:ahLst/>
              <a:cxnLst/>
              <a:rect l="0" t="0" r="0" b="0"/>
              <a:pathLst>
                <a:path w="208923" h="27826">
                  <a:moveTo>
                    <a:pt x="61461" y="469"/>
                  </a:moveTo>
                  <a:cubicBezTo>
                    <a:pt x="122817" y="0"/>
                    <a:pt x="180889" y="7134"/>
                    <a:pt x="208923" y="13141"/>
                  </a:cubicBezTo>
                  <a:lnTo>
                    <a:pt x="208923" y="27826"/>
                  </a:lnTo>
                  <a:cubicBezTo>
                    <a:pt x="152187" y="16479"/>
                    <a:pt x="67416" y="9136"/>
                    <a:pt x="0" y="15144"/>
                  </a:cubicBezTo>
                  <a:lnTo>
                    <a:pt x="0" y="3796"/>
                  </a:lnTo>
                  <a:cubicBezTo>
                    <a:pt x="20192" y="1627"/>
                    <a:pt x="41008" y="626"/>
                    <a:pt x="61461" y="469"/>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4" name="Shape 120">
              <a:extLst>
                <a:ext uri="{FF2B5EF4-FFF2-40B4-BE49-F238E27FC236}">
                  <a16:creationId xmlns:a16="http://schemas.microsoft.com/office/drawing/2014/main" id="{65CADCDD-F4DE-401E-983A-C0C178E9E212}"/>
                </a:ext>
              </a:extLst>
            </p:cNvPr>
            <p:cNvSpPr/>
            <p:nvPr/>
          </p:nvSpPr>
          <p:spPr>
            <a:xfrm>
              <a:off x="6092522" y="5131"/>
              <a:ext cx="206253" cy="72756"/>
            </a:xfrm>
            <a:custGeom>
              <a:avLst/>
              <a:gdLst/>
              <a:ahLst/>
              <a:cxnLst/>
              <a:rect l="0" t="0" r="0" b="0"/>
              <a:pathLst>
                <a:path w="206253" h="72756">
                  <a:moveTo>
                    <a:pt x="206253" y="0"/>
                  </a:moveTo>
                  <a:lnTo>
                    <a:pt x="206253" y="11347"/>
                  </a:lnTo>
                  <a:cubicBezTo>
                    <a:pt x="147514" y="16687"/>
                    <a:pt x="63411" y="34042"/>
                    <a:pt x="0" y="72756"/>
                  </a:cubicBezTo>
                  <a:lnTo>
                    <a:pt x="0" y="64078"/>
                  </a:lnTo>
                  <a:cubicBezTo>
                    <a:pt x="50061" y="31372"/>
                    <a:pt x="136835" y="7342"/>
                    <a:pt x="206253"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5" name="Shape 121">
              <a:extLst>
                <a:ext uri="{FF2B5EF4-FFF2-40B4-BE49-F238E27FC236}">
                  <a16:creationId xmlns:a16="http://schemas.microsoft.com/office/drawing/2014/main" id="{8208F39C-9AEA-4A51-B19B-8C8E05EE28ED}"/>
                </a:ext>
              </a:extLst>
            </p:cNvPr>
            <p:cNvSpPr/>
            <p:nvPr/>
          </p:nvSpPr>
          <p:spPr>
            <a:xfrm>
              <a:off x="6316129" y="404954"/>
              <a:ext cx="115474" cy="44054"/>
            </a:xfrm>
            <a:custGeom>
              <a:avLst/>
              <a:gdLst/>
              <a:ahLst/>
              <a:cxnLst/>
              <a:rect l="0" t="0" r="0" b="0"/>
              <a:pathLst>
                <a:path w="115474" h="44054">
                  <a:moveTo>
                    <a:pt x="0" y="0"/>
                  </a:moveTo>
                  <a:cubicBezTo>
                    <a:pt x="23361" y="4005"/>
                    <a:pt x="70086" y="9345"/>
                    <a:pt x="115474" y="10012"/>
                  </a:cubicBezTo>
                  <a:lnTo>
                    <a:pt x="115474" y="44054"/>
                  </a:lnTo>
                  <a:cubicBezTo>
                    <a:pt x="85437" y="43387"/>
                    <a:pt x="18021" y="34042"/>
                    <a:pt x="0" y="29369"/>
                  </a:cubicBezTo>
                  <a:lnTo>
                    <a:pt x="0" y="0"/>
                  </a:ln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sp>
          <p:nvSpPr>
            <p:cNvPr id="256" name="Shape 122">
              <a:extLst>
                <a:ext uri="{FF2B5EF4-FFF2-40B4-BE49-F238E27FC236}">
                  <a16:creationId xmlns:a16="http://schemas.microsoft.com/office/drawing/2014/main" id="{86C3A7E9-A0D5-41FB-889C-5BDC9D75EFF4}"/>
                </a:ext>
              </a:extLst>
            </p:cNvPr>
            <p:cNvSpPr/>
            <p:nvPr/>
          </p:nvSpPr>
          <p:spPr>
            <a:xfrm>
              <a:off x="5962362" y="78555"/>
              <a:ext cx="116810" cy="190233"/>
            </a:xfrm>
            <a:custGeom>
              <a:avLst/>
              <a:gdLst/>
              <a:ahLst/>
              <a:cxnLst/>
              <a:rect l="0" t="0" r="0" b="0"/>
              <a:pathLst>
                <a:path w="116810" h="190233">
                  <a:moveTo>
                    <a:pt x="116810" y="0"/>
                  </a:moveTo>
                  <a:lnTo>
                    <a:pt x="116810" y="8677"/>
                  </a:lnTo>
                  <a:cubicBezTo>
                    <a:pt x="78096" y="36044"/>
                    <a:pt x="22027" y="91445"/>
                    <a:pt x="59406" y="168874"/>
                  </a:cubicBezTo>
                  <a:lnTo>
                    <a:pt x="59406" y="190233"/>
                  </a:lnTo>
                  <a:cubicBezTo>
                    <a:pt x="0" y="85438"/>
                    <a:pt x="96118" y="13350"/>
                    <a:pt x="116810" y="0"/>
                  </a:cubicBezTo>
                  <a:close/>
                </a:path>
              </a:pathLst>
            </a:custGeom>
            <a:ln w="0" cap="flat">
              <a:miter lim="127000"/>
            </a:ln>
          </p:spPr>
          <p:style>
            <a:lnRef idx="0">
              <a:srgbClr val="000000">
                <a:alpha val="0"/>
              </a:srgbClr>
            </a:lnRef>
            <a:fillRef idx="1">
              <a:srgbClr val="878D91"/>
            </a:fillRef>
            <a:effectRef idx="0">
              <a:scrgbClr r="0" g="0" b="0"/>
            </a:effectRef>
            <a:fontRef idx="none"/>
          </p:style>
          <p:txBody>
            <a:bodyPr/>
            <a:lstStyle/>
            <a:p>
              <a:endParaRPr lang="el-GR"/>
            </a:p>
          </p:txBody>
        </p:sp>
      </p:grpSp>
      <p:sp>
        <p:nvSpPr>
          <p:cNvPr id="347" name="TextBox 346">
            <a:extLst>
              <a:ext uri="{FF2B5EF4-FFF2-40B4-BE49-F238E27FC236}">
                <a16:creationId xmlns:a16="http://schemas.microsoft.com/office/drawing/2014/main" id="{5F6556C6-50FE-444C-956F-8FED367E18B8}"/>
              </a:ext>
            </a:extLst>
          </p:cNvPr>
          <p:cNvSpPr txBox="1"/>
          <p:nvPr/>
        </p:nvSpPr>
        <p:spPr>
          <a:xfrm>
            <a:off x="568036" y="2657108"/>
            <a:ext cx="11349318" cy="379719"/>
          </a:xfrm>
          <a:prstGeom prst="rect">
            <a:avLst/>
          </a:prstGeom>
          <a:noFill/>
        </p:spPr>
        <p:txBody>
          <a:bodyPr wrap="square">
            <a:spAutoFit/>
          </a:bodyPr>
          <a:lstStyle/>
          <a:p>
            <a:pPr marL="285750" marR="3175" indent="-285750">
              <a:lnSpc>
                <a:spcPct val="109000"/>
              </a:lnSpc>
              <a:spcAft>
                <a:spcPts val="15"/>
              </a:spcAft>
              <a:buFont typeface="Wingdings" panose="05000000000000000000" pitchFamily="2" charset="2"/>
              <a:buChar char="q"/>
            </a:pPr>
            <a:endParaRPr lang="el-GR" dirty="0"/>
          </a:p>
        </p:txBody>
      </p:sp>
      <p:sp>
        <p:nvSpPr>
          <p:cNvPr id="349" name="TextBox 348">
            <a:extLst>
              <a:ext uri="{FF2B5EF4-FFF2-40B4-BE49-F238E27FC236}">
                <a16:creationId xmlns:a16="http://schemas.microsoft.com/office/drawing/2014/main" id="{2CDCC9A9-3B88-4794-9E53-A3AA0743D17A}"/>
              </a:ext>
            </a:extLst>
          </p:cNvPr>
          <p:cNvSpPr txBox="1"/>
          <p:nvPr/>
        </p:nvSpPr>
        <p:spPr>
          <a:xfrm>
            <a:off x="370887" y="2457286"/>
            <a:ext cx="11169475" cy="3749296"/>
          </a:xfrm>
          <a:prstGeom prst="rect">
            <a:avLst/>
          </a:prstGeom>
          <a:noFill/>
        </p:spPr>
        <p:txBody>
          <a:bodyPr wrap="square">
            <a:spAutoFit/>
          </a:bodyPr>
          <a:lstStyle/>
          <a:p>
            <a:pPr marL="285750" marR="3175" indent="-285750">
              <a:lnSpc>
                <a:spcPct val="109000"/>
              </a:lnSpc>
              <a:spcAft>
                <a:spcPts val="15"/>
              </a:spcAft>
              <a:buFont typeface="Wingdings" panose="05000000000000000000" pitchFamily="2" charset="2"/>
              <a:buChar char="q"/>
            </a:pPr>
            <a:r>
              <a:rPr lang="el-GR" dirty="0">
                <a:solidFill>
                  <a:srgbClr val="000000"/>
                </a:solidFill>
                <a:latin typeface="Calibri" panose="020F0502020204030204" pitchFamily="34" charset="0"/>
                <a:ea typeface="Calibri" panose="020F0502020204030204" pitchFamily="34" charset="0"/>
              </a:rPr>
              <a:t>Η</a:t>
            </a:r>
            <a:r>
              <a:rPr lang="el-GR" sz="1800" dirty="0">
                <a:solidFill>
                  <a:srgbClr val="000000"/>
                </a:solidFill>
                <a:effectLst/>
                <a:latin typeface="Calibri" panose="020F0502020204030204" pitchFamily="34" charset="0"/>
                <a:ea typeface="Calibri" panose="020F0502020204030204" pitchFamily="34" charset="0"/>
              </a:rPr>
              <a:t> Ευρωπαϊκή Ένωση κινητοποιείται εδώ και καιρό για να καταπολεμήσει την παιδική φτώχεια. Το φαινόμενο αυτό αποτέλεσε το κεντρικό θέμα του ευρωπαϊκού έτους για την καταπολέμηση της φτώχειας και του κοινωνικού</a:t>
            </a:r>
          </a:p>
          <a:p>
            <a:pPr marL="6350" marR="3175" indent="-6350">
              <a:lnSpc>
                <a:spcPct val="107000"/>
              </a:lnSpc>
              <a:spcAft>
                <a:spcPts val="190"/>
              </a:spcAft>
            </a:pPr>
            <a:r>
              <a:rPr lang="el-GR" sz="1800" dirty="0">
                <a:solidFill>
                  <a:srgbClr val="000000"/>
                </a:solidFill>
                <a:effectLst/>
                <a:latin typeface="Calibri" panose="020F0502020204030204" pitchFamily="34" charset="0"/>
                <a:ea typeface="Calibri" panose="020F0502020204030204" pitchFamily="34" charset="0"/>
              </a:rPr>
              <a:t>     αποκλεισμού το 2010, ενώ βρίσκεται επίσης στο επίκεντρο της Στρατηγικής «Ευρώπη 2020». </a:t>
            </a:r>
          </a:p>
          <a:p>
            <a:pPr marL="285750" marR="3175" indent="-285750">
              <a:lnSpc>
                <a:spcPct val="107000"/>
              </a:lnSpc>
              <a:spcAft>
                <a:spcPts val="190"/>
              </a:spcAft>
              <a:buFont typeface="Wingdings" panose="05000000000000000000" pitchFamily="2" charset="2"/>
              <a:buChar char="q"/>
            </a:pPr>
            <a:r>
              <a:rPr lang="el-GR" sz="1800" dirty="0">
                <a:solidFill>
                  <a:srgbClr val="000000"/>
                </a:solidFill>
                <a:effectLst/>
                <a:latin typeface="Calibri" panose="020F0502020204030204" pitchFamily="34" charset="0"/>
                <a:ea typeface="Calibri" panose="020F0502020204030204" pitchFamily="34" charset="0"/>
              </a:rPr>
              <a:t>Το 2013, προκειμένου να κινητοποιηθούν τα κράτη μέλη, η ΕΕ διατύπωσε συστάσεις για την «επένδυση στα παιδιά» σπάζοντας τον κύκλο της μειονεξίας</a:t>
            </a:r>
          </a:p>
          <a:p>
            <a:pPr marL="285750" marR="3175" indent="-285750">
              <a:lnSpc>
                <a:spcPct val="107000"/>
              </a:lnSpc>
              <a:spcAft>
                <a:spcPts val="190"/>
              </a:spcAft>
              <a:buFont typeface="Wingdings" panose="05000000000000000000" pitchFamily="2" charset="2"/>
              <a:buChar char="q"/>
            </a:pPr>
            <a:r>
              <a:rPr lang="el-GR" sz="1800" dirty="0">
                <a:solidFill>
                  <a:srgbClr val="000000"/>
                </a:solidFill>
                <a:effectLst/>
                <a:latin typeface="Calibri" panose="020F0502020204030204" pitchFamily="34" charset="0"/>
                <a:ea typeface="Calibri" panose="020F0502020204030204" pitchFamily="34" charset="0"/>
              </a:rPr>
              <a:t>Η διακήρυξη για τον Ευρωπαϊκό πυλώνα κοινωνικών δικαιωμάτων, το Νοέμβριο του 2017, υποδηλώνει την ισχυρή βούληση για την καταπολέμηση της παιδικής φτώχειας στην ΕΕ.</a:t>
            </a:r>
          </a:p>
          <a:p>
            <a:pPr marL="285750" marR="3175" indent="-285750">
              <a:lnSpc>
                <a:spcPct val="107000"/>
              </a:lnSpc>
              <a:spcAft>
                <a:spcPts val="190"/>
              </a:spcAft>
              <a:buFont typeface="Wingdings" panose="05000000000000000000" pitchFamily="2" charset="2"/>
              <a:buChar char="q"/>
            </a:pPr>
            <a:r>
              <a:rPr lang="el-GR" sz="1800" dirty="0">
                <a:solidFill>
                  <a:srgbClr val="000000"/>
                </a:solidFill>
                <a:effectLst/>
                <a:latin typeface="Calibri" panose="020F0502020204030204" pitchFamily="34" charset="0"/>
                <a:ea typeface="Calibri" panose="020F0502020204030204" pitchFamily="34" charset="0"/>
              </a:rPr>
              <a:t> Το άρθρο 11 της διακήρυξης αναφέρει ρητά ότι η καταπολέμηση της παιδικής φτώχειας αποτελεί προτεραιότητα για τη σημερινή κοινωνική Ευρώπη</a:t>
            </a:r>
          </a:p>
          <a:p>
            <a:pPr marL="285750" marR="3175" indent="-285750">
              <a:lnSpc>
                <a:spcPct val="107000"/>
              </a:lnSpc>
              <a:spcAft>
                <a:spcPts val="190"/>
              </a:spcAft>
              <a:buFont typeface="Wingdings" panose="05000000000000000000" pitchFamily="2" charset="2"/>
              <a:buChar char="q"/>
            </a:pPr>
            <a:r>
              <a:rPr lang="el-GR" sz="1800" dirty="0">
                <a:solidFill>
                  <a:srgbClr val="000000"/>
                </a:solidFill>
                <a:effectLst/>
                <a:latin typeface="Calibri" panose="020F0502020204030204" pitchFamily="34" charset="0"/>
                <a:ea typeface="Calibri" panose="020F0502020204030204" pitchFamily="34" charset="0"/>
              </a:rPr>
              <a:t>Τέλος, διαμορφώνοντας αγορές εργασίας χωρίς αποκλεισμούς, δημιουργώντας ποιοτικές θέσεις εργασίας, και προωθώντας την ισότητα πρόσβασης σε ποιοτικές και οικονομικά προσιτές κοινωνικές υπηρεσίες για όλους —ιδίως για τους μετανάστες—, η ΕΕ εργάζεται επίσης για την καταπολέμηση της παιδικής φτώχειας</a:t>
            </a:r>
            <a:endParaRPr lang="el-GR" dirty="0"/>
          </a:p>
        </p:txBody>
      </p:sp>
      <p:pic>
        <p:nvPicPr>
          <p:cNvPr id="350" name="_________________________________________________________________________________(_or-LO_)">
            <a:hlinkClick r:id="" action="ppaction://media"/>
            <a:extLst>
              <a:ext uri="{FF2B5EF4-FFF2-40B4-BE49-F238E27FC236}">
                <a16:creationId xmlns:a16="http://schemas.microsoft.com/office/drawing/2014/main" id="{27F80924-0EED-4321-AE1B-14316C57FA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036" y="6123505"/>
            <a:ext cx="609600" cy="609600"/>
          </a:xfrm>
          <a:prstGeom prst="rect">
            <a:avLst/>
          </a:prstGeom>
        </p:spPr>
      </p:pic>
    </p:spTree>
    <p:extLst>
      <p:ext uri="{BB962C8B-B14F-4D97-AF65-F5344CB8AC3E}">
        <p14:creationId xmlns:p14="http://schemas.microsoft.com/office/powerpoint/2010/main" val="116326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4"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72"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p:cTn id="7" fill="hold" display="0">
                  <p:stCondLst>
                    <p:cond delay="indefinite"/>
                  </p:stCondLst>
                  <p:endCondLst>
                    <p:cond evt="onStopAudio" delay="0">
                      <p:tgtEl>
                        <p:sldTgt/>
                      </p:tgtEl>
                    </p:cond>
                  </p:endCondLst>
                </p:cTn>
                <p:tgtEl>
                  <p:spTgt spid="35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9C40EE4-5CE6-4745-AACE-CC8236B8011E}"/>
              </a:ext>
            </a:extLst>
          </p:cNvPr>
          <p:cNvPicPr>
            <a:picLocks noChangeAspect="1"/>
          </p:cNvPicPr>
          <p:nvPr/>
        </p:nvPicPr>
        <p:blipFill>
          <a:blip r:embed="rId3"/>
          <a:stretch>
            <a:fillRect/>
          </a:stretch>
        </p:blipFill>
        <p:spPr>
          <a:xfrm>
            <a:off x="94521" y="431833"/>
            <a:ext cx="3491346" cy="1117231"/>
          </a:xfrm>
          <a:prstGeom prst="rect">
            <a:avLst/>
          </a:prstGeom>
        </p:spPr>
      </p:pic>
      <p:sp>
        <p:nvSpPr>
          <p:cNvPr id="7" name="TextBox 6">
            <a:extLst>
              <a:ext uri="{FF2B5EF4-FFF2-40B4-BE49-F238E27FC236}">
                <a16:creationId xmlns:a16="http://schemas.microsoft.com/office/drawing/2014/main" id="{0A280A43-D966-485A-A3BC-35A9020F0FD7}"/>
              </a:ext>
            </a:extLst>
          </p:cNvPr>
          <p:cNvSpPr txBox="1"/>
          <p:nvPr/>
        </p:nvSpPr>
        <p:spPr>
          <a:xfrm>
            <a:off x="3297380" y="667284"/>
            <a:ext cx="8056420" cy="646331"/>
          </a:xfrm>
          <a:prstGeom prst="rect">
            <a:avLst/>
          </a:prstGeom>
          <a:noFill/>
          <a:effectLst>
            <a:outerShdw blurRad="50800" dist="38100" dir="8100000" algn="tr" rotWithShape="0">
              <a:prstClr val="black">
                <a:alpha val="40000"/>
              </a:prstClr>
            </a:outerShdw>
          </a:effectLst>
          <a:scene3d>
            <a:camera prst="orthographicFront"/>
            <a:lightRig rig="threePt" dir="t"/>
          </a:scene3d>
          <a:sp3d>
            <a:bevelT prst="slope"/>
          </a:sp3d>
        </p:spPr>
        <p:txBody>
          <a:bodyPr wrap="square">
            <a:spAutoFit/>
          </a:bodyPr>
          <a:lstStyle/>
          <a:p>
            <a:pPr algn="ctr"/>
            <a:r>
              <a:rPr lang="el-GR" sz="1800" b="1" dirty="0">
                <a:solidFill>
                  <a:schemeClr val="accent1">
                    <a:lumMod val="75000"/>
                  </a:schemeClr>
                </a:solidFill>
              </a:rPr>
              <a:t>Έρευνα Εισοδήματος και Συνθηκών Διαβίωσης των Νοικοκυριών:</a:t>
            </a:r>
          </a:p>
          <a:p>
            <a:pPr algn="ctr"/>
            <a:r>
              <a:rPr lang="el-GR" sz="1800" b="1" dirty="0">
                <a:solidFill>
                  <a:schemeClr val="accent1">
                    <a:lumMod val="75000"/>
                  </a:schemeClr>
                </a:solidFill>
              </a:rPr>
              <a:t> Έτος 2018 (Περίοδος αναφοράς εισοδήματος 2017)</a:t>
            </a:r>
          </a:p>
        </p:txBody>
      </p:sp>
      <p:grpSp>
        <p:nvGrpSpPr>
          <p:cNvPr id="8" name="Group 36173">
            <a:extLst>
              <a:ext uri="{FF2B5EF4-FFF2-40B4-BE49-F238E27FC236}">
                <a16:creationId xmlns:a16="http://schemas.microsoft.com/office/drawing/2014/main" id="{100DF897-6C2C-44FC-9739-022B4E625F76}"/>
              </a:ext>
            </a:extLst>
          </p:cNvPr>
          <p:cNvGrpSpPr/>
          <p:nvPr/>
        </p:nvGrpSpPr>
        <p:grpSpPr>
          <a:xfrm>
            <a:off x="5073224" y="2459206"/>
            <a:ext cx="7024255" cy="4128653"/>
            <a:chOff x="0" y="0"/>
            <a:chExt cx="5128156" cy="2339560"/>
          </a:xfrm>
        </p:grpSpPr>
        <p:sp>
          <p:nvSpPr>
            <p:cNvPr id="9" name="Shape 53232">
              <a:extLst>
                <a:ext uri="{FF2B5EF4-FFF2-40B4-BE49-F238E27FC236}">
                  <a16:creationId xmlns:a16="http://schemas.microsoft.com/office/drawing/2014/main" id="{F6B0D8EA-BFB5-40B6-A86A-79874AA4F7E2}"/>
                </a:ext>
              </a:extLst>
            </p:cNvPr>
            <p:cNvSpPr/>
            <p:nvPr/>
          </p:nvSpPr>
          <p:spPr>
            <a:xfrm>
              <a:off x="362712" y="172212"/>
              <a:ext cx="9144" cy="1789176"/>
            </a:xfrm>
            <a:custGeom>
              <a:avLst/>
              <a:gdLst/>
              <a:ahLst/>
              <a:cxnLst/>
              <a:rect l="0" t="0" r="0" b="0"/>
              <a:pathLst>
                <a:path w="9144" h="1789176">
                  <a:moveTo>
                    <a:pt x="0" y="0"/>
                  </a:moveTo>
                  <a:lnTo>
                    <a:pt x="9144" y="0"/>
                  </a:lnTo>
                  <a:lnTo>
                    <a:pt x="9144" y="1789176"/>
                  </a:lnTo>
                  <a:lnTo>
                    <a:pt x="0" y="1789176"/>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0" name="Shape 53233">
              <a:extLst>
                <a:ext uri="{FF2B5EF4-FFF2-40B4-BE49-F238E27FC236}">
                  <a16:creationId xmlns:a16="http://schemas.microsoft.com/office/drawing/2014/main" id="{C7DD3712-B76F-46CB-9797-E8E601511AAD}"/>
                </a:ext>
              </a:extLst>
            </p:cNvPr>
            <p:cNvSpPr/>
            <p:nvPr/>
          </p:nvSpPr>
          <p:spPr>
            <a:xfrm>
              <a:off x="327660" y="1956816"/>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1" name="Shape 53234">
              <a:extLst>
                <a:ext uri="{FF2B5EF4-FFF2-40B4-BE49-F238E27FC236}">
                  <a16:creationId xmlns:a16="http://schemas.microsoft.com/office/drawing/2014/main" id="{544E01F3-9EA4-43B4-A81C-4D11AAA59B67}"/>
                </a:ext>
              </a:extLst>
            </p:cNvPr>
            <p:cNvSpPr/>
            <p:nvPr/>
          </p:nvSpPr>
          <p:spPr>
            <a:xfrm>
              <a:off x="327660" y="1658112"/>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2" name="Shape 53235">
              <a:extLst>
                <a:ext uri="{FF2B5EF4-FFF2-40B4-BE49-F238E27FC236}">
                  <a16:creationId xmlns:a16="http://schemas.microsoft.com/office/drawing/2014/main" id="{2FBA14D3-E1BB-4E78-BB0B-48D3095E2501}"/>
                </a:ext>
              </a:extLst>
            </p:cNvPr>
            <p:cNvSpPr/>
            <p:nvPr/>
          </p:nvSpPr>
          <p:spPr>
            <a:xfrm>
              <a:off x="327660" y="1359408"/>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3" name="Shape 53236">
              <a:extLst>
                <a:ext uri="{FF2B5EF4-FFF2-40B4-BE49-F238E27FC236}">
                  <a16:creationId xmlns:a16="http://schemas.microsoft.com/office/drawing/2014/main" id="{361BDDC7-744B-417A-AFF6-49A4D99B38A7}"/>
                </a:ext>
              </a:extLst>
            </p:cNvPr>
            <p:cNvSpPr/>
            <p:nvPr/>
          </p:nvSpPr>
          <p:spPr>
            <a:xfrm>
              <a:off x="327660" y="1062228"/>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4" name="Shape 53237">
              <a:extLst>
                <a:ext uri="{FF2B5EF4-FFF2-40B4-BE49-F238E27FC236}">
                  <a16:creationId xmlns:a16="http://schemas.microsoft.com/office/drawing/2014/main" id="{3B658F33-F954-4485-83F2-0E6E3EE0D630}"/>
                </a:ext>
              </a:extLst>
            </p:cNvPr>
            <p:cNvSpPr/>
            <p:nvPr/>
          </p:nvSpPr>
          <p:spPr>
            <a:xfrm>
              <a:off x="327660" y="763524"/>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5" name="Shape 53238">
              <a:extLst>
                <a:ext uri="{FF2B5EF4-FFF2-40B4-BE49-F238E27FC236}">
                  <a16:creationId xmlns:a16="http://schemas.microsoft.com/office/drawing/2014/main" id="{6F1360B1-D24A-4472-B886-4EC72E4FB6BD}"/>
                </a:ext>
              </a:extLst>
            </p:cNvPr>
            <p:cNvSpPr/>
            <p:nvPr/>
          </p:nvSpPr>
          <p:spPr>
            <a:xfrm>
              <a:off x="327660" y="464820"/>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6" name="Shape 53239">
              <a:extLst>
                <a:ext uri="{FF2B5EF4-FFF2-40B4-BE49-F238E27FC236}">
                  <a16:creationId xmlns:a16="http://schemas.microsoft.com/office/drawing/2014/main" id="{B3B53B98-CA30-41A6-99E8-7D1577EA3B90}"/>
                </a:ext>
              </a:extLst>
            </p:cNvPr>
            <p:cNvSpPr/>
            <p:nvPr/>
          </p:nvSpPr>
          <p:spPr>
            <a:xfrm>
              <a:off x="327660" y="167640"/>
              <a:ext cx="39624" cy="9144"/>
            </a:xfrm>
            <a:custGeom>
              <a:avLst/>
              <a:gdLst/>
              <a:ahLst/>
              <a:cxnLst/>
              <a:rect l="0" t="0" r="0" b="0"/>
              <a:pathLst>
                <a:path w="39624" h="9144">
                  <a:moveTo>
                    <a:pt x="0" y="0"/>
                  </a:moveTo>
                  <a:lnTo>
                    <a:pt x="39624" y="0"/>
                  </a:lnTo>
                  <a:lnTo>
                    <a:pt x="39624"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7" name="Shape 53240">
              <a:extLst>
                <a:ext uri="{FF2B5EF4-FFF2-40B4-BE49-F238E27FC236}">
                  <a16:creationId xmlns:a16="http://schemas.microsoft.com/office/drawing/2014/main" id="{94207379-7C1C-4E3C-944F-D14D257921A9}"/>
                </a:ext>
              </a:extLst>
            </p:cNvPr>
            <p:cNvSpPr/>
            <p:nvPr/>
          </p:nvSpPr>
          <p:spPr>
            <a:xfrm>
              <a:off x="367284" y="1956816"/>
              <a:ext cx="1036320" cy="9144"/>
            </a:xfrm>
            <a:custGeom>
              <a:avLst/>
              <a:gdLst/>
              <a:ahLst/>
              <a:cxnLst/>
              <a:rect l="0" t="0" r="0" b="0"/>
              <a:pathLst>
                <a:path w="1036320" h="9144">
                  <a:moveTo>
                    <a:pt x="0" y="0"/>
                  </a:moveTo>
                  <a:lnTo>
                    <a:pt x="1036320" y="0"/>
                  </a:lnTo>
                  <a:lnTo>
                    <a:pt x="1036320"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8" name="Shape 53241">
              <a:extLst>
                <a:ext uri="{FF2B5EF4-FFF2-40B4-BE49-F238E27FC236}">
                  <a16:creationId xmlns:a16="http://schemas.microsoft.com/office/drawing/2014/main" id="{8AA3BDA4-9914-4D17-B54D-74E2161B7E31}"/>
                </a:ext>
              </a:extLst>
            </p:cNvPr>
            <p:cNvSpPr/>
            <p:nvPr/>
          </p:nvSpPr>
          <p:spPr>
            <a:xfrm>
              <a:off x="1123188"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9" name="Shape 53242">
              <a:extLst>
                <a:ext uri="{FF2B5EF4-FFF2-40B4-BE49-F238E27FC236}">
                  <a16:creationId xmlns:a16="http://schemas.microsoft.com/office/drawing/2014/main" id="{646BB16D-24D0-4A50-980C-BF23D96F1A34}"/>
                </a:ext>
              </a:extLst>
            </p:cNvPr>
            <p:cNvSpPr/>
            <p:nvPr/>
          </p:nvSpPr>
          <p:spPr>
            <a:xfrm>
              <a:off x="743712"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20" name="Shape 53243">
              <a:extLst>
                <a:ext uri="{FF2B5EF4-FFF2-40B4-BE49-F238E27FC236}">
                  <a16:creationId xmlns:a16="http://schemas.microsoft.com/office/drawing/2014/main" id="{F52476DF-DF0C-4F9B-B9B3-E34D99BD73F5}"/>
                </a:ext>
              </a:extLst>
            </p:cNvPr>
            <p:cNvSpPr/>
            <p:nvPr/>
          </p:nvSpPr>
          <p:spPr>
            <a:xfrm>
              <a:off x="362712"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21" name="Shape 113">
              <a:extLst>
                <a:ext uri="{FF2B5EF4-FFF2-40B4-BE49-F238E27FC236}">
                  <a16:creationId xmlns:a16="http://schemas.microsoft.com/office/drawing/2014/main" id="{81BB35D4-4BFA-4C6D-9198-76F69F18B9FC}"/>
                </a:ext>
              </a:extLst>
            </p:cNvPr>
            <p:cNvSpPr/>
            <p:nvPr/>
          </p:nvSpPr>
          <p:spPr>
            <a:xfrm>
              <a:off x="885444" y="1107948"/>
              <a:ext cx="62484" cy="25908"/>
            </a:xfrm>
            <a:custGeom>
              <a:avLst/>
              <a:gdLst/>
              <a:ahLst/>
              <a:cxnLst/>
              <a:rect l="0" t="0" r="0" b="0"/>
              <a:pathLst>
                <a:path w="62484" h="25908">
                  <a:moveTo>
                    <a:pt x="12192" y="0"/>
                  </a:moveTo>
                  <a:lnTo>
                    <a:pt x="53340" y="4573"/>
                  </a:lnTo>
                  <a:cubicBezTo>
                    <a:pt x="59436" y="4573"/>
                    <a:pt x="62484" y="10668"/>
                    <a:pt x="62484" y="16765"/>
                  </a:cubicBezTo>
                  <a:cubicBezTo>
                    <a:pt x="62484" y="22861"/>
                    <a:pt x="56388" y="25908"/>
                    <a:pt x="50292" y="25908"/>
                  </a:cubicBezTo>
                  <a:lnTo>
                    <a:pt x="10668" y="21337"/>
                  </a:lnTo>
                  <a:cubicBezTo>
                    <a:pt x="4572" y="21337"/>
                    <a:pt x="0" y="15241"/>
                    <a:pt x="1524" y="10668"/>
                  </a:cubicBezTo>
                  <a:cubicBezTo>
                    <a:pt x="1524" y="4573"/>
                    <a:pt x="7620" y="0"/>
                    <a:pt x="1219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2" name="Shape 114">
              <a:extLst>
                <a:ext uri="{FF2B5EF4-FFF2-40B4-BE49-F238E27FC236}">
                  <a16:creationId xmlns:a16="http://schemas.microsoft.com/office/drawing/2014/main" id="{719A024E-11B1-49D5-9BF6-7080C5C96ACE}"/>
                </a:ext>
              </a:extLst>
            </p:cNvPr>
            <p:cNvSpPr/>
            <p:nvPr/>
          </p:nvSpPr>
          <p:spPr>
            <a:xfrm>
              <a:off x="801624" y="1098804"/>
              <a:ext cx="64008" cy="27432"/>
            </a:xfrm>
            <a:custGeom>
              <a:avLst/>
              <a:gdLst/>
              <a:ahLst/>
              <a:cxnLst/>
              <a:rect l="0" t="0" r="0" b="0"/>
              <a:pathLst>
                <a:path w="64008" h="27432">
                  <a:moveTo>
                    <a:pt x="12192" y="0"/>
                  </a:moveTo>
                  <a:lnTo>
                    <a:pt x="54864" y="4572"/>
                  </a:lnTo>
                  <a:cubicBezTo>
                    <a:pt x="59436" y="6096"/>
                    <a:pt x="64008" y="10668"/>
                    <a:pt x="64008" y="16764"/>
                  </a:cubicBezTo>
                  <a:cubicBezTo>
                    <a:pt x="62484" y="22861"/>
                    <a:pt x="57912" y="27432"/>
                    <a:pt x="51816" y="25908"/>
                  </a:cubicBezTo>
                  <a:lnTo>
                    <a:pt x="9144" y="21336"/>
                  </a:lnTo>
                  <a:cubicBezTo>
                    <a:pt x="3048" y="21336"/>
                    <a:pt x="0" y="16764"/>
                    <a:pt x="0" y="10668"/>
                  </a:cubicBezTo>
                  <a:cubicBezTo>
                    <a:pt x="0" y="4572"/>
                    <a:pt x="6096" y="0"/>
                    <a:pt x="1219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3" name="Shape 115">
              <a:extLst>
                <a:ext uri="{FF2B5EF4-FFF2-40B4-BE49-F238E27FC236}">
                  <a16:creationId xmlns:a16="http://schemas.microsoft.com/office/drawing/2014/main" id="{D3E1493A-EA5F-4547-BDF1-7E02323AB64A}"/>
                </a:ext>
              </a:extLst>
            </p:cNvPr>
            <p:cNvSpPr/>
            <p:nvPr/>
          </p:nvSpPr>
          <p:spPr>
            <a:xfrm>
              <a:off x="716280" y="1089660"/>
              <a:ext cx="65532" cy="27432"/>
            </a:xfrm>
            <a:custGeom>
              <a:avLst/>
              <a:gdLst/>
              <a:ahLst/>
              <a:cxnLst/>
              <a:rect l="0" t="0" r="0" b="0"/>
              <a:pathLst>
                <a:path w="65532" h="27432">
                  <a:moveTo>
                    <a:pt x="12192" y="1524"/>
                  </a:moveTo>
                  <a:lnTo>
                    <a:pt x="54864" y="6096"/>
                  </a:lnTo>
                  <a:cubicBezTo>
                    <a:pt x="60960" y="6096"/>
                    <a:pt x="65532" y="10668"/>
                    <a:pt x="64008" y="16763"/>
                  </a:cubicBezTo>
                  <a:cubicBezTo>
                    <a:pt x="64008" y="22860"/>
                    <a:pt x="57912" y="27432"/>
                    <a:pt x="51816" y="25908"/>
                  </a:cubicBezTo>
                  <a:lnTo>
                    <a:pt x="10668" y="22860"/>
                  </a:lnTo>
                  <a:cubicBezTo>
                    <a:pt x="4572" y="21336"/>
                    <a:pt x="0" y="16763"/>
                    <a:pt x="0" y="10668"/>
                  </a:cubicBezTo>
                  <a:cubicBezTo>
                    <a:pt x="1524" y="4572"/>
                    <a:pt x="6096" y="0"/>
                    <a:pt x="12192" y="1524"/>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4" name="Shape 116">
              <a:extLst>
                <a:ext uri="{FF2B5EF4-FFF2-40B4-BE49-F238E27FC236}">
                  <a16:creationId xmlns:a16="http://schemas.microsoft.com/office/drawing/2014/main" id="{976128D6-8584-404D-A226-1669AC3BB01F}"/>
                </a:ext>
              </a:extLst>
            </p:cNvPr>
            <p:cNvSpPr/>
            <p:nvPr/>
          </p:nvSpPr>
          <p:spPr>
            <a:xfrm>
              <a:off x="630936" y="1080516"/>
              <a:ext cx="65532" cy="27432"/>
            </a:xfrm>
            <a:custGeom>
              <a:avLst/>
              <a:gdLst/>
              <a:ahLst/>
              <a:cxnLst/>
              <a:rect l="0" t="0" r="0" b="0"/>
              <a:pathLst>
                <a:path w="65532" h="27432">
                  <a:moveTo>
                    <a:pt x="12192" y="1524"/>
                  </a:moveTo>
                  <a:lnTo>
                    <a:pt x="54864" y="6097"/>
                  </a:lnTo>
                  <a:cubicBezTo>
                    <a:pt x="60960" y="6097"/>
                    <a:pt x="65532" y="12192"/>
                    <a:pt x="64008" y="16764"/>
                  </a:cubicBezTo>
                  <a:cubicBezTo>
                    <a:pt x="64008" y="22860"/>
                    <a:pt x="59436" y="27432"/>
                    <a:pt x="53340" y="27432"/>
                  </a:cubicBezTo>
                  <a:lnTo>
                    <a:pt x="10668" y="22860"/>
                  </a:lnTo>
                  <a:cubicBezTo>
                    <a:pt x="4572" y="21336"/>
                    <a:pt x="0" y="16764"/>
                    <a:pt x="1524" y="10668"/>
                  </a:cubicBezTo>
                  <a:cubicBezTo>
                    <a:pt x="1524" y="4573"/>
                    <a:pt x="7620" y="0"/>
                    <a:pt x="12192" y="1524"/>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5" name="Shape 117">
              <a:extLst>
                <a:ext uri="{FF2B5EF4-FFF2-40B4-BE49-F238E27FC236}">
                  <a16:creationId xmlns:a16="http://schemas.microsoft.com/office/drawing/2014/main" id="{9CB43E8B-97C6-4A8C-8197-96AAEE04571C}"/>
                </a:ext>
              </a:extLst>
            </p:cNvPr>
            <p:cNvSpPr/>
            <p:nvPr/>
          </p:nvSpPr>
          <p:spPr>
            <a:xfrm>
              <a:off x="547116" y="1072896"/>
              <a:ext cx="64008" cy="25908"/>
            </a:xfrm>
            <a:custGeom>
              <a:avLst/>
              <a:gdLst/>
              <a:ahLst/>
              <a:cxnLst/>
              <a:rect l="0" t="0" r="0" b="0"/>
              <a:pathLst>
                <a:path w="64008" h="25908">
                  <a:moveTo>
                    <a:pt x="12192" y="0"/>
                  </a:moveTo>
                  <a:lnTo>
                    <a:pt x="54864" y="4572"/>
                  </a:lnTo>
                  <a:cubicBezTo>
                    <a:pt x="59436" y="4572"/>
                    <a:pt x="64008" y="10668"/>
                    <a:pt x="64008" y="16764"/>
                  </a:cubicBezTo>
                  <a:cubicBezTo>
                    <a:pt x="62484" y="21336"/>
                    <a:pt x="57912" y="25908"/>
                    <a:pt x="51816" y="25908"/>
                  </a:cubicBezTo>
                  <a:lnTo>
                    <a:pt x="9144" y="21336"/>
                  </a:lnTo>
                  <a:cubicBezTo>
                    <a:pt x="3048" y="21336"/>
                    <a:pt x="0" y="15240"/>
                    <a:pt x="0" y="9144"/>
                  </a:cubicBezTo>
                  <a:cubicBezTo>
                    <a:pt x="0" y="3048"/>
                    <a:pt x="6096" y="0"/>
                    <a:pt x="1219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6" name="Shape 118">
              <a:extLst>
                <a:ext uri="{FF2B5EF4-FFF2-40B4-BE49-F238E27FC236}">
                  <a16:creationId xmlns:a16="http://schemas.microsoft.com/office/drawing/2014/main" id="{D5DA5714-D6C8-4E2D-AD4C-F17D17C2EE2D}"/>
                </a:ext>
              </a:extLst>
            </p:cNvPr>
            <p:cNvSpPr/>
            <p:nvPr/>
          </p:nvSpPr>
          <p:spPr>
            <a:xfrm>
              <a:off x="926592" y="1112520"/>
              <a:ext cx="477012" cy="36576"/>
            </a:xfrm>
            <a:custGeom>
              <a:avLst/>
              <a:gdLst/>
              <a:ahLst/>
              <a:cxnLst/>
              <a:rect l="0" t="0" r="0" b="0"/>
              <a:pathLst>
                <a:path w="477012" h="36576">
                  <a:moveTo>
                    <a:pt x="10668" y="0"/>
                  </a:moveTo>
                  <a:lnTo>
                    <a:pt x="391668" y="15240"/>
                  </a:lnTo>
                  <a:lnTo>
                    <a:pt x="477012" y="14555"/>
                  </a:lnTo>
                  <a:lnTo>
                    <a:pt x="477012" y="35891"/>
                  </a:lnTo>
                  <a:lnTo>
                    <a:pt x="391668" y="36576"/>
                  </a:lnTo>
                  <a:lnTo>
                    <a:pt x="10668" y="21336"/>
                  </a:lnTo>
                  <a:cubicBezTo>
                    <a:pt x="4572" y="21336"/>
                    <a:pt x="0" y="16764"/>
                    <a:pt x="0" y="10668"/>
                  </a:cubicBezTo>
                  <a:cubicBezTo>
                    <a:pt x="0" y="4573"/>
                    <a:pt x="4572" y="0"/>
                    <a:pt x="10668"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7" name="Shape 53244">
              <a:extLst>
                <a:ext uri="{FF2B5EF4-FFF2-40B4-BE49-F238E27FC236}">
                  <a16:creationId xmlns:a16="http://schemas.microsoft.com/office/drawing/2014/main" id="{024F1B0B-6A87-4B97-9544-5FBEC4B22C6F}"/>
                </a:ext>
              </a:extLst>
            </p:cNvPr>
            <p:cNvSpPr/>
            <p:nvPr/>
          </p:nvSpPr>
          <p:spPr>
            <a:xfrm>
              <a:off x="539496" y="1065276"/>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28" name="Shape 120">
              <a:extLst>
                <a:ext uri="{FF2B5EF4-FFF2-40B4-BE49-F238E27FC236}">
                  <a16:creationId xmlns:a16="http://schemas.microsoft.com/office/drawing/2014/main" id="{E6598F88-53A1-414C-A494-BF19E10C6E65}"/>
                </a:ext>
              </a:extLst>
            </p:cNvPr>
            <p:cNvSpPr/>
            <p:nvPr/>
          </p:nvSpPr>
          <p:spPr>
            <a:xfrm>
              <a:off x="534924" y="1060704"/>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0" y="47244"/>
                  </a:lnTo>
                  <a:lnTo>
                    <a:pt x="0" y="4572"/>
                  </a:lnTo>
                  <a:lnTo>
                    <a:pt x="0"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29" name="Shape 121">
              <a:extLst>
                <a:ext uri="{FF2B5EF4-FFF2-40B4-BE49-F238E27FC236}">
                  <a16:creationId xmlns:a16="http://schemas.microsoft.com/office/drawing/2014/main" id="{43BA26AC-9F79-4747-B6F8-A0297BF3A6CB}"/>
                </a:ext>
              </a:extLst>
            </p:cNvPr>
            <p:cNvSpPr/>
            <p:nvPr/>
          </p:nvSpPr>
          <p:spPr>
            <a:xfrm>
              <a:off x="558546" y="1060704"/>
              <a:ext cx="23622" cy="47244"/>
            </a:xfrm>
            <a:custGeom>
              <a:avLst/>
              <a:gdLst/>
              <a:ahLst/>
              <a:cxnLst/>
              <a:rect l="0" t="0" r="0" b="0"/>
              <a:pathLst>
                <a:path w="23622" h="47244">
                  <a:moveTo>
                    <a:pt x="0" y="0"/>
                  </a:moveTo>
                  <a:lnTo>
                    <a:pt x="19050" y="0"/>
                  </a:lnTo>
                  <a:lnTo>
                    <a:pt x="22098" y="1524"/>
                  </a:lnTo>
                  <a:lnTo>
                    <a:pt x="23622" y="4572"/>
                  </a:lnTo>
                  <a:lnTo>
                    <a:pt x="23622" y="42672"/>
                  </a:lnTo>
                  <a:lnTo>
                    <a:pt x="22098"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30" name="Shape 53245">
              <a:extLst>
                <a:ext uri="{FF2B5EF4-FFF2-40B4-BE49-F238E27FC236}">
                  <a16:creationId xmlns:a16="http://schemas.microsoft.com/office/drawing/2014/main" id="{19122E47-713B-45D7-B425-82646EF57822}"/>
                </a:ext>
              </a:extLst>
            </p:cNvPr>
            <p:cNvSpPr/>
            <p:nvPr/>
          </p:nvSpPr>
          <p:spPr>
            <a:xfrm>
              <a:off x="918972" y="1104900"/>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31" name="Shape 123">
              <a:extLst>
                <a:ext uri="{FF2B5EF4-FFF2-40B4-BE49-F238E27FC236}">
                  <a16:creationId xmlns:a16="http://schemas.microsoft.com/office/drawing/2014/main" id="{4CC4A1AC-8CFD-4191-B77D-CA76BE105F91}"/>
                </a:ext>
              </a:extLst>
            </p:cNvPr>
            <p:cNvSpPr/>
            <p:nvPr/>
          </p:nvSpPr>
          <p:spPr>
            <a:xfrm>
              <a:off x="914400" y="1100328"/>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4572" y="47244"/>
                  </a:lnTo>
                  <a:lnTo>
                    <a:pt x="1524" y="45720"/>
                  </a:lnTo>
                  <a:lnTo>
                    <a:pt x="0" y="42672"/>
                  </a:lnTo>
                  <a:lnTo>
                    <a:pt x="0" y="4572"/>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32" name="Shape 124">
              <a:extLst>
                <a:ext uri="{FF2B5EF4-FFF2-40B4-BE49-F238E27FC236}">
                  <a16:creationId xmlns:a16="http://schemas.microsoft.com/office/drawing/2014/main" id="{E91D725E-F0C1-46FF-93B2-7D7429790F8C}"/>
                </a:ext>
              </a:extLst>
            </p:cNvPr>
            <p:cNvSpPr/>
            <p:nvPr/>
          </p:nvSpPr>
          <p:spPr>
            <a:xfrm>
              <a:off x="938022" y="1100328"/>
              <a:ext cx="23622" cy="47244"/>
            </a:xfrm>
            <a:custGeom>
              <a:avLst/>
              <a:gdLst/>
              <a:ahLst/>
              <a:cxnLst/>
              <a:rect l="0" t="0" r="0" b="0"/>
              <a:pathLst>
                <a:path w="23622" h="47244">
                  <a:moveTo>
                    <a:pt x="0" y="0"/>
                  </a:moveTo>
                  <a:lnTo>
                    <a:pt x="19050" y="0"/>
                  </a:lnTo>
                  <a:lnTo>
                    <a:pt x="22098" y="1524"/>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33" name="Shape 53246">
              <a:extLst>
                <a:ext uri="{FF2B5EF4-FFF2-40B4-BE49-F238E27FC236}">
                  <a16:creationId xmlns:a16="http://schemas.microsoft.com/office/drawing/2014/main" id="{DAD94765-F57F-4B88-83E8-88AB681F67F7}"/>
                </a:ext>
              </a:extLst>
            </p:cNvPr>
            <p:cNvSpPr/>
            <p:nvPr/>
          </p:nvSpPr>
          <p:spPr>
            <a:xfrm>
              <a:off x="1298448" y="1120140"/>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34" name="Shape 126">
              <a:extLst>
                <a:ext uri="{FF2B5EF4-FFF2-40B4-BE49-F238E27FC236}">
                  <a16:creationId xmlns:a16="http://schemas.microsoft.com/office/drawing/2014/main" id="{826C8AFC-E5A3-41EE-852A-52A976E65093}"/>
                </a:ext>
              </a:extLst>
            </p:cNvPr>
            <p:cNvSpPr/>
            <p:nvPr/>
          </p:nvSpPr>
          <p:spPr>
            <a:xfrm>
              <a:off x="1293876" y="1114044"/>
              <a:ext cx="23622" cy="48768"/>
            </a:xfrm>
            <a:custGeom>
              <a:avLst/>
              <a:gdLst/>
              <a:ahLst/>
              <a:cxnLst/>
              <a:rect l="0" t="0" r="0" b="0"/>
              <a:pathLst>
                <a:path w="23622" h="48768">
                  <a:moveTo>
                    <a:pt x="4572" y="0"/>
                  </a:moveTo>
                  <a:lnTo>
                    <a:pt x="23622" y="0"/>
                  </a:lnTo>
                  <a:lnTo>
                    <a:pt x="23622" y="10668"/>
                  </a:lnTo>
                  <a:lnTo>
                    <a:pt x="9144" y="10668"/>
                  </a:lnTo>
                  <a:lnTo>
                    <a:pt x="9144" y="38100"/>
                  </a:lnTo>
                  <a:lnTo>
                    <a:pt x="23622" y="38100"/>
                  </a:lnTo>
                  <a:lnTo>
                    <a:pt x="23622" y="48768"/>
                  </a:lnTo>
                  <a:lnTo>
                    <a:pt x="4572" y="48768"/>
                  </a:lnTo>
                  <a:lnTo>
                    <a:pt x="1524" y="47244"/>
                  </a:lnTo>
                  <a:lnTo>
                    <a:pt x="0" y="44196"/>
                  </a:lnTo>
                  <a:lnTo>
                    <a:pt x="0" y="6096"/>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35" name="Shape 127">
              <a:extLst>
                <a:ext uri="{FF2B5EF4-FFF2-40B4-BE49-F238E27FC236}">
                  <a16:creationId xmlns:a16="http://schemas.microsoft.com/office/drawing/2014/main" id="{DDDDF8B0-5C08-4ED5-A844-2825E1B81493}"/>
                </a:ext>
              </a:extLst>
            </p:cNvPr>
            <p:cNvSpPr/>
            <p:nvPr/>
          </p:nvSpPr>
          <p:spPr>
            <a:xfrm>
              <a:off x="1317498" y="1114044"/>
              <a:ext cx="23622" cy="48768"/>
            </a:xfrm>
            <a:custGeom>
              <a:avLst/>
              <a:gdLst/>
              <a:ahLst/>
              <a:cxnLst/>
              <a:rect l="0" t="0" r="0" b="0"/>
              <a:pathLst>
                <a:path w="23622" h="48768">
                  <a:moveTo>
                    <a:pt x="0" y="0"/>
                  </a:moveTo>
                  <a:lnTo>
                    <a:pt x="19050" y="0"/>
                  </a:lnTo>
                  <a:lnTo>
                    <a:pt x="22098" y="1524"/>
                  </a:lnTo>
                  <a:lnTo>
                    <a:pt x="23622" y="6096"/>
                  </a:lnTo>
                  <a:lnTo>
                    <a:pt x="23622" y="44196"/>
                  </a:lnTo>
                  <a:lnTo>
                    <a:pt x="22098" y="47244"/>
                  </a:lnTo>
                  <a:lnTo>
                    <a:pt x="19050" y="48768"/>
                  </a:lnTo>
                  <a:lnTo>
                    <a:pt x="0" y="48768"/>
                  </a:lnTo>
                  <a:lnTo>
                    <a:pt x="0" y="38100"/>
                  </a:lnTo>
                  <a:lnTo>
                    <a:pt x="14478" y="38100"/>
                  </a:lnTo>
                  <a:lnTo>
                    <a:pt x="14478" y="10668"/>
                  </a:lnTo>
                  <a:lnTo>
                    <a:pt x="0" y="1066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36" name="Rectangle 34953">
              <a:extLst>
                <a:ext uri="{FF2B5EF4-FFF2-40B4-BE49-F238E27FC236}">
                  <a16:creationId xmlns:a16="http://schemas.microsoft.com/office/drawing/2014/main" id="{0DB898A8-DB18-4E52-9C2A-E3806D7CF4C3}"/>
                </a:ext>
              </a:extLst>
            </p:cNvPr>
            <p:cNvSpPr/>
            <p:nvPr/>
          </p:nvSpPr>
          <p:spPr>
            <a:xfrm>
              <a:off x="605027" y="878974"/>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4</a:t>
              </a:r>
              <a:endParaRPr lang="el-GR" sz="1100">
                <a:solidFill>
                  <a:srgbClr val="000000"/>
                </a:solidFill>
                <a:effectLst/>
                <a:latin typeface="Calibri" panose="020F0502020204030204" pitchFamily="34" charset="0"/>
                <a:ea typeface="Calibri" panose="020F0502020204030204" pitchFamily="34" charset="0"/>
              </a:endParaRPr>
            </a:p>
          </p:txBody>
        </p:sp>
        <p:sp>
          <p:nvSpPr>
            <p:cNvPr id="37" name="Rectangle 34952">
              <a:extLst>
                <a:ext uri="{FF2B5EF4-FFF2-40B4-BE49-F238E27FC236}">
                  <a16:creationId xmlns:a16="http://schemas.microsoft.com/office/drawing/2014/main" id="{5B4B14BF-2C7F-408D-8729-2BB29B11826F}"/>
                </a:ext>
              </a:extLst>
            </p:cNvPr>
            <p:cNvSpPr/>
            <p:nvPr/>
          </p:nvSpPr>
          <p:spPr>
            <a:xfrm>
              <a:off x="445007" y="878974"/>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29</a:t>
              </a:r>
              <a:endParaRPr lang="el-GR" sz="1100">
                <a:solidFill>
                  <a:srgbClr val="000000"/>
                </a:solidFill>
                <a:effectLst/>
                <a:latin typeface="Calibri" panose="020F0502020204030204" pitchFamily="34" charset="0"/>
                <a:ea typeface="Calibri" panose="020F0502020204030204" pitchFamily="34" charset="0"/>
              </a:endParaRPr>
            </a:p>
          </p:txBody>
        </p:sp>
        <p:sp>
          <p:nvSpPr>
            <p:cNvPr id="38" name="Rectangle 34954">
              <a:extLst>
                <a:ext uri="{FF2B5EF4-FFF2-40B4-BE49-F238E27FC236}">
                  <a16:creationId xmlns:a16="http://schemas.microsoft.com/office/drawing/2014/main" id="{E51C3181-D036-4C6E-AA23-492720F16C59}"/>
                </a:ext>
              </a:extLst>
            </p:cNvPr>
            <p:cNvSpPr/>
            <p:nvPr/>
          </p:nvSpPr>
          <p:spPr>
            <a:xfrm>
              <a:off x="573023" y="878974"/>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39" name="Rectangle 34957">
              <a:extLst>
                <a:ext uri="{FF2B5EF4-FFF2-40B4-BE49-F238E27FC236}">
                  <a16:creationId xmlns:a16="http://schemas.microsoft.com/office/drawing/2014/main" id="{1BF8CCEF-DA54-40CD-BE07-74C1C56209CB}"/>
                </a:ext>
              </a:extLst>
            </p:cNvPr>
            <p:cNvSpPr/>
            <p:nvPr/>
          </p:nvSpPr>
          <p:spPr>
            <a:xfrm>
              <a:off x="984503" y="917074"/>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1</a:t>
              </a:r>
              <a:endParaRPr lang="el-GR" sz="1100">
                <a:solidFill>
                  <a:srgbClr val="000000"/>
                </a:solidFill>
                <a:effectLst/>
                <a:latin typeface="Calibri" panose="020F0502020204030204" pitchFamily="34" charset="0"/>
                <a:ea typeface="Calibri" panose="020F0502020204030204" pitchFamily="34" charset="0"/>
              </a:endParaRPr>
            </a:p>
          </p:txBody>
        </p:sp>
        <p:sp>
          <p:nvSpPr>
            <p:cNvPr id="40" name="Rectangle 34959">
              <a:extLst>
                <a:ext uri="{FF2B5EF4-FFF2-40B4-BE49-F238E27FC236}">
                  <a16:creationId xmlns:a16="http://schemas.microsoft.com/office/drawing/2014/main" id="{D3B8BC09-4146-4A59-A292-43A4D97A884B}"/>
                </a:ext>
              </a:extLst>
            </p:cNvPr>
            <p:cNvSpPr/>
            <p:nvPr/>
          </p:nvSpPr>
          <p:spPr>
            <a:xfrm>
              <a:off x="952499" y="917074"/>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41" name="Rectangle 34956">
              <a:extLst>
                <a:ext uri="{FF2B5EF4-FFF2-40B4-BE49-F238E27FC236}">
                  <a16:creationId xmlns:a16="http://schemas.microsoft.com/office/drawing/2014/main" id="{16FEE2FE-3601-4D1B-B6C3-23942451FB49}"/>
                </a:ext>
              </a:extLst>
            </p:cNvPr>
            <p:cNvSpPr/>
            <p:nvPr/>
          </p:nvSpPr>
          <p:spPr>
            <a:xfrm>
              <a:off x="824483" y="917074"/>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28</a:t>
              </a:r>
              <a:endParaRPr lang="el-GR" sz="1100">
                <a:solidFill>
                  <a:srgbClr val="000000"/>
                </a:solidFill>
                <a:effectLst/>
                <a:latin typeface="Calibri" panose="020F0502020204030204" pitchFamily="34" charset="0"/>
                <a:ea typeface="Calibri" panose="020F0502020204030204" pitchFamily="34" charset="0"/>
              </a:endParaRPr>
            </a:p>
          </p:txBody>
        </p:sp>
        <p:sp>
          <p:nvSpPr>
            <p:cNvPr id="42" name="Rectangle 34963">
              <a:extLst>
                <a:ext uri="{FF2B5EF4-FFF2-40B4-BE49-F238E27FC236}">
                  <a16:creationId xmlns:a16="http://schemas.microsoft.com/office/drawing/2014/main" id="{9F387C6A-7F02-46E5-9555-41523C2C65E7}"/>
                </a:ext>
              </a:extLst>
            </p:cNvPr>
            <p:cNvSpPr/>
            <p:nvPr/>
          </p:nvSpPr>
          <p:spPr>
            <a:xfrm>
              <a:off x="1331975" y="932313"/>
              <a:ext cx="42058"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43" name="Rectangle 34962">
              <a:extLst>
                <a:ext uri="{FF2B5EF4-FFF2-40B4-BE49-F238E27FC236}">
                  <a16:creationId xmlns:a16="http://schemas.microsoft.com/office/drawing/2014/main" id="{81821D24-8C8C-41D5-8135-D5386A23B095}"/>
                </a:ext>
              </a:extLst>
            </p:cNvPr>
            <p:cNvSpPr/>
            <p:nvPr/>
          </p:nvSpPr>
          <p:spPr>
            <a:xfrm>
              <a:off x="1203959" y="932313"/>
              <a:ext cx="17042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27</a:t>
              </a:r>
              <a:endParaRPr lang="el-GR" sz="1100">
                <a:solidFill>
                  <a:srgbClr val="000000"/>
                </a:solidFill>
                <a:effectLst/>
                <a:latin typeface="Calibri" panose="020F0502020204030204" pitchFamily="34" charset="0"/>
                <a:ea typeface="Calibri" panose="020F0502020204030204" pitchFamily="34" charset="0"/>
              </a:endParaRPr>
            </a:p>
          </p:txBody>
        </p:sp>
        <p:sp>
          <p:nvSpPr>
            <p:cNvPr id="44" name="Rectangle 131">
              <a:extLst>
                <a:ext uri="{FF2B5EF4-FFF2-40B4-BE49-F238E27FC236}">
                  <a16:creationId xmlns:a16="http://schemas.microsoft.com/office/drawing/2014/main" id="{F750D4B7-9A95-4CF6-9E6E-45CDC9827069}"/>
                </a:ext>
              </a:extLst>
            </p:cNvPr>
            <p:cNvSpPr/>
            <p:nvPr/>
          </p:nvSpPr>
          <p:spPr>
            <a:xfrm>
              <a:off x="184403" y="1901577"/>
              <a:ext cx="8529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0</a:t>
              </a:r>
              <a:endParaRPr lang="el-GR" sz="1100">
                <a:solidFill>
                  <a:srgbClr val="000000"/>
                </a:solidFill>
                <a:effectLst/>
                <a:latin typeface="Calibri" panose="020F0502020204030204" pitchFamily="34" charset="0"/>
                <a:ea typeface="Calibri" panose="020F0502020204030204" pitchFamily="34" charset="0"/>
              </a:endParaRPr>
            </a:p>
          </p:txBody>
        </p:sp>
        <p:sp>
          <p:nvSpPr>
            <p:cNvPr id="45" name="Rectangle 132">
              <a:extLst>
                <a:ext uri="{FF2B5EF4-FFF2-40B4-BE49-F238E27FC236}">
                  <a16:creationId xmlns:a16="http://schemas.microsoft.com/office/drawing/2014/main" id="{DEA473D4-8390-4031-B112-B10FACFA12BE}"/>
                </a:ext>
              </a:extLst>
            </p:cNvPr>
            <p:cNvSpPr/>
            <p:nvPr/>
          </p:nvSpPr>
          <p:spPr>
            <a:xfrm>
              <a:off x="120396" y="1604398"/>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10</a:t>
              </a:r>
              <a:endParaRPr lang="el-GR" sz="1100">
                <a:solidFill>
                  <a:srgbClr val="000000"/>
                </a:solidFill>
                <a:effectLst/>
                <a:latin typeface="Calibri" panose="020F0502020204030204" pitchFamily="34" charset="0"/>
                <a:ea typeface="Calibri" panose="020F0502020204030204" pitchFamily="34" charset="0"/>
              </a:endParaRPr>
            </a:p>
          </p:txBody>
        </p:sp>
        <p:sp>
          <p:nvSpPr>
            <p:cNvPr id="46" name="Rectangle 133">
              <a:extLst>
                <a:ext uri="{FF2B5EF4-FFF2-40B4-BE49-F238E27FC236}">
                  <a16:creationId xmlns:a16="http://schemas.microsoft.com/office/drawing/2014/main" id="{06C0BAFD-3A0E-41F2-B825-804141E041B5}"/>
                </a:ext>
              </a:extLst>
            </p:cNvPr>
            <p:cNvSpPr/>
            <p:nvPr/>
          </p:nvSpPr>
          <p:spPr>
            <a:xfrm>
              <a:off x="120396" y="1305694"/>
              <a:ext cx="17042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a:t>
              </a:r>
              <a:endParaRPr lang="el-GR" sz="1100">
                <a:solidFill>
                  <a:srgbClr val="000000"/>
                </a:solidFill>
                <a:effectLst/>
                <a:latin typeface="Calibri" panose="020F0502020204030204" pitchFamily="34" charset="0"/>
                <a:ea typeface="Calibri" panose="020F0502020204030204" pitchFamily="34" charset="0"/>
              </a:endParaRPr>
            </a:p>
          </p:txBody>
        </p:sp>
        <p:sp>
          <p:nvSpPr>
            <p:cNvPr id="47" name="Rectangle 134">
              <a:extLst>
                <a:ext uri="{FF2B5EF4-FFF2-40B4-BE49-F238E27FC236}">
                  <a16:creationId xmlns:a16="http://schemas.microsoft.com/office/drawing/2014/main" id="{BA5CABD3-7442-463C-8D3B-881FA6567B74}"/>
                </a:ext>
              </a:extLst>
            </p:cNvPr>
            <p:cNvSpPr/>
            <p:nvPr/>
          </p:nvSpPr>
          <p:spPr>
            <a:xfrm>
              <a:off x="120396" y="1006989"/>
              <a:ext cx="17042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30</a:t>
              </a:r>
              <a:endParaRPr lang="el-GR" sz="1100">
                <a:solidFill>
                  <a:srgbClr val="000000"/>
                </a:solidFill>
                <a:effectLst/>
                <a:latin typeface="Calibri" panose="020F0502020204030204" pitchFamily="34" charset="0"/>
                <a:ea typeface="Calibri" panose="020F0502020204030204" pitchFamily="34" charset="0"/>
              </a:endParaRPr>
            </a:p>
          </p:txBody>
        </p:sp>
        <p:sp>
          <p:nvSpPr>
            <p:cNvPr id="48" name="Rectangle 135">
              <a:extLst>
                <a:ext uri="{FF2B5EF4-FFF2-40B4-BE49-F238E27FC236}">
                  <a16:creationId xmlns:a16="http://schemas.microsoft.com/office/drawing/2014/main" id="{81D0A550-DAFC-4F9A-AD3F-414C8285E59C}"/>
                </a:ext>
              </a:extLst>
            </p:cNvPr>
            <p:cNvSpPr/>
            <p:nvPr/>
          </p:nvSpPr>
          <p:spPr>
            <a:xfrm>
              <a:off x="120396" y="709810"/>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40</a:t>
              </a:r>
              <a:endParaRPr lang="el-GR" sz="1100">
                <a:solidFill>
                  <a:srgbClr val="000000"/>
                </a:solidFill>
                <a:effectLst/>
                <a:latin typeface="Calibri" panose="020F0502020204030204" pitchFamily="34" charset="0"/>
                <a:ea typeface="Calibri" panose="020F0502020204030204" pitchFamily="34" charset="0"/>
              </a:endParaRPr>
            </a:p>
          </p:txBody>
        </p:sp>
        <p:sp>
          <p:nvSpPr>
            <p:cNvPr id="49" name="Rectangle 136">
              <a:extLst>
                <a:ext uri="{FF2B5EF4-FFF2-40B4-BE49-F238E27FC236}">
                  <a16:creationId xmlns:a16="http://schemas.microsoft.com/office/drawing/2014/main" id="{03142234-AA25-428A-B14D-B9C1B9165621}"/>
                </a:ext>
              </a:extLst>
            </p:cNvPr>
            <p:cNvSpPr/>
            <p:nvPr/>
          </p:nvSpPr>
          <p:spPr>
            <a:xfrm>
              <a:off x="120396" y="411107"/>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50</a:t>
              </a:r>
              <a:endParaRPr lang="el-GR" sz="1100">
                <a:solidFill>
                  <a:srgbClr val="000000"/>
                </a:solidFill>
                <a:effectLst/>
                <a:latin typeface="Calibri" panose="020F0502020204030204" pitchFamily="34" charset="0"/>
                <a:ea typeface="Calibri" panose="020F0502020204030204" pitchFamily="34" charset="0"/>
              </a:endParaRPr>
            </a:p>
          </p:txBody>
        </p:sp>
        <p:sp>
          <p:nvSpPr>
            <p:cNvPr id="50" name="Rectangle 137">
              <a:extLst>
                <a:ext uri="{FF2B5EF4-FFF2-40B4-BE49-F238E27FC236}">
                  <a16:creationId xmlns:a16="http://schemas.microsoft.com/office/drawing/2014/main" id="{0AC33633-7EB4-490B-9A2B-4213EDA8C044}"/>
                </a:ext>
              </a:extLst>
            </p:cNvPr>
            <p:cNvSpPr/>
            <p:nvPr/>
          </p:nvSpPr>
          <p:spPr>
            <a:xfrm>
              <a:off x="120396" y="112403"/>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60</a:t>
              </a:r>
              <a:endParaRPr lang="el-GR" sz="1100">
                <a:solidFill>
                  <a:srgbClr val="000000"/>
                </a:solidFill>
                <a:effectLst/>
                <a:latin typeface="Calibri" panose="020F0502020204030204" pitchFamily="34" charset="0"/>
                <a:ea typeface="Calibri" panose="020F0502020204030204" pitchFamily="34" charset="0"/>
              </a:endParaRPr>
            </a:p>
          </p:txBody>
        </p:sp>
        <p:sp>
          <p:nvSpPr>
            <p:cNvPr id="51" name="Rectangle 138">
              <a:extLst>
                <a:ext uri="{FF2B5EF4-FFF2-40B4-BE49-F238E27FC236}">
                  <a16:creationId xmlns:a16="http://schemas.microsoft.com/office/drawing/2014/main" id="{B2602A04-927F-4ECB-813B-29F4199DB724}"/>
                </a:ext>
              </a:extLst>
            </p:cNvPr>
            <p:cNvSpPr/>
            <p:nvPr/>
          </p:nvSpPr>
          <p:spPr>
            <a:xfrm>
              <a:off x="428243"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2005</a:t>
              </a:r>
              <a:endParaRPr lang="el-GR" sz="1100">
                <a:solidFill>
                  <a:srgbClr val="000000"/>
                </a:solidFill>
                <a:effectLst/>
                <a:latin typeface="Calibri" panose="020F0502020204030204" pitchFamily="34" charset="0"/>
                <a:ea typeface="Calibri" panose="020F0502020204030204" pitchFamily="34" charset="0"/>
              </a:endParaRPr>
            </a:p>
          </p:txBody>
        </p:sp>
        <p:sp>
          <p:nvSpPr>
            <p:cNvPr id="52" name="Rectangle 139">
              <a:extLst>
                <a:ext uri="{FF2B5EF4-FFF2-40B4-BE49-F238E27FC236}">
                  <a16:creationId xmlns:a16="http://schemas.microsoft.com/office/drawing/2014/main" id="{EC1DF485-6B9C-4496-891D-B01C7BD9DDBC}"/>
                </a:ext>
              </a:extLst>
            </p:cNvPr>
            <p:cNvSpPr/>
            <p:nvPr/>
          </p:nvSpPr>
          <p:spPr>
            <a:xfrm>
              <a:off x="807719"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2008</a:t>
              </a:r>
              <a:endParaRPr lang="el-GR" sz="1100">
                <a:solidFill>
                  <a:srgbClr val="000000"/>
                </a:solidFill>
                <a:effectLst/>
                <a:latin typeface="Calibri" panose="020F0502020204030204" pitchFamily="34" charset="0"/>
                <a:ea typeface="Calibri" panose="020F0502020204030204" pitchFamily="34" charset="0"/>
              </a:endParaRPr>
            </a:p>
          </p:txBody>
        </p:sp>
        <p:sp>
          <p:nvSpPr>
            <p:cNvPr id="53" name="Rectangle 411">
              <a:extLst>
                <a:ext uri="{FF2B5EF4-FFF2-40B4-BE49-F238E27FC236}">
                  <a16:creationId xmlns:a16="http://schemas.microsoft.com/office/drawing/2014/main" id="{EEB02FEF-54CE-4D1B-B4E6-682F3E160F5E}"/>
                </a:ext>
              </a:extLst>
            </p:cNvPr>
            <p:cNvSpPr/>
            <p:nvPr/>
          </p:nvSpPr>
          <p:spPr>
            <a:xfrm>
              <a:off x="1188719" y="2066170"/>
              <a:ext cx="25555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200</a:t>
              </a:r>
              <a:endParaRPr lang="el-GR" sz="1100">
                <a:solidFill>
                  <a:srgbClr val="000000"/>
                </a:solidFill>
                <a:effectLst/>
                <a:latin typeface="Calibri" panose="020F0502020204030204" pitchFamily="34" charset="0"/>
                <a:ea typeface="Calibri" panose="020F0502020204030204" pitchFamily="34" charset="0"/>
              </a:endParaRPr>
            </a:p>
          </p:txBody>
        </p:sp>
        <p:sp>
          <p:nvSpPr>
            <p:cNvPr id="54" name="Rectangle 141">
              <a:extLst>
                <a:ext uri="{FF2B5EF4-FFF2-40B4-BE49-F238E27FC236}">
                  <a16:creationId xmlns:a16="http://schemas.microsoft.com/office/drawing/2014/main" id="{12AA1AB5-196E-44B7-8A64-4322A689DF42}"/>
                </a:ext>
              </a:extLst>
            </p:cNvPr>
            <p:cNvSpPr/>
            <p:nvPr/>
          </p:nvSpPr>
          <p:spPr>
            <a:xfrm>
              <a:off x="318515" y="48394"/>
              <a:ext cx="122643"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b="1">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55" name="Shape 142">
              <a:extLst>
                <a:ext uri="{FF2B5EF4-FFF2-40B4-BE49-F238E27FC236}">
                  <a16:creationId xmlns:a16="http://schemas.microsoft.com/office/drawing/2014/main" id="{1533FF7F-9947-45FF-B9A4-6AB765640103}"/>
                </a:ext>
              </a:extLst>
            </p:cNvPr>
            <p:cNvSpPr/>
            <p:nvPr/>
          </p:nvSpPr>
          <p:spPr>
            <a:xfrm>
              <a:off x="0" y="0"/>
              <a:ext cx="1403604" cy="2266188"/>
            </a:xfrm>
            <a:custGeom>
              <a:avLst/>
              <a:gdLst/>
              <a:ahLst/>
              <a:cxnLst/>
              <a:rect l="0" t="0" r="0" b="0"/>
              <a:pathLst>
                <a:path w="1403604" h="2266188">
                  <a:moveTo>
                    <a:pt x="0" y="0"/>
                  </a:moveTo>
                  <a:lnTo>
                    <a:pt x="1403604" y="0"/>
                  </a:lnTo>
                  <a:lnTo>
                    <a:pt x="1403604" y="6096"/>
                  </a:lnTo>
                  <a:lnTo>
                    <a:pt x="9144" y="6096"/>
                  </a:lnTo>
                  <a:lnTo>
                    <a:pt x="9144" y="2257044"/>
                  </a:lnTo>
                  <a:lnTo>
                    <a:pt x="1403604" y="2257044"/>
                  </a:lnTo>
                  <a:lnTo>
                    <a:pt x="1403604" y="2266188"/>
                  </a:lnTo>
                  <a:lnTo>
                    <a:pt x="4572" y="2266188"/>
                  </a:lnTo>
                  <a:lnTo>
                    <a:pt x="1524" y="2264664"/>
                  </a:lnTo>
                  <a:lnTo>
                    <a:pt x="0" y="2261616"/>
                  </a:lnTo>
                  <a:lnTo>
                    <a:pt x="0" y="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56" name="Shape 53247">
              <a:extLst>
                <a:ext uri="{FF2B5EF4-FFF2-40B4-BE49-F238E27FC236}">
                  <a16:creationId xmlns:a16="http://schemas.microsoft.com/office/drawing/2014/main" id="{53302EB2-D5A2-4D77-8C8E-9C0DA84855AF}"/>
                </a:ext>
              </a:extLst>
            </p:cNvPr>
            <p:cNvSpPr/>
            <p:nvPr/>
          </p:nvSpPr>
          <p:spPr>
            <a:xfrm>
              <a:off x="1403604" y="0"/>
              <a:ext cx="2732532" cy="2261616"/>
            </a:xfrm>
            <a:custGeom>
              <a:avLst/>
              <a:gdLst/>
              <a:ahLst/>
              <a:cxnLst/>
              <a:rect l="0" t="0" r="0" b="0"/>
              <a:pathLst>
                <a:path w="2732532" h="2261616">
                  <a:moveTo>
                    <a:pt x="0" y="0"/>
                  </a:moveTo>
                  <a:lnTo>
                    <a:pt x="2732532" y="0"/>
                  </a:lnTo>
                  <a:lnTo>
                    <a:pt x="2732532" y="2261616"/>
                  </a:lnTo>
                  <a:lnTo>
                    <a:pt x="0" y="226161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l-GR"/>
            </a:p>
          </p:txBody>
        </p:sp>
        <p:sp>
          <p:nvSpPr>
            <p:cNvPr id="57" name="Shape 53248">
              <a:extLst>
                <a:ext uri="{FF2B5EF4-FFF2-40B4-BE49-F238E27FC236}">
                  <a16:creationId xmlns:a16="http://schemas.microsoft.com/office/drawing/2014/main" id="{4B178394-AEEF-4680-8F98-A1E66319020C}"/>
                </a:ext>
              </a:extLst>
            </p:cNvPr>
            <p:cNvSpPr/>
            <p:nvPr/>
          </p:nvSpPr>
          <p:spPr>
            <a:xfrm>
              <a:off x="1403604" y="172212"/>
              <a:ext cx="2732532" cy="1790700"/>
            </a:xfrm>
            <a:custGeom>
              <a:avLst/>
              <a:gdLst/>
              <a:ahLst/>
              <a:cxnLst/>
              <a:rect l="0" t="0" r="0" b="0"/>
              <a:pathLst>
                <a:path w="2732532" h="1790700">
                  <a:moveTo>
                    <a:pt x="0" y="0"/>
                  </a:moveTo>
                  <a:lnTo>
                    <a:pt x="2732532" y="0"/>
                  </a:lnTo>
                  <a:lnTo>
                    <a:pt x="2732532" y="1790700"/>
                  </a:lnTo>
                  <a:lnTo>
                    <a:pt x="0" y="1790700"/>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l-GR"/>
            </a:p>
          </p:txBody>
        </p:sp>
        <p:sp>
          <p:nvSpPr>
            <p:cNvPr id="58" name="Shape 53249">
              <a:extLst>
                <a:ext uri="{FF2B5EF4-FFF2-40B4-BE49-F238E27FC236}">
                  <a16:creationId xmlns:a16="http://schemas.microsoft.com/office/drawing/2014/main" id="{8E27D061-61A2-48D9-9EEF-E07EE4668058}"/>
                </a:ext>
              </a:extLst>
            </p:cNvPr>
            <p:cNvSpPr/>
            <p:nvPr/>
          </p:nvSpPr>
          <p:spPr>
            <a:xfrm>
              <a:off x="1403604" y="1956816"/>
              <a:ext cx="2732532" cy="9144"/>
            </a:xfrm>
            <a:custGeom>
              <a:avLst/>
              <a:gdLst/>
              <a:ahLst/>
              <a:cxnLst/>
              <a:rect l="0" t="0" r="0" b="0"/>
              <a:pathLst>
                <a:path w="2732532" h="9144">
                  <a:moveTo>
                    <a:pt x="0" y="0"/>
                  </a:moveTo>
                  <a:lnTo>
                    <a:pt x="2732532" y="0"/>
                  </a:lnTo>
                  <a:lnTo>
                    <a:pt x="2732532"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59" name="Shape 53250">
              <a:extLst>
                <a:ext uri="{FF2B5EF4-FFF2-40B4-BE49-F238E27FC236}">
                  <a16:creationId xmlns:a16="http://schemas.microsoft.com/office/drawing/2014/main" id="{4C204380-E882-48F8-ACF4-47C8B81C4423}"/>
                </a:ext>
              </a:extLst>
            </p:cNvPr>
            <p:cNvSpPr/>
            <p:nvPr/>
          </p:nvSpPr>
          <p:spPr>
            <a:xfrm>
              <a:off x="3782568"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0" name="Shape 53251">
              <a:extLst>
                <a:ext uri="{FF2B5EF4-FFF2-40B4-BE49-F238E27FC236}">
                  <a16:creationId xmlns:a16="http://schemas.microsoft.com/office/drawing/2014/main" id="{8A7A64FA-D85A-4A92-AE45-C3D1B8A5624F}"/>
                </a:ext>
              </a:extLst>
            </p:cNvPr>
            <p:cNvSpPr/>
            <p:nvPr/>
          </p:nvSpPr>
          <p:spPr>
            <a:xfrm>
              <a:off x="3401568"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1" name="Shape 53252">
              <a:extLst>
                <a:ext uri="{FF2B5EF4-FFF2-40B4-BE49-F238E27FC236}">
                  <a16:creationId xmlns:a16="http://schemas.microsoft.com/office/drawing/2014/main" id="{8B78B461-2067-415B-93FC-2FF5A5A2A12B}"/>
                </a:ext>
              </a:extLst>
            </p:cNvPr>
            <p:cNvSpPr/>
            <p:nvPr/>
          </p:nvSpPr>
          <p:spPr>
            <a:xfrm>
              <a:off x="3022092"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2" name="Shape 53253">
              <a:extLst>
                <a:ext uri="{FF2B5EF4-FFF2-40B4-BE49-F238E27FC236}">
                  <a16:creationId xmlns:a16="http://schemas.microsoft.com/office/drawing/2014/main" id="{4E1720F8-2D81-49EE-A012-7C317A5E1841}"/>
                </a:ext>
              </a:extLst>
            </p:cNvPr>
            <p:cNvSpPr/>
            <p:nvPr/>
          </p:nvSpPr>
          <p:spPr>
            <a:xfrm>
              <a:off x="2642616"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3" name="Shape 53254">
              <a:extLst>
                <a:ext uri="{FF2B5EF4-FFF2-40B4-BE49-F238E27FC236}">
                  <a16:creationId xmlns:a16="http://schemas.microsoft.com/office/drawing/2014/main" id="{EA591F82-FCD0-4C6B-A5CB-B20B7AE35B61}"/>
                </a:ext>
              </a:extLst>
            </p:cNvPr>
            <p:cNvSpPr/>
            <p:nvPr/>
          </p:nvSpPr>
          <p:spPr>
            <a:xfrm>
              <a:off x="2263140"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4" name="Shape 53255">
              <a:extLst>
                <a:ext uri="{FF2B5EF4-FFF2-40B4-BE49-F238E27FC236}">
                  <a16:creationId xmlns:a16="http://schemas.microsoft.com/office/drawing/2014/main" id="{63A435C7-A0E2-43CD-B9CC-4A4FDE55C9AE}"/>
                </a:ext>
              </a:extLst>
            </p:cNvPr>
            <p:cNvSpPr/>
            <p:nvPr/>
          </p:nvSpPr>
          <p:spPr>
            <a:xfrm>
              <a:off x="1882140"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5" name="Shape 53256">
              <a:extLst>
                <a:ext uri="{FF2B5EF4-FFF2-40B4-BE49-F238E27FC236}">
                  <a16:creationId xmlns:a16="http://schemas.microsoft.com/office/drawing/2014/main" id="{60860AA9-B26F-4519-89A5-0CA4BB2C235B}"/>
                </a:ext>
              </a:extLst>
            </p:cNvPr>
            <p:cNvSpPr/>
            <p:nvPr/>
          </p:nvSpPr>
          <p:spPr>
            <a:xfrm>
              <a:off x="1502664"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66" name="Shape 263">
              <a:extLst>
                <a:ext uri="{FF2B5EF4-FFF2-40B4-BE49-F238E27FC236}">
                  <a16:creationId xmlns:a16="http://schemas.microsoft.com/office/drawing/2014/main" id="{DAEA8511-8046-42A2-99D6-5B453A3F62D9}"/>
                </a:ext>
              </a:extLst>
            </p:cNvPr>
            <p:cNvSpPr/>
            <p:nvPr/>
          </p:nvSpPr>
          <p:spPr>
            <a:xfrm>
              <a:off x="1403604" y="876300"/>
              <a:ext cx="2732532" cy="272111"/>
            </a:xfrm>
            <a:custGeom>
              <a:avLst/>
              <a:gdLst/>
              <a:ahLst/>
              <a:cxnLst/>
              <a:rect l="0" t="0" r="0" b="0"/>
              <a:pathLst>
                <a:path w="2732532" h="272111">
                  <a:moveTo>
                    <a:pt x="1813560" y="0"/>
                  </a:moveTo>
                  <a:lnTo>
                    <a:pt x="2193036" y="9144"/>
                  </a:lnTo>
                  <a:lnTo>
                    <a:pt x="2572512" y="12192"/>
                  </a:lnTo>
                  <a:lnTo>
                    <a:pt x="2732532" y="22434"/>
                  </a:lnTo>
                  <a:lnTo>
                    <a:pt x="2732532" y="43769"/>
                  </a:lnTo>
                  <a:lnTo>
                    <a:pt x="2572512" y="33527"/>
                  </a:lnTo>
                  <a:lnTo>
                    <a:pt x="2193036" y="30480"/>
                  </a:lnTo>
                  <a:lnTo>
                    <a:pt x="1813560" y="21336"/>
                  </a:lnTo>
                  <a:lnTo>
                    <a:pt x="1435608" y="30480"/>
                  </a:lnTo>
                  <a:lnTo>
                    <a:pt x="1054608" y="64008"/>
                  </a:lnTo>
                  <a:lnTo>
                    <a:pt x="1056132" y="64008"/>
                  </a:lnTo>
                  <a:lnTo>
                    <a:pt x="676656" y="170688"/>
                  </a:lnTo>
                  <a:lnTo>
                    <a:pt x="297180" y="269748"/>
                  </a:lnTo>
                  <a:cubicBezTo>
                    <a:pt x="295656" y="269748"/>
                    <a:pt x="295656" y="269748"/>
                    <a:pt x="294132" y="269748"/>
                  </a:cubicBezTo>
                  <a:lnTo>
                    <a:pt x="0" y="272111"/>
                  </a:lnTo>
                  <a:lnTo>
                    <a:pt x="0" y="250775"/>
                  </a:lnTo>
                  <a:lnTo>
                    <a:pt x="294132" y="248412"/>
                  </a:lnTo>
                  <a:lnTo>
                    <a:pt x="291084" y="248412"/>
                  </a:lnTo>
                  <a:lnTo>
                    <a:pt x="670560" y="149351"/>
                  </a:lnTo>
                  <a:lnTo>
                    <a:pt x="1050036" y="42672"/>
                  </a:lnTo>
                  <a:lnTo>
                    <a:pt x="1051560" y="42672"/>
                  </a:lnTo>
                  <a:lnTo>
                    <a:pt x="1432560" y="9144"/>
                  </a:lnTo>
                  <a:lnTo>
                    <a:pt x="181356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67" name="Shape 53257">
              <a:extLst>
                <a:ext uri="{FF2B5EF4-FFF2-40B4-BE49-F238E27FC236}">
                  <a16:creationId xmlns:a16="http://schemas.microsoft.com/office/drawing/2014/main" id="{95963F07-41C1-420F-92A6-F3CCEFE00034}"/>
                </a:ext>
              </a:extLst>
            </p:cNvPr>
            <p:cNvSpPr/>
            <p:nvPr/>
          </p:nvSpPr>
          <p:spPr>
            <a:xfrm>
              <a:off x="1677924" y="1117092"/>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68" name="Shape 265">
              <a:extLst>
                <a:ext uri="{FF2B5EF4-FFF2-40B4-BE49-F238E27FC236}">
                  <a16:creationId xmlns:a16="http://schemas.microsoft.com/office/drawing/2014/main" id="{59F13AAC-F8E0-45EE-8F0D-3B20702CB194}"/>
                </a:ext>
              </a:extLst>
            </p:cNvPr>
            <p:cNvSpPr/>
            <p:nvPr/>
          </p:nvSpPr>
          <p:spPr>
            <a:xfrm>
              <a:off x="1673352" y="1110996"/>
              <a:ext cx="24384" cy="48768"/>
            </a:xfrm>
            <a:custGeom>
              <a:avLst/>
              <a:gdLst/>
              <a:ahLst/>
              <a:cxnLst/>
              <a:rect l="0" t="0" r="0" b="0"/>
              <a:pathLst>
                <a:path w="24384" h="48768">
                  <a:moveTo>
                    <a:pt x="4572" y="0"/>
                  </a:moveTo>
                  <a:lnTo>
                    <a:pt x="24384" y="0"/>
                  </a:lnTo>
                  <a:lnTo>
                    <a:pt x="24384" y="10668"/>
                  </a:lnTo>
                  <a:lnTo>
                    <a:pt x="10668" y="10668"/>
                  </a:lnTo>
                  <a:lnTo>
                    <a:pt x="10668" y="38099"/>
                  </a:lnTo>
                  <a:lnTo>
                    <a:pt x="24384" y="38099"/>
                  </a:lnTo>
                  <a:lnTo>
                    <a:pt x="24384" y="48768"/>
                  </a:lnTo>
                  <a:lnTo>
                    <a:pt x="4572" y="48768"/>
                  </a:lnTo>
                  <a:lnTo>
                    <a:pt x="1524" y="47244"/>
                  </a:lnTo>
                  <a:lnTo>
                    <a:pt x="0" y="44196"/>
                  </a:lnTo>
                  <a:lnTo>
                    <a:pt x="0" y="6096"/>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69" name="Shape 266">
              <a:extLst>
                <a:ext uri="{FF2B5EF4-FFF2-40B4-BE49-F238E27FC236}">
                  <a16:creationId xmlns:a16="http://schemas.microsoft.com/office/drawing/2014/main" id="{C34CC679-F7E5-4D73-A304-F6C5C70F9641}"/>
                </a:ext>
              </a:extLst>
            </p:cNvPr>
            <p:cNvSpPr/>
            <p:nvPr/>
          </p:nvSpPr>
          <p:spPr>
            <a:xfrm>
              <a:off x="1697736" y="1110996"/>
              <a:ext cx="24384" cy="48768"/>
            </a:xfrm>
            <a:custGeom>
              <a:avLst/>
              <a:gdLst/>
              <a:ahLst/>
              <a:cxnLst/>
              <a:rect l="0" t="0" r="0" b="0"/>
              <a:pathLst>
                <a:path w="24384" h="48768">
                  <a:moveTo>
                    <a:pt x="0" y="0"/>
                  </a:moveTo>
                  <a:lnTo>
                    <a:pt x="18288" y="0"/>
                  </a:lnTo>
                  <a:lnTo>
                    <a:pt x="22860" y="1524"/>
                  </a:lnTo>
                  <a:lnTo>
                    <a:pt x="24384" y="6096"/>
                  </a:lnTo>
                  <a:lnTo>
                    <a:pt x="24384" y="44196"/>
                  </a:lnTo>
                  <a:lnTo>
                    <a:pt x="22860" y="47244"/>
                  </a:lnTo>
                  <a:lnTo>
                    <a:pt x="18288" y="48768"/>
                  </a:lnTo>
                  <a:lnTo>
                    <a:pt x="0" y="48768"/>
                  </a:lnTo>
                  <a:lnTo>
                    <a:pt x="0" y="38099"/>
                  </a:lnTo>
                  <a:lnTo>
                    <a:pt x="13716" y="38099"/>
                  </a:lnTo>
                  <a:lnTo>
                    <a:pt x="13716" y="10668"/>
                  </a:lnTo>
                  <a:lnTo>
                    <a:pt x="0" y="1066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0" name="Shape 53258">
              <a:extLst>
                <a:ext uri="{FF2B5EF4-FFF2-40B4-BE49-F238E27FC236}">
                  <a16:creationId xmlns:a16="http://schemas.microsoft.com/office/drawing/2014/main" id="{DD9FF53E-DE49-425C-B636-4E77C26F6B47}"/>
                </a:ext>
              </a:extLst>
            </p:cNvPr>
            <p:cNvSpPr/>
            <p:nvPr/>
          </p:nvSpPr>
          <p:spPr>
            <a:xfrm>
              <a:off x="2058924" y="1018032"/>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71" name="Shape 268">
              <a:extLst>
                <a:ext uri="{FF2B5EF4-FFF2-40B4-BE49-F238E27FC236}">
                  <a16:creationId xmlns:a16="http://schemas.microsoft.com/office/drawing/2014/main" id="{FAA49D80-3B5F-4692-8445-9FD94D3D75D5}"/>
                </a:ext>
              </a:extLst>
            </p:cNvPr>
            <p:cNvSpPr/>
            <p:nvPr/>
          </p:nvSpPr>
          <p:spPr>
            <a:xfrm>
              <a:off x="2054352" y="1013460"/>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4572" y="47244"/>
                  </a:lnTo>
                  <a:lnTo>
                    <a:pt x="0" y="45720"/>
                  </a:lnTo>
                  <a:lnTo>
                    <a:pt x="0" y="4572"/>
                  </a:lnTo>
                  <a:lnTo>
                    <a:pt x="0"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2" name="Shape 269">
              <a:extLst>
                <a:ext uri="{FF2B5EF4-FFF2-40B4-BE49-F238E27FC236}">
                  <a16:creationId xmlns:a16="http://schemas.microsoft.com/office/drawing/2014/main" id="{B74FB1C8-1B0B-45CB-BE54-262D173710CC}"/>
                </a:ext>
              </a:extLst>
            </p:cNvPr>
            <p:cNvSpPr/>
            <p:nvPr/>
          </p:nvSpPr>
          <p:spPr>
            <a:xfrm>
              <a:off x="2077974" y="1013460"/>
              <a:ext cx="23622" cy="47244"/>
            </a:xfrm>
            <a:custGeom>
              <a:avLst/>
              <a:gdLst/>
              <a:ahLst/>
              <a:cxnLst/>
              <a:rect l="0" t="0" r="0" b="0"/>
              <a:pathLst>
                <a:path w="23622" h="47244">
                  <a:moveTo>
                    <a:pt x="0" y="0"/>
                  </a:moveTo>
                  <a:lnTo>
                    <a:pt x="19050" y="0"/>
                  </a:lnTo>
                  <a:lnTo>
                    <a:pt x="22098" y="1524"/>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3" name="Shape 53259">
              <a:extLst>
                <a:ext uri="{FF2B5EF4-FFF2-40B4-BE49-F238E27FC236}">
                  <a16:creationId xmlns:a16="http://schemas.microsoft.com/office/drawing/2014/main" id="{B82A3718-0B1E-4174-86D0-A06C16DD75F5}"/>
                </a:ext>
              </a:extLst>
            </p:cNvPr>
            <p:cNvSpPr/>
            <p:nvPr/>
          </p:nvSpPr>
          <p:spPr>
            <a:xfrm>
              <a:off x="2438400" y="911352"/>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74" name="Shape 271">
              <a:extLst>
                <a:ext uri="{FF2B5EF4-FFF2-40B4-BE49-F238E27FC236}">
                  <a16:creationId xmlns:a16="http://schemas.microsoft.com/office/drawing/2014/main" id="{BA7F18A6-7C00-44AA-84B7-136526F218DA}"/>
                </a:ext>
              </a:extLst>
            </p:cNvPr>
            <p:cNvSpPr/>
            <p:nvPr/>
          </p:nvSpPr>
          <p:spPr>
            <a:xfrm>
              <a:off x="2433828" y="906780"/>
              <a:ext cx="23622" cy="47244"/>
            </a:xfrm>
            <a:custGeom>
              <a:avLst/>
              <a:gdLst/>
              <a:ahLst/>
              <a:cxnLst/>
              <a:rect l="0" t="0" r="0" b="0"/>
              <a:pathLst>
                <a:path w="23622" h="47244">
                  <a:moveTo>
                    <a:pt x="1524" y="0"/>
                  </a:moveTo>
                  <a:lnTo>
                    <a:pt x="23622" y="0"/>
                  </a:lnTo>
                  <a:lnTo>
                    <a:pt x="23622" y="9144"/>
                  </a:lnTo>
                  <a:lnTo>
                    <a:pt x="9144" y="9144"/>
                  </a:lnTo>
                  <a:lnTo>
                    <a:pt x="9144" y="38100"/>
                  </a:lnTo>
                  <a:lnTo>
                    <a:pt x="23622" y="38100"/>
                  </a:lnTo>
                  <a:lnTo>
                    <a:pt x="23622" y="47244"/>
                  </a:lnTo>
                  <a:lnTo>
                    <a:pt x="4572" y="47244"/>
                  </a:lnTo>
                  <a:lnTo>
                    <a:pt x="1524" y="45720"/>
                  </a:lnTo>
                  <a:lnTo>
                    <a:pt x="0" y="42672"/>
                  </a:lnTo>
                  <a:lnTo>
                    <a:pt x="0" y="4572"/>
                  </a:lnTo>
                  <a:lnTo>
                    <a:pt x="15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5" name="Shape 272">
              <a:extLst>
                <a:ext uri="{FF2B5EF4-FFF2-40B4-BE49-F238E27FC236}">
                  <a16:creationId xmlns:a16="http://schemas.microsoft.com/office/drawing/2014/main" id="{ECA379CC-A8A0-477E-8A0D-56A4C0B11C81}"/>
                </a:ext>
              </a:extLst>
            </p:cNvPr>
            <p:cNvSpPr/>
            <p:nvPr/>
          </p:nvSpPr>
          <p:spPr>
            <a:xfrm>
              <a:off x="2457451" y="906780"/>
              <a:ext cx="23622" cy="47244"/>
            </a:xfrm>
            <a:custGeom>
              <a:avLst/>
              <a:gdLst/>
              <a:ahLst/>
              <a:cxnLst/>
              <a:rect l="0" t="0" r="0" b="0"/>
              <a:pathLst>
                <a:path w="23622" h="47244">
                  <a:moveTo>
                    <a:pt x="0" y="0"/>
                  </a:moveTo>
                  <a:lnTo>
                    <a:pt x="22098" y="0"/>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6" name="Shape 53260">
              <a:extLst>
                <a:ext uri="{FF2B5EF4-FFF2-40B4-BE49-F238E27FC236}">
                  <a16:creationId xmlns:a16="http://schemas.microsoft.com/office/drawing/2014/main" id="{4CA9E62F-3C4F-4A0D-826F-5BA4BE66EC52}"/>
                </a:ext>
              </a:extLst>
            </p:cNvPr>
            <p:cNvSpPr/>
            <p:nvPr/>
          </p:nvSpPr>
          <p:spPr>
            <a:xfrm>
              <a:off x="2817876" y="877824"/>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77" name="Shape 274">
              <a:extLst>
                <a:ext uri="{FF2B5EF4-FFF2-40B4-BE49-F238E27FC236}">
                  <a16:creationId xmlns:a16="http://schemas.microsoft.com/office/drawing/2014/main" id="{2091DF5C-1A4D-485C-A556-C1678748C000}"/>
                </a:ext>
              </a:extLst>
            </p:cNvPr>
            <p:cNvSpPr/>
            <p:nvPr/>
          </p:nvSpPr>
          <p:spPr>
            <a:xfrm>
              <a:off x="2813304" y="873252"/>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4572" y="47244"/>
                  </a:lnTo>
                  <a:lnTo>
                    <a:pt x="1524" y="45720"/>
                  </a:lnTo>
                  <a:lnTo>
                    <a:pt x="0" y="42672"/>
                  </a:lnTo>
                  <a:lnTo>
                    <a:pt x="0" y="4572"/>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8" name="Shape 275">
              <a:extLst>
                <a:ext uri="{FF2B5EF4-FFF2-40B4-BE49-F238E27FC236}">
                  <a16:creationId xmlns:a16="http://schemas.microsoft.com/office/drawing/2014/main" id="{84EA1952-D6BF-401E-8395-3D77223266AA}"/>
                </a:ext>
              </a:extLst>
            </p:cNvPr>
            <p:cNvSpPr/>
            <p:nvPr/>
          </p:nvSpPr>
          <p:spPr>
            <a:xfrm>
              <a:off x="2836927" y="873252"/>
              <a:ext cx="23622" cy="47244"/>
            </a:xfrm>
            <a:custGeom>
              <a:avLst/>
              <a:gdLst/>
              <a:ahLst/>
              <a:cxnLst/>
              <a:rect l="0" t="0" r="0" b="0"/>
              <a:pathLst>
                <a:path w="23622" h="47244">
                  <a:moveTo>
                    <a:pt x="0" y="0"/>
                  </a:moveTo>
                  <a:lnTo>
                    <a:pt x="19050" y="0"/>
                  </a:lnTo>
                  <a:lnTo>
                    <a:pt x="22097" y="1524"/>
                  </a:lnTo>
                  <a:lnTo>
                    <a:pt x="23622" y="4572"/>
                  </a:lnTo>
                  <a:lnTo>
                    <a:pt x="23622" y="42672"/>
                  </a:lnTo>
                  <a:lnTo>
                    <a:pt x="22097"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79" name="Shape 53261">
              <a:extLst>
                <a:ext uri="{FF2B5EF4-FFF2-40B4-BE49-F238E27FC236}">
                  <a16:creationId xmlns:a16="http://schemas.microsoft.com/office/drawing/2014/main" id="{9095A5DC-20AA-4A27-A3EA-1B73BCA623BA}"/>
                </a:ext>
              </a:extLst>
            </p:cNvPr>
            <p:cNvSpPr/>
            <p:nvPr/>
          </p:nvSpPr>
          <p:spPr>
            <a:xfrm>
              <a:off x="3197352" y="868680"/>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80" name="Shape 277">
              <a:extLst>
                <a:ext uri="{FF2B5EF4-FFF2-40B4-BE49-F238E27FC236}">
                  <a16:creationId xmlns:a16="http://schemas.microsoft.com/office/drawing/2014/main" id="{5C23E39C-089F-41D3-B086-2BE0E598CC10}"/>
                </a:ext>
              </a:extLst>
            </p:cNvPr>
            <p:cNvSpPr/>
            <p:nvPr/>
          </p:nvSpPr>
          <p:spPr>
            <a:xfrm>
              <a:off x="3192780" y="864108"/>
              <a:ext cx="24384" cy="47244"/>
            </a:xfrm>
            <a:custGeom>
              <a:avLst/>
              <a:gdLst/>
              <a:ahLst/>
              <a:cxnLst/>
              <a:rect l="0" t="0" r="0" b="0"/>
              <a:pathLst>
                <a:path w="24384" h="47244">
                  <a:moveTo>
                    <a:pt x="4572" y="0"/>
                  </a:moveTo>
                  <a:lnTo>
                    <a:pt x="24384" y="0"/>
                  </a:lnTo>
                  <a:lnTo>
                    <a:pt x="24384" y="9144"/>
                  </a:lnTo>
                  <a:lnTo>
                    <a:pt x="10668" y="9144"/>
                  </a:lnTo>
                  <a:lnTo>
                    <a:pt x="10668" y="38100"/>
                  </a:lnTo>
                  <a:lnTo>
                    <a:pt x="24384" y="38100"/>
                  </a:lnTo>
                  <a:lnTo>
                    <a:pt x="24384" y="47244"/>
                  </a:lnTo>
                  <a:lnTo>
                    <a:pt x="4572" y="47244"/>
                  </a:lnTo>
                  <a:lnTo>
                    <a:pt x="1524" y="45720"/>
                  </a:lnTo>
                  <a:lnTo>
                    <a:pt x="0" y="42672"/>
                  </a:lnTo>
                  <a:lnTo>
                    <a:pt x="0" y="4572"/>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1" name="Shape 278">
              <a:extLst>
                <a:ext uri="{FF2B5EF4-FFF2-40B4-BE49-F238E27FC236}">
                  <a16:creationId xmlns:a16="http://schemas.microsoft.com/office/drawing/2014/main" id="{974A1DE0-7B15-42EB-B70A-0D6667A3FE8A}"/>
                </a:ext>
              </a:extLst>
            </p:cNvPr>
            <p:cNvSpPr/>
            <p:nvPr/>
          </p:nvSpPr>
          <p:spPr>
            <a:xfrm>
              <a:off x="3217164" y="864108"/>
              <a:ext cx="24384" cy="47244"/>
            </a:xfrm>
            <a:custGeom>
              <a:avLst/>
              <a:gdLst/>
              <a:ahLst/>
              <a:cxnLst/>
              <a:rect l="0" t="0" r="0" b="0"/>
              <a:pathLst>
                <a:path w="24384" h="47244">
                  <a:moveTo>
                    <a:pt x="0" y="0"/>
                  </a:moveTo>
                  <a:lnTo>
                    <a:pt x="18288" y="0"/>
                  </a:lnTo>
                  <a:lnTo>
                    <a:pt x="22860" y="1524"/>
                  </a:lnTo>
                  <a:lnTo>
                    <a:pt x="24384" y="4572"/>
                  </a:lnTo>
                  <a:lnTo>
                    <a:pt x="24384" y="42672"/>
                  </a:lnTo>
                  <a:lnTo>
                    <a:pt x="22860" y="45720"/>
                  </a:lnTo>
                  <a:lnTo>
                    <a:pt x="18288" y="47244"/>
                  </a:lnTo>
                  <a:lnTo>
                    <a:pt x="0" y="47244"/>
                  </a:lnTo>
                  <a:lnTo>
                    <a:pt x="0" y="38100"/>
                  </a:lnTo>
                  <a:lnTo>
                    <a:pt x="13716" y="38100"/>
                  </a:lnTo>
                  <a:lnTo>
                    <a:pt x="13716"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2" name="Shape 53262">
              <a:extLst>
                <a:ext uri="{FF2B5EF4-FFF2-40B4-BE49-F238E27FC236}">
                  <a16:creationId xmlns:a16="http://schemas.microsoft.com/office/drawing/2014/main" id="{C10EE228-430B-4CE7-BBFE-EC7FF2A977E0}"/>
                </a:ext>
              </a:extLst>
            </p:cNvPr>
            <p:cNvSpPr/>
            <p:nvPr/>
          </p:nvSpPr>
          <p:spPr>
            <a:xfrm>
              <a:off x="3578352" y="877824"/>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83" name="Shape 280">
              <a:extLst>
                <a:ext uri="{FF2B5EF4-FFF2-40B4-BE49-F238E27FC236}">
                  <a16:creationId xmlns:a16="http://schemas.microsoft.com/office/drawing/2014/main" id="{68051319-B327-4602-8542-F05AD7B9F0E5}"/>
                </a:ext>
              </a:extLst>
            </p:cNvPr>
            <p:cNvSpPr/>
            <p:nvPr/>
          </p:nvSpPr>
          <p:spPr>
            <a:xfrm>
              <a:off x="3573780" y="873252"/>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4572" y="47244"/>
                  </a:lnTo>
                  <a:lnTo>
                    <a:pt x="0" y="45720"/>
                  </a:lnTo>
                  <a:lnTo>
                    <a:pt x="0" y="4572"/>
                  </a:lnTo>
                  <a:lnTo>
                    <a:pt x="0"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4" name="Shape 281">
              <a:extLst>
                <a:ext uri="{FF2B5EF4-FFF2-40B4-BE49-F238E27FC236}">
                  <a16:creationId xmlns:a16="http://schemas.microsoft.com/office/drawing/2014/main" id="{A3468941-AA29-44F2-A02E-2864C3E2DC3A}"/>
                </a:ext>
              </a:extLst>
            </p:cNvPr>
            <p:cNvSpPr/>
            <p:nvPr/>
          </p:nvSpPr>
          <p:spPr>
            <a:xfrm>
              <a:off x="3597402" y="873252"/>
              <a:ext cx="23622" cy="47244"/>
            </a:xfrm>
            <a:custGeom>
              <a:avLst/>
              <a:gdLst/>
              <a:ahLst/>
              <a:cxnLst/>
              <a:rect l="0" t="0" r="0" b="0"/>
              <a:pathLst>
                <a:path w="23622" h="47244">
                  <a:moveTo>
                    <a:pt x="0" y="0"/>
                  </a:moveTo>
                  <a:lnTo>
                    <a:pt x="19050" y="0"/>
                  </a:lnTo>
                  <a:lnTo>
                    <a:pt x="22098" y="1524"/>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5" name="Shape 53263">
              <a:extLst>
                <a:ext uri="{FF2B5EF4-FFF2-40B4-BE49-F238E27FC236}">
                  <a16:creationId xmlns:a16="http://schemas.microsoft.com/office/drawing/2014/main" id="{77FE39F1-31AA-4A63-818C-FFA8DCE6A66C}"/>
                </a:ext>
              </a:extLst>
            </p:cNvPr>
            <p:cNvSpPr/>
            <p:nvPr/>
          </p:nvSpPr>
          <p:spPr>
            <a:xfrm>
              <a:off x="3957828" y="880871"/>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86" name="Shape 283">
              <a:extLst>
                <a:ext uri="{FF2B5EF4-FFF2-40B4-BE49-F238E27FC236}">
                  <a16:creationId xmlns:a16="http://schemas.microsoft.com/office/drawing/2014/main" id="{3677B48D-6EDC-468F-AFDF-B254DC7DA535}"/>
                </a:ext>
              </a:extLst>
            </p:cNvPr>
            <p:cNvSpPr/>
            <p:nvPr/>
          </p:nvSpPr>
          <p:spPr>
            <a:xfrm>
              <a:off x="3953256" y="876300"/>
              <a:ext cx="23622" cy="47244"/>
            </a:xfrm>
            <a:custGeom>
              <a:avLst/>
              <a:gdLst/>
              <a:ahLst/>
              <a:cxnLst/>
              <a:rect l="0" t="0" r="0" b="0"/>
              <a:pathLst>
                <a:path w="23622" h="47244">
                  <a:moveTo>
                    <a:pt x="4572" y="0"/>
                  </a:moveTo>
                  <a:lnTo>
                    <a:pt x="23622" y="0"/>
                  </a:lnTo>
                  <a:lnTo>
                    <a:pt x="23622" y="9144"/>
                  </a:lnTo>
                  <a:lnTo>
                    <a:pt x="9144" y="9144"/>
                  </a:lnTo>
                  <a:lnTo>
                    <a:pt x="9144" y="38100"/>
                  </a:lnTo>
                  <a:lnTo>
                    <a:pt x="23622" y="38100"/>
                  </a:lnTo>
                  <a:lnTo>
                    <a:pt x="23622" y="47244"/>
                  </a:lnTo>
                  <a:lnTo>
                    <a:pt x="4572" y="47244"/>
                  </a:lnTo>
                  <a:lnTo>
                    <a:pt x="1524" y="45720"/>
                  </a:lnTo>
                  <a:lnTo>
                    <a:pt x="0" y="42672"/>
                  </a:lnTo>
                  <a:lnTo>
                    <a:pt x="0" y="4572"/>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7" name="Shape 284">
              <a:extLst>
                <a:ext uri="{FF2B5EF4-FFF2-40B4-BE49-F238E27FC236}">
                  <a16:creationId xmlns:a16="http://schemas.microsoft.com/office/drawing/2014/main" id="{50EC1431-EBA3-4B9C-B844-94D267257B71}"/>
                </a:ext>
              </a:extLst>
            </p:cNvPr>
            <p:cNvSpPr/>
            <p:nvPr/>
          </p:nvSpPr>
          <p:spPr>
            <a:xfrm>
              <a:off x="3976878" y="876300"/>
              <a:ext cx="23622" cy="47244"/>
            </a:xfrm>
            <a:custGeom>
              <a:avLst/>
              <a:gdLst/>
              <a:ahLst/>
              <a:cxnLst/>
              <a:rect l="0" t="0" r="0" b="0"/>
              <a:pathLst>
                <a:path w="23622" h="47244">
                  <a:moveTo>
                    <a:pt x="0" y="0"/>
                  </a:moveTo>
                  <a:lnTo>
                    <a:pt x="19050" y="0"/>
                  </a:lnTo>
                  <a:lnTo>
                    <a:pt x="22098" y="1524"/>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88" name="Rectangle 286">
              <a:extLst>
                <a:ext uri="{FF2B5EF4-FFF2-40B4-BE49-F238E27FC236}">
                  <a16:creationId xmlns:a16="http://schemas.microsoft.com/office/drawing/2014/main" id="{2403706E-02A6-40EB-894D-C567A12F84D9}"/>
                </a:ext>
              </a:extLst>
            </p:cNvPr>
            <p:cNvSpPr/>
            <p:nvPr/>
          </p:nvSpPr>
          <p:spPr>
            <a:xfrm>
              <a:off x="1363979" y="932313"/>
              <a:ext cx="8529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6</a:t>
              </a:r>
              <a:endParaRPr lang="el-GR" sz="1100">
                <a:solidFill>
                  <a:srgbClr val="000000"/>
                </a:solidFill>
                <a:effectLst/>
                <a:latin typeface="Calibri" panose="020F0502020204030204" pitchFamily="34" charset="0"/>
                <a:ea typeface="Calibri" panose="020F0502020204030204" pitchFamily="34" charset="0"/>
              </a:endParaRPr>
            </a:p>
          </p:txBody>
        </p:sp>
        <p:sp>
          <p:nvSpPr>
            <p:cNvPr id="89" name="Rectangle 34965">
              <a:extLst>
                <a:ext uri="{FF2B5EF4-FFF2-40B4-BE49-F238E27FC236}">
                  <a16:creationId xmlns:a16="http://schemas.microsoft.com/office/drawing/2014/main" id="{4883A228-AFA7-4EE5-88F9-77F54A11DEC9}"/>
                </a:ext>
              </a:extLst>
            </p:cNvPr>
            <p:cNvSpPr/>
            <p:nvPr/>
          </p:nvSpPr>
          <p:spPr>
            <a:xfrm>
              <a:off x="1583435" y="929265"/>
              <a:ext cx="17042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27</a:t>
              </a:r>
              <a:endParaRPr lang="el-GR" sz="1100">
                <a:solidFill>
                  <a:srgbClr val="000000"/>
                </a:solidFill>
                <a:effectLst/>
                <a:latin typeface="Calibri" panose="020F0502020204030204" pitchFamily="34" charset="0"/>
                <a:ea typeface="Calibri" panose="020F0502020204030204" pitchFamily="34" charset="0"/>
              </a:endParaRPr>
            </a:p>
          </p:txBody>
        </p:sp>
        <p:sp>
          <p:nvSpPr>
            <p:cNvPr id="90" name="Rectangle 34967">
              <a:extLst>
                <a:ext uri="{FF2B5EF4-FFF2-40B4-BE49-F238E27FC236}">
                  <a16:creationId xmlns:a16="http://schemas.microsoft.com/office/drawing/2014/main" id="{EE1AC4C6-E9B2-4876-A7CD-FDE960C3FFFE}"/>
                </a:ext>
              </a:extLst>
            </p:cNvPr>
            <p:cNvSpPr/>
            <p:nvPr/>
          </p:nvSpPr>
          <p:spPr>
            <a:xfrm>
              <a:off x="1743455" y="929265"/>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7</a:t>
              </a:r>
              <a:endParaRPr lang="el-GR" sz="1100">
                <a:solidFill>
                  <a:srgbClr val="000000"/>
                </a:solidFill>
                <a:effectLst/>
                <a:latin typeface="Calibri" panose="020F0502020204030204" pitchFamily="34" charset="0"/>
                <a:ea typeface="Calibri" panose="020F0502020204030204" pitchFamily="34" charset="0"/>
              </a:endParaRPr>
            </a:p>
          </p:txBody>
        </p:sp>
        <p:sp>
          <p:nvSpPr>
            <p:cNvPr id="91" name="Rectangle 34969">
              <a:extLst>
                <a:ext uri="{FF2B5EF4-FFF2-40B4-BE49-F238E27FC236}">
                  <a16:creationId xmlns:a16="http://schemas.microsoft.com/office/drawing/2014/main" id="{878F7FBC-0A6F-4D33-83D7-3780CDE6A0A1}"/>
                </a:ext>
              </a:extLst>
            </p:cNvPr>
            <p:cNvSpPr/>
            <p:nvPr/>
          </p:nvSpPr>
          <p:spPr>
            <a:xfrm>
              <a:off x="1711451" y="929265"/>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92" name="Rectangle 34974">
              <a:extLst>
                <a:ext uri="{FF2B5EF4-FFF2-40B4-BE49-F238E27FC236}">
                  <a16:creationId xmlns:a16="http://schemas.microsoft.com/office/drawing/2014/main" id="{20789E91-B96B-472B-9544-12F4B273C551}"/>
                </a:ext>
              </a:extLst>
            </p:cNvPr>
            <p:cNvSpPr/>
            <p:nvPr/>
          </p:nvSpPr>
          <p:spPr>
            <a:xfrm>
              <a:off x="2092451" y="830206"/>
              <a:ext cx="42058"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93" name="Rectangle 34972">
              <a:extLst>
                <a:ext uri="{FF2B5EF4-FFF2-40B4-BE49-F238E27FC236}">
                  <a16:creationId xmlns:a16="http://schemas.microsoft.com/office/drawing/2014/main" id="{57A061F5-AA2B-4BC0-9118-E6AE6481AA42}"/>
                </a:ext>
              </a:extLst>
            </p:cNvPr>
            <p:cNvSpPr/>
            <p:nvPr/>
          </p:nvSpPr>
          <p:spPr>
            <a:xfrm>
              <a:off x="2124455" y="830206"/>
              <a:ext cx="8529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0</a:t>
              </a:r>
              <a:endParaRPr lang="el-GR" sz="1100">
                <a:solidFill>
                  <a:srgbClr val="000000"/>
                </a:solidFill>
                <a:effectLst/>
                <a:latin typeface="Calibri" panose="020F0502020204030204" pitchFamily="34" charset="0"/>
                <a:ea typeface="Calibri" panose="020F0502020204030204" pitchFamily="34" charset="0"/>
              </a:endParaRPr>
            </a:p>
          </p:txBody>
        </p:sp>
        <p:sp>
          <p:nvSpPr>
            <p:cNvPr id="94" name="Rectangle 34970">
              <a:extLst>
                <a:ext uri="{FF2B5EF4-FFF2-40B4-BE49-F238E27FC236}">
                  <a16:creationId xmlns:a16="http://schemas.microsoft.com/office/drawing/2014/main" id="{F1859BEE-ABCF-48DC-88E7-2140E78C1E8B}"/>
                </a:ext>
              </a:extLst>
            </p:cNvPr>
            <p:cNvSpPr/>
            <p:nvPr/>
          </p:nvSpPr>
          <p:spPr>
            <a:xfrm>
              <a:off x="1964435" y="830206"/>
              <a:ext cx="17042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31</a:t>
              </a:r>
              <a:endParaRPr lang="el-GR" sz="1100">
                <a:solidFill>
                  <a:srgbClr val="000000"/>
                </a:solidFill>
                <a:effectLst/>
                <a:latin typeface="Calibri" panose="020F0502020204030204" pitchFamily="34" charset="0"/>
                <a:ea typeface="Calibri" panose="020F0502020204030204" pitchFamily="34" charset="0"/>
              </a:endParaRPr>
            </a:p>
          </p:txBody>
        </p:sp>
        <p:sp>
          <p:nvSpPr>
            <p:cNvPr id="95" name="Rectangle 34928">
              <a:extLst>
                <a:ext uri="{FF2B5EF4-FFF2-40B4-BE49-F238E27FC236}">
                  <a16:creationId xmlns:a16="http://schemas.microsoft.com/office/drawing/2014/main" id="{C253D7C4-C8E4-4F77-84DD-65986175CC42}"/>
                </a:ext>
              </a:extLst>
            </p:cNvPr>
            <p:cNvSpPr/>
            <p:nvPr/>
          </p:nvSpPr>
          <p:spPr>
            <a:xfrm>
              <a:off x="2343911" y="723526"/>
              <a:ext cx="17042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34</a:t>
              </a:r>
              <a:endParaRPr lang="el-GR" sz="1100">
                <a:solidFill>
                  <a:srgbClr val="000000"/>
                </a:solidFill>
                <a:effectLst/>
                <a:latin typeface="Calibri" panose="020F0502020204030204" pitchFamily="34" charset="0"/>
                <a:ea typeface="Calibri" panose="020F0502020204030204" pitchFamily="34" charset="0"/>
              </a:endParaRPr>
            </a:p>
          </p:txBody>
        </p:sp>
        <p:sp>
          <p:nvSpPr>
            <p:cNvPr id="96" name="Rectangle 34930">
              <a:extLst>
                <a:ext uri="{FF2B5EF4-FFF2-40B4-BE49-F238E27FC236}">
                  <a16:creationId xmlns:a16="http://schemas.microsoft.com/office/drawing/2014/main" id="{7DA5263A-8D52-4DCF-BBF1-269B617FC386}"/>
                </a:ext>
              </a:extLst>
            </p:cNvPr>
            <p:cNvSpPr/>
            <p:nvPr/>
          </p:nvSpPr>
          <p:spPr>
            <a:xfrm>
              <a:off x="2471927" y="723526"/>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97" name="Rectangle 34929">
              <a:extLst>
                <a:ext uri="{FF2B5EF4-FFF2-40B4-BE49-F238E27FC236}">
                  <a16:creationId xmlns:a16="http://schemas.microsoft.com/office/drawing/2014/main" id="{8D5E120E-0547-4F99-B333-891A56E763C6}"/>
                </a:ext>
              </a:extLst>
            </p:cNvPr>
            <p:cNvSpPr/>
            <p:nvPr/>
          </p:nvSpPr>
          <p:spPr>
            <a:xfrm>
              <a:off x="2503931" y="723526"/>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6</a:t>
              </a:r>
              <a:endParaRPr lang="el-GR" sz="1100">
                <a:solidFill>
                  <a:srgbClr val="000000"/>
                </a:solidFill>
                <a:effectLst/>
                <a:latin typeface="Calibri" panose="020F0502020204030204" pitchFamily="34" charset="0"/>
                <a:ea typeface="Calibri" panose="020F0502020204030204" pitchFamily="34" charset="0"/>
              </a:endParaRPr>
            </a:p>
          </p:txBody>
        </p:sp>
        <p:sp>
          <p:nvSpPr>
            <p:cNvPr id="98" name="Rectangle 34934">
              <a:extLst>
                <a:ext uri="{FF2B5EF4-FFF2-40B4-BE49-F238E27FC236}">
                  <a16:creationId xmlns:a16="http://schemas.microsoft.com/office/drawing/2014/main" id="{F13DABF0-DE92-44B4-BE15-C34AED068706}"/>
                </a:ext>
              </a:extLst>
            </p:cNvPr>
            <p:cNvSpPr/>
            <p:nvPr/>
          </p:nvSpPr>
          <p:spPr>
            <a:xfrm>
              <a:off x="2851403" y="689997"/>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99" name="Rectangle 34933">
              <a:extLst>
                <a:ext uri="{FF2B5EF4-FFF2-40B4-BE49-F238E27FC236}">
                  <a16:creationId xmlns:a16="http://schemas.microsoft.com/office/drawing/2014/main" id="{1C7B7A6E-64E4-42DC-9503-DD15F974D14B}"/>
                </a:ext>
              </a:extLst>
            </p:cNvPr>
            <p:cNvSpPr/>
            <p:nvPr/>
          </p:nvSpPr>
          <p:spPr>
            <a:xfrm>
              <a:off x="2883407" y="689997"/>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7</a:t>
              </a:r>
              <a:endParaRPr lang="el-GR" sz="1100">
                <a:solidFill>
                  <a:srgbClr val="000000"/>
                </a:solidFill>
                <a:effectLst/>
                <a:latin typeface="Calibri" panose="020F0502020204030204" pitchFamily="34" charset="0"/>
                <a:ea typeface="Calibri" panose="020F0502020204030204" pitchFamily="34" charset="0"/>
              </a:endParaRPr>
            </a:p>
          </p:txBody>
        </p:sp>
        <p:sp>
          <p:nvSpPr>
            <p:cNvPr id="100" name="Rectangle 34932">
              <a:extLst>
                <a:ext uri="{FF2B5EF4-FFF2-40B4-BE49-F238E27FC236}">
                  <a16:creationId xmlns:a16="http://schemas.microsoft.com/office/drawing/2014/main" id="{2AE2C70E-F837-4EBC-B7DE-3C09DFA5B10D}"/>
                </a:ext>
              </a:extLst>
            </p:cNvPr>
            <p:cNvSpPr/>
            <p:nvPr/>
          </p:nvSpPr>
          <p:spPr>
            <a:xfrm>
              <a:off x="2723387" y="689997"/>
              <a:ext cx="17042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35</a:t>
              </a:r>
              <a:endParaRPr lang="el-GR" sz="1100">
                <a:solidFill>
                  <a:srgbClr val="000000"/>
                </a:solidFill>
                <a:effectLst/>
                <a:latin typeface="Calibri" panose="020F0502020204030204" pitchFamily="34" charset="0"/>
                <a:ea typeface="Calibri" panose="020F0502020204030204" pitchFamily="34" charset="0"/>
              </a:endParaRPr>
            </a:p>
          </p:txBody>
        </p:sp>
        <p:sp>
          <p:nvSpPr>
            <p:cNvPr id="101" name="Rectangle 34938">
              <a:extLst>
                <a:ext uri="{FF2B5EF4-FFF2-40B4-BE49-F238E27FC236}">
                  <a16:creationId xmlns:a16="http://schemas.microsoft.com/office/drawing/2014/main" id="{E2880ED1-D0C2-4691-BCE3-F79D759B70B3}"/>
                </a:ext>
              </a:extLst>
            </p:cNvPr>
            <p:cNvSpPr/>
            <p:nvPr/>
          </p:nvSpPr>
          <p:spPr>
            <a:xfrm>
              <a:off x="3262882" y="682377"/>
              <a:ext cx="8529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0</a:t>
              </a:r>
              <a:endParaRPr lang="el-GR" sz="1100">
                <a:solidFill>
                  <a:srgbClr val="000000"/>
                </a:solidFill>
                <a:effectLst/>
                <a:latin typeface="Calibri" panose="020F0502020204030204" pitchFamily="34" charset="0"/>
                <a:ea typeface="Calibri" panose="020F0502020204030204" pitchFamily="34" charset="0"/>
              </a:endParaRPr>
            </a:p>
          </p:txBody>
        </p:sp>
        <p:sp>
          <p:nvSpPr>
            <p:cNvPr id="102" name="Rectangle 34936">
              <a:extLst>
                <a:ext uri="{FF2B5EF4-FFF2-40B4-BE49-F238E27FC236}">
                  <a16:creationId xmlns:a16="http://schemas.microsoft.com/office/drawing/2014/main" id="{0A8A85A6-E9EA-4E57-AED4-16A1254E7372}"/>
                </a:ext>
              </a:extLst>
            </p:cNvPr>
            <p:cNvSpPr/>
            <p:nvPr/>
          </p:nvSpPr>
          <p:spPr>
            <a:xfrm>
              <a:off x="3102863" y="682377"/>
              <a:ext cx="17042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36</a:t>
              </a:r>
              <a:endParaRPr lang="el-GR" sz="1100">
                <a:solidFill>
                  <a:srgbClr val="000000"/>
                </a:solidFill>
                <a:effectLst/>
                <a:latin typeface="Calibri" panose="020F0502020204030204" pitchFamily="34" charset="0"/>
                <a:ea typeface="Calibri" panose="020F0502020204030204" pitchFamily="34" charset="0"/>
              </a:endParaRPr>
            </a:p>
          </p:txBody>
        </p:sp>
        <p:sp>
          <p:nvSpPr>
            <p:cNvPr id="103" name="Rectangle 34939">
              <a:extLst>
                <a:ext uri="{FF2B5EF4-FFF2-40B4-BE49-F238E27FC236}">
                  <a16:creationId xmlns:a16="http://schemas.microsoft.com/office/drawing/2014/main" id="{4E44325E-FA9A-4AFF-BF71-B5D80FF76324}"/>
                </a:ext>
              </a:extLst>
            </p:cNvPr>
            <p:cNvSpPr/>
            <p:nvPr/>
          </p:nvSpPr>
          <p:spPr>
            <a:xfrm>
              <a:off x="3230878" y="682377"/>
              <a:ext cx="42058"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104" name="Rectangle 34942">
              <a:extLst>
                <a:ext uri="{FF2B5EF4-FFF2-40B4-BE49-F238E27FC236}">
                  <a16:creationId xmlns:a16="http://schemas.microsoft.com/office/drawing/2014/main" id="{E3C67DD6-398C-4C4B-98AC-D1EFAFE5130A}"/>
                </a:ext>
              </a:extLst>
            </p:cNvPr>
            <p:cNvSpPr/>
            <p:nvPr/>
          </p:nvSpPr>
          <p:spPr>
            <a:xfrm>
              <a:off x="3611878" y="689997"/>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105" name="Rectangle 34941">
              <a:extLst>
                <a:ext uri="{FF2B5EF4-FFF2-40B4-BE49-F238E27FC236}">
                  <a16:creationId xmlns:a16="http://schemas.microsoft.com/office/drawing/2014/main" id="{8BC0C3BF-B599-43C1-B569-E98152F8861E}"/>
                </a:ext>
              </a:extLst>
            </p:cNvPr>
            <p:cNvSpPr/>
            <p:nvPr/>
          </p:nvSpPr>
          <p:spPr>
            <a:xfrm>
              <a:off x="3643882" y="689997"/>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7</a:t>
              </a:r>
              <a:endParaRPr lang="el-GR" sz="1100">
                <a:solidFill>
                  <a:srgbClr val="000000"/>
                </a:solidFill>
                <a:effectLst/>
                <a:latin typeface="Calibri" panose="020F0502020204030204" pitchFamily="34" charset="0"/>
                <a:ea typeface="Calibri" panose="020F0502020204030204" pitchFamily="34" charset="0"/>
              </a:endParaRPr>
            </a:p>
          </p:txBody>
        </p:sp>
        <p:sp>
          <p:nvSpPr>
            <p:cNvPr id="106" name="Rectangle 34940">
              <a:extLst>
                <a:ext uri="{FF2B5EF4-FFF2-40B4-BE49-F238E27FC236}">
                  <a16:creationId xmlns:a16="http://schemas.microsoft.com/office/drawing/2014/main" id="{AE9EA4F8-E39D-45E7-80B9-8D8D99992A80}"/>
                </a:ext>
              </a:extLst>
            </p:cNvPr>
            <p:cNvSpPr/>
            <p:nvPr/>
          </p:nvSpPr>
          <p:spPr>
            <a:xfrm>
              <a:off x="3483863" y="689997"/>
              <a:ext cx="17042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35</a:t>
              </a:r>
              <a:endParaRPr lang="el-GR" sz="1100">
                <a:solidFill>
                  <a:srgbClr val="000000"/>
                </a:solidFill>
                <a:effectLst/>
                <a:latin typeface="Calibri" panose="020F0502020204030204" pitchFamily="34" charset="0"/>
                <a:ea typeface="Calibri" panose="020F0502020204030204" pitchFamily="34" charset="0"/>
              </a:endParaRPr>
            </a:p>
          </p:txBody>
        </p:sp>
        <p:sp>
          <p:nvSpPr>
            <p:cNvPr id="107" name="Rectangle 34944">
              <a:extLst>
                <a:ext uri="{FF2B5EF4-FFF2-40B4-BE49-F238E27FC236}">
                  <a16:creationId xmlns:a16="http://schemas.microsoft.com/office/drawing/2014/main" id="{E3D24B10-1710-47F5-A4C8-21201B19A70C}"/>
                </a:ext>
              </a:extLst>
            </p:cNvPr>
            <p:cNvSpPr/>
            <p:nvPr/>
          </p:nvSpPr>
          <p:spPr>
            <a:xfrm>
              <a:off x="3863338" y="693045"/>
              <a:ext cx="17042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35</a:t>
              </a:r>
              <a:endParaRPr lang="el-GR" sz="1100">
                <a:solidFill>
                  <a:srgbClr val="000000"/>
                </a:solidFill>
                <a:effectLst/>
                <a:latin typeface="Calibri" panose="020F0502020204030204" pitchFamily="34" charset="0"/>
                <a:ea typeface="Calibri" panose="020F0502020204030204" pitchFamily="34" charset="0"/>
              </a:endParaRPr>
            </a:p>
          </p:txBody>
        </p:sp>
        <p:sp>
          <p:nvSpPr>
            <p:cNvPr id="108" name="Rectangle 34946">
              <a:extLst>
                <a:ext uri="{FF2B5EF4-FFF2-40B4-BE49-F238E27FC236}">
                  <a16:creationId xmlns:a16="http://schemas.microsoft.com/office/drawing/2014/main" id="{85B5E5C7-80B3-4B3B-98C4-D1421333F204}"/>
                </a:ext>
              </a:extLst>
            </p:cNvPr>
            <p:cNvSpPr/>
            <p:nvPr/>
          </p:nvSpPr>
          <p:spPr>
            <a:xfrm>
              <a:off x="3991354" y="693045"/>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109" name="Rectangle 34945">
              <a:extLst>
                <a:ext uri="{FF2B5EF4-FFF2-40B4-BE49-F238E27FC236}">
                  <a16:creationId xmlns:a16="http://schemas.microsoft.com/office/drawing/2014/main" id="{C50923BA-69C7-41E3-8DCE-1C7AF1689913}"/>
                </a:ext>
              </a:extLst>
            </p:cNvPr>
            <p:cNvSpPr/>
            <p:nvPr/>
          </p:nvSpPr>
          <p:spPr>
            <a:xfrm>
              <a:off x="4023358" y="693045"/>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6</a:t>
              </a:r>
              <a:endParaRPr lang="el-GR" sz="1100">
                <a:solidFill>
                  <a:srgbClr val="000000"/>
                </a:solidFill>
                <a:effectLst/>
                <a:latin typeface="Calibri" panose="020F0502020204030204" pitchFamily="34" charset="0"/>
                <a:ea typeface="Calibri" panose="020F0502020204030204" pitchFamily="34" charset="0"/>
              </a:endParaRPr>
            </a:p>
          </p:txBody>
        </p:sp>
        <p:sp>
          <p:nvSpPr>
            <p:cNvPr id="110" name="Rectangle 295">
              <a:extLst>
                <a:ext uri="{FF2B5EF4-FFF2-40B4-BE49-F238E27FC236}">
                  <a16:creationId xmlns:a16="http://schemas.microsoft.com/office/drawing/2014/main" id="{B7C46699-D9D3-4391-BE5E-0EB7E5B129E7}"/>
                </a:ext>
              </a:extLst>
            </p:cNvPr>
            <p:cNvSpPr/>
            <p:nvPr/>
          </p:nvSpPr>
          <p:spPr>
            <a:xfrm>
              <a:off x="1380742" y="2066170"/>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9</a:t>
              </a:r>
              <a:endParaRPr lang="el-GR" sz="1100">
                <a:solidFill>
                  <a:srgbClr val="000000"/>
                </a:solidFill>
                <a:effectLst/>
                <a:latin typeface="Calibri" panose="020F0502020204030204" pitchFamily="34" charset="0"/>
                <a:ea typeface="Calibri" panose="020F0502020204030204" pitchFamily="34" charset="0"/>
              </a:endParaRPr>
            </a:p>
          </p:txBody>
        </p:sp>
        <p:sp>
          <p:nvSpPr>
            <p:cNvPr id="111" name="Rectangle 296">
              <a:extLst>
                <a:ext uri="{FF2B5EF4-FFF2-40B4-BE49-F238E27FC236}">
                  <a16:creationId xmlns:a16="http://schemas.microsoft.com/office/drawing/2014/main" id="{DE51ECB5-31FA-462D-800E-35915C9B640F}"/>
                </a:ext>
              </a:extLst>
            </p:cNvPr>
            <p:cNvSpPr/>
            <p:nvPr/>
          </p:nvSpPr>
          <p:spPr>
            <a:xfrm>
              <a:off x="1568195"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2010</a:t>
              </a:r>
              <a:endParaRPr lang="el-GR" sz="1100">
                <a:solidFill>
                  <a:srgbClr val="000000"/>
                </a:solidFill>
                <a:effectLst/>
                <a:latin typeface="Calibri" panose="020F0502020204030204" pitchFamily="34" charset="0"/>
                <a:ea typeface="Calibri" panose="020F0502020204030204" pitchFamily="34" charset="0"/>
              </a:endParaRPr>
            </a:p>
          </p:txBody>
        </p:sp>
        <p:sp>
          <p:nvSpPr>
            <p:cNvPr id="112" name="Rectangle 297">
              <a:extLst>
                <a:ext uri="{FF2B5EF4-FFF2-40B4-BE49-F238E27FC236}">
                  <a16:creationId xmlns:a16="http://schemas.microsoft.com/office/drawing/2014/main" id="{6F338624-D995-4F55-ADB7-F24446E42A47}"/>
                </a:ext>
              </a:extLst>
            </p:cNvPr>
            <p:cNvSpPr/>
            <p:nvPr/>
          </p:nvSpPr>
          <p:spPr>
            <a:xfrm>
              <a:off x="1947670"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2011</a:t>
              </a:r>
              <a:endParaRPr lang="el-GR" sz="1100">
                <a:solidFill>
                  <a:srgbClr val="000000"/>
                </a:solidFill>
                <a:effectLst/>
                <a:latin typeface="Calibri" panose="020F0502020204030204" pitchFamily="34" charset="0"/>
                <a:ea typeface="Calibri" panose="020F0502020204030204" pitchFamily="34" charset="0"/>
              </a:endParaRPr>
            </a:p>
          </p:txBody>
        </p:sp>
        <p:sp>
          <p:nvSpPr>
            <p:cNvPr id="113" name="Rectangle 298">
              <a:extLst>
                <a:ext uri="{FF2B5EF4-FFF2-40B4-BE49-F238E27FC236}">
                  <a16:creationId xmlns:a16="http://schemas.microsoft.com/office/drawing/2014/main" id="{7009BB85-8F97-42DF-A9B5-27FCCCF5D894}"/>
                </a:ext>
              </a:extLst>
            </p:cNvPr>
            <p:cNvSpPr/>
            <p:nvPr/>
          </p:nvSpPr>
          <p:spPr>
            <a:xfrm>
              <a:off x="2327146"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2012</a:t>
              </a:r>
              <a:endParaRPr lang="el-GR" sz="1100">
                <a:solidFill>
                  <a:srgbClr val="000000"/>
                </a:solidFill>
                <a:effectLst/>
                <a:latin typeface="Calibri" panose="020F0502020204030204" pitchFamily="34" charset="0"/>
                <a:ea typeface="Calibri" panose="020F0502020204030204" pitchFamily="34" charset="0"/>
              </a:endParaRPr>
            </a:p>
          </p:txBody>
        </p:sp>
        <p:sp>
          <p:nvSpPr>
            <p:cNvPr id="114" name="Rectangle 299">
              <a:extLst>
                <a:ext uri="{FF2B5EF4-FFF2-40B4-BE49-F238E27FC236}">
                  <a16:creationId xmlns:a16="http://schemas.microsoft.com/office/drawing/2014/main" id="{D0B13A4A-FDD5-4714-9006-7EFDFBB74D6F}"/>
                </a:ext>
              </a:extLst>
            </p:cNvPr>
            <p:cNvSpPr/>
            <p:nvPr/>
          </p:nvSpPr>
          <p:spPr>
            <a:xfrm>
              <a:off x="2708146"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2013</a:t>
              </a:r>
              <a:endParaRPr lang="el-GR" sz="1100">
                <a:solidFill>
                  <a:srgbClr val="000000"/>
                </a:solidFill>
                <a:effectLst/>
                <a:latin typeface="Calibri" panose="020F0502020204030204" pitchFamily="34" charset="0"/>
                <a:ea typeface="Calibri" panose="020F0502020204030204" pitchFamily="34" charset="0"/>
              </a:endParaRPr>
            </a:p>
          </p:txBody>
        </p:sp>
        <p:sp>
          <p:nvSpPr>
            <p:cNvPr id="115" name="Rectangle 300">
              <a:extLst>
                <a:ext uri="{FF2B5EF4-FFF2-40B4-BE49-F238E27FC236}">
                  <a16:creationId xmlns:a16="http://schemas.microsoft.com/office/drawing/2014/main" id="{59CC73E5-7B58-499A-B272-834140F1FAD0}"/>
                </a:ext>
              </a:extLst>
            </p:cNvPr>
            <p:cNvSpPr/>
            <p:nvPr/>
          </p:nvSpPr>
          <p:spPr>
            <a:xfrm>
              <a:off x="3087622"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2014</a:t>
              </a:r>
              <a:endParaRPr lang="el-GR" sz="1100">
                <a:solidFill>
                  <a:srgbClr val="000000"/>
                </a:solidFill>
                <a:effectLst/>
                <a:latin typeface="Calibri" panose="020F0502020204030204" pitchFamily="34" charset="0"/>
                <a:ea typeface="Calibri" panose="020F0502020204030204" pitchFamily="34" charset="0"/>
              </a:endParaRPr>
            </a:p>
          </p:txBody>
        </p:sp>
        <p:sp>
          <p:nvSpPr>
            <p:cNvPr id="116" name="Rectangle 301">
              <a:extLst>
                <a:ext uri="{FF2B5EF4-FFF2-40B4-BE49-F238E27FC236}">
                  <a16:creationId xmlns:a16="http://schemas.microsoft.com/office/drawing/2014/main" id="{B2ABD094-6A6A-4B25-A3EA-CAB4806C4F5A}"/>
                </a:ext>
              </a:extLst>
            </p:cNvPr>
            <p:cNvSpPr/>
            <p:nvPr/>
          </p:nvSpPr>
          <p:spPr>
            <a:xfrm>
              <a:off x="3467098"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2015</a:t>
              </a:r>
              <a:endParaRPr lang="el-GR" sz="1100">
                <a:solidFill>
                  <a:srgbClr val="000000"/>
                </a:solidFill>
                <a:effectLst/>
                <a:latin typeface="Calibri" panose="020F0502020204030204" pitchFamily="34" charset="0"/>
                <a:ea typeface="Calibri" panose="020F0502020204030204" pitchFamily="34" charset="0"/>
              </a:endParaRPr>
            </a:p>
          </p:txBody>
        </p:sp>
        <p:sp>
          <p:nvSpPr>
            <p:cNvPr id="117" name="Rectangle 302">
              <a:extLst>
                <a:ext uri="{FF2B5EF4-FFF2-40B4-BE49-F238E27FC236}">
                  <a16:creationId xmlns:a16="http://schemas.microsoft.com/office/drawing/2014/main" id="{DF4D4E4E-458F-41E2-9F55-3CDB68607C92}"/>
                </a:ext>
              </a:extLst>
            </p:cNvPr>
            <p:cNvSpPr/>
            <p:nvPr/>
          </p:nvSpPr>
          <p:spPr>
            <a:xfrm>
              <a:off x="3846573"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2016</a:t>
              </a:r>
              <a:endParaRPr lang="el-GR" sz="1100">
                <a:solidFill>
                  <a:srgbClr val="000000"/>
                </a:solidFill>
                <a:effectLst/>
                <a:latin typeface="Calibri" panose="020F0502020204030204" pitchFamily="34" charset="0"/>
                <a:ea typeface="Calibri" panose="020F0502020204030204" pitchFamily="34" charset="0"/>
              </a:endParaRPr>
            </a:p>
          </p:txBody>
        </p:sp>
        <p:sp>
          <p:nvSpPr>
            <p:cNvPr id="118" name="Shape 53264">
              <a:extLst>
                <a:ext uri="{FF2B5EF4-FFF2-40B4-BE49-F238E27FC236}">
                  <a16:creationId xmlns:a16="http://schemas.microsoft.com/office/drawing/2014/main" id="{F055389B-802E-43D3-9C43-D3FCD518ECAE}"/>
                </a:ext>
              </a:extLst>
            </p:cNvPr>
            <p:cNvSpPr/>
            <p:nvPr/>
          </p:nvSpPr>
          <p:spPr>
            <a:xfrm>
              <a:off x="1403604" y="2257044"/>
              <a:ext cx="2732532" cy="9144"/>
            </a:xfrm>
            <a:custGeom>
              <a:avLst/>
              <a:gdLst/>
              <a:ahLst/>
              <a:cxnLst/>
              <a:rect l="0" t="0" r="0" b="0"/>
              <a:pathLst>
                <a:path w="2732532" h="9144">
                  <a:moveTo>
                    <a:pt x="0" y="0"/>
                  </a:moveTo>
                  <a:lnTo>
                    <a:pt x="2732532" y="0"/>
                  </a:lnTo>
                  <a:lnTo>
                    <a:pt x="273253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19" name="Shape 53265">
              <a:extLst>
                <a:ext uri="{FF2B5EF4-FFF2-40B4-BE49-F238E27FC236}">
                  <a16:creationId xmlns:a16="http://schemas.microsoft.com/office/drawing/2014/main" id="{06F5A685-559F-492F-978B-E11C1CB312AC}"/>
                </a:ext>
              </a:extLst>
            </p:cNvPr>
            <p:cNvSpPr/>
            <p:nvPr/>
          </p:nvSpPr>
          <p:spPr>
            <a:xfrm>
              <a:off x="1403604" y="0"/>
              <a:ext cx="2732532" cy="9144"/>
            </a:xfrm>
            <a:custGeom>
              <a:avLst/>
              <a:gdLst/>
              <a:ahLst/>
              <a:cxnLst/>
              <a:rect l="0" t="0" r="0" b="0"/>
              <a:pathLst>
                <a:path w="2732532" h="9144">
                  <a:moveTo>
                    <a:pt x="0" y="0"/>
                  </a:moveTo>
                  <a:lnTo>
                    <a:pt x="2732532" y="0"/>
                  </a:lnTo>
                  <a:lnTo>
                    <a:pt x="273253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20" name="Rectangle 352">
              <a:extLst>
                <a:ext uri="{FF2B5EF4-FFF2-40B4-BE49-F238E27FC236}">
                  <a16:creationId xmlns:a16="http://schemas.microsoft.com/office/drawing/2014/main" id="{2EEF7BF1-976A-4D15-8A70-877AF9EDC617}"/>
                </a:ext>
              </a:extLst>
            </p:cNvPr>
            <p:cNvSpPr/>
            <p:nvPr/>
          </p:nvSpPr>
          <p:spPr>
            <a:xfrm>
              <a:off x="5090158" y="2171325"/>
              <a:ext cx="37998"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 </a:t>
              </a:r>
              <a:endParaRPr lang="el-GR" sz="1100">
                <a:solidFill>
                  <a:srgbClr val="000000"/>
                </a:solidFill>
                <a:effectLst/>
                <a:latin typeface="Calibri" panose="020F0502020204030204" pitchFamily="34" charset="0"/>
                <a:ea typeface="Calibri" panose="020F0502020204030204" pitchFamily="34" charset="0"/>
              </a:endParaRPr>
            </a:p>
          </p:txBody>
        </p:sp>
        <p:sp>
          <p:nvSpPr>
            <p:cNvPr id="121" name="Shape 53266">
              <a:extLst>
                <a:ext uri="{FF2B5EF4-FFF2-40B4-BE49-F238E27FC236}">
                  <a16:creationId xmlns:a16="http://schemas.microsoft.com/office/drawing/2014/main" id="{FFC4D374-2786-4DB3-928F-FDA058105489}"/>
                </a:ext>
              </a:extLst>
            </p:cNvPr>
            <p:cNvSpPr/>
            <p:nvPr/>
          </p:nvSpPr>
          <p:spPr>
            <a:xfrm>
              <a:off x="4136136" y="0"/>
              <a:ext cx="946404" cy="2261616"/>
            </a:xfrm>
            <a:custGeom>
              <a:avLst/>
              <a:gdLst/>
              <a:ahLst/>
              <a:cxnLst/>
              <a:rect l="0" t="0" r="0" b="0"/>
              <a:pathLst>
                <a:path w="946404" h="2261616">
                  <a:moveTo>
                    <a:pt x="0" y="0"/>
                  </a:moveTo>
                  <a:lnTo>
                    <a:pt x="946404" y="0"/>
                  </a:lnTo>
                  <a:lnTo>
                    <a:pt x="946404" y="2261616"/>
                  </a:lnTo>
                  <a:lnTo>
                    <a:pt x="0" y="226161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l-GR"/>
            </a:p>
          </p:txBody>
        </p:sp>
        <p:sp>
          <p:nvSpPr>
            <p:cNvPr id="122" name="Shape 53267">
              <a:extLst>
                <a:ext uri="{FF2B5EF4-FFF2-40B4-BE49-F238E27FC236}">
                  <a16:creationId xmlns:a16="http://schemas.microsoft.com/office/drawing/2014/main" id="{7C6E61FC-E13E-4032-9077-C5F7F7DF1BD6}"/>
                </a:ext>
              </a:extLst>
            </p:cNvPr>
            <p:cNvSpPr/>
            <p:nvPr/>
          </p:nvSpPr>
          <p:spPr>
            <a:xfrm>
              <a:off x="4136136" y="172212"/>
              <a:ext cx="790956" cy="1790700"/>
            </a:xfrm>
            <a:custGeom>
              <a:avLst/>
              <a:gdLst/>
              <a:ahLst/>
              <a:cxnLst/>
              <a:rect l="0" t="0" r="0" b="0"/>
              <a:pathLst>
                <a:path w="790956" h="1790700">
                  <a:moveTo>
                    <a:pt x="0" y="0"/>
                  </a:moveTo>
                  <a:lnTo>
                    <a:pt x="790956" y="0"/>
                  </a:lnTo>
                  <a:lnTo>
                    <a:pt x="790956" y="1790700"/>
                  </a:lnTo>
                  <a:lnTo>
                    <a:pt x="0" y="1790700"/>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l-GR"/>
            </a:p>
          </p:txBody>
        </p:sp>
        <p:sp>
          <p:nvSpPr>
            <p:cNvPr id="123" name="Shape 53268">
              <a:extLst>
                <a:ext uri="{FF2B5EF4-FFF2-40B4-BE49-F238E27FC236}">
                  <a16:creationId xmlns:a16="http://schemas.microsoft.com/office/drawing/2014/main" id="{8FDE0222-EBFF-4FCF-9D3A-61FDCF62460E}"/>
                </a:ext>
              </a:extLst>
            </p:cNvPr>
            <p:cNvSpPr/>
            <p:nvPr/>
          </p:nvSpPr>
          <p:spPr>
            <a:xfrm>
              <a:off x="4136136" y="1956816"/>
              <a:ext cx="789432" cy="9144"/>
            </a:xfrm>
            <a:custGeom>
              <a:avLst/>
              <a:gdLst/>
              <a:ahLst/>
              <a:cxnLst/>
              <a:rect l="0" t="0" r="0" b="0"/>
              <a:pathLst>
                <a:path w="789432" h="9144">
                  <a:moveTo>
                    <a:pt x="0" y="0"/>
                  </a:moveTo>
                  <a:lnTo>
                    <a:pt x="789432" y="0"/>
                  </a:lnTo>
                  <a:lnTo>
                    <a:pt x="789432" y="9144"/>
                  </a:lnTo>
                  <a:lnTo>
                    <a:pt x="0" y="9144"/>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24" name="Shape 53269">
              <a:extLst>
                <a:ext uri="{FF2B5EF4-FFF2-40B4-BE49-F238E27FC236}">
                  <a16:creationId xmlns:a16="http://schemas.microsoft.com/office/drawing/2014/main" id="{7DCCC5A9-BD0C-402A-82AE-4C930C427BBD}"/>
                </a:ext>
              </a:extLst>
            </p:cNvPr>
            <p:cNvSpPr/>
            <p:nvPr/>
          </p:nvSpPr>
          <p:spPr>
            <a:xfrm>
              <a:off x="4920996"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25" name="Shape 53270">
              <a:extLst>
                <a:ext uri="{FF2B5EF4-FFF2-40B4-BE49-F238E27FC236}">
                  <a16:creationId xmlns:a16="http://schemas.microsoft.com/office/drawing/2014/main" id="{AA5209B1-2418-4E69-95FB-447177C04A12}"/>
                </a:ext>
              </a:extLst>
            </p:cNvPr>
            <p:cNvSpPr/>
            <p:nvPr/>
          </p:nvSpPr>
          <p:spPr>
            <a:xfrm>
              <a:off x="4541520"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26" name="Shape 53271">
              <a:extLst>
                <a:ext uri="{FF2B5EF4-FFF2-40B4-BE49-F238E27FC236}">
                  <a16:creationId xmlns:a16="http://schemas.microsoft.com/office/drawing/2014/main" id="{E0C1F5E8-437A-4A57-ADF9-730F1BA967FC}"/>
                </a:ext>
              </a:extLst>
            </p:cNvPr>
            <p:cNvSpPr/>
            <p:nvPr/>
          </p:nvSpPr>
          <p:spPr>
            <a:xfrm>
              <a:off x="4162044" y="1961388"/>
              <a:ext cx="9144" cy="39625"/>
            </a:xfrm>
            <a:custGeom>
              <a:avLst/>
              <a:gdLst/>
              <a:ahLst/>
              <a:cxnLst/>
              <a:rect l="0" t="0" r="0" b="0"/>
              <a:pathLst>
                <a:path w="9144" h="39625">
                  <a:moveTo>
                    <a:pt x="0" y="0"/>
                  </a:moveTo>
                  <a:lnTo>
                    <a:pt x="9144" y="0"/>
                  </a:lnTo>
                  <a:lnTo>
                    <a:pt x="9144" y="39625"/>
                  </a:lnTo>
                  <a:lnTo>
                    <a:pt x="0" y="39625"/>
                  </a:lnTo>
                  <a:lnTo>
                    <a:pt x="0" y="0"/>
                  </a:lnTo>
                </a:path>
              </a:pathLst>
            </a:custGeom>
            <a:ln w="0" cap="flat">
              <a:miter lim="127000"/>
            </a:ln>
          </p:spPr>
          <p:style>
            <a:lnRef idx="0">
              <a:srgbClr val="000000">
                <a:alpha val="0"/>
              </a:srgbClr>
            </a:lnRef>
            <a:fillRef idx="1">
              <a:srgbClr val="868686"/>
            </a:fillRef>
            <a:effectRef idx="0">
              <a:scrgbClr r="0" g="0" b="0"/>
            </a:effectRef>
            <a:fontRef idx="none"/>
          </p:style>
          <p:txBody>
            <a:bodyPr/>
            <a:lstStyle/>
            <a:p>
              <a:endParaRPr lang="el-GR"/>
            </a:p>
          </p:txBody>
        </p:sp>
        <p:sp>
          <p:nvSpPr>
            <p:cNvPr id="127" name="Shape 371">
              <a:extLst>
                <a:ext uri="{FF2B5EF4-FFF2-40B4-BE49-F238E27FC236}">
                  <a16:creationId xmlns:a16="http://schemas.microsoft.com/office/drawing/2014/main" id="{1F987D37-008B-4119-A6F6-6814DCFCBD15}"/>
                </a:ext>
              </a:extLst>
            </p:cNvPr>
            <p:cNvSpPr/>
            <p:nvPr/>
          </p:nvSpPr>
          <p:spPr>
            <a:xfrm>
              <a:off x="4136136" y="898734"/>
              <a:ext cx="612648" cy="125394"/>
            </a:xfrm>
            <a:custGeom>
              <a:avLst/>
              <a:gdLst/>
              <a:ahLst/>
              <a:cxnLst/>
              <a:rect l="0" t="0" r="0" b="0"/>
              <a:pathLst>
                <a:path w="612648" h="125394">
                  <a:moveTo>
                    <a:pt x="0" y="0"/>
                  </a:moveTo>
                  <a:lnTo>
                    <a:pt x="220980" y="14142"/>
                  </a:lnTo>
                  <a:cubicBezTo>
                    <a:pt x="222504" y="14142"/>
                    <a:pt x="222504" y="14142"/>
                    <a:pt x="224028" y="14142"/>
                  </a:cubicBezTo>
                  <a:lnTo>
                    <a:pt x="603504" y="102535"/>
                  </a:lnTo>
                  <a:cubicBezTo>
                    <a:pt x="608076" y="104059"/>
                    <a:pt x="612648" y="110155"/>
                    <a:pt x="611124" y="116250"/>
                  </a:cubicBezTo>
                  <a:cubicBezTo>
                    <a:pt x="609600" y="120822"/>
                    <a:pt x="603504" y="125394"/>
                    <a:pt x="597408" y="123870"/>
                  </a:cubicBezTo>
                  <a:lnTo>
                    <a:pt x="217932" y="35478"/>
                  </a:lnTo>
                  <a:lnTo>
                    <a:pt x="220980" y="35478"/>
                  </a:lnTo>
                  <a:lnTo>
                    <a:pt x="0" y="2133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28" name="Shape 53272">
              <a:extLst>
                <a:ext uri="{FF2B5EF4-FFF2-40B4-BE49-F238E27FC236}">
                  <a16:creationId xmlns:a16="http://schemas.microsoft.com/office/drawing/2014/main" id="{A10A6EE6-5423-4603-A032-E860376F5D36}"/>
                </a:ext>
              </a:extLst>
            </p:cNvPr>
            <p:cNvSpPr/>
            <p:nvPr/>
          </p:nvSpPr>
          <p:spPr>
            <a:xfrm>
              <a:off x="4337304" y="905256"/>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129" name="Shape 373">
              <a:extLst>
                <a:ext uri="{FF2B5EF4-FFF2-40B4-BE49-F238E27FC236}">
                  <a16:creationId xmlns:a16="http://schemas.microsoft.com/office/drawing/2014/main" id="{D3E30E5B-D751-4197-9925-EC3C7F981E9C}"/>
                </a:ext>
              </a:extLst>
            </p:cNvPr>
            <p:cNvSpPr/>
            <p:nvPr/>
          </p:nvSpPr>
          <p:spPr>
            <a:xfrm>
              <a:off x="4332732" y="900684"/>
              <a:ext cx="23622" cy="47244"/>
            </a:xfrm>
            <a:custGeom>
              <a:avLst/>
              <a:gdLst/>
              <a:ahLst/>
              <a:cxnLst/>
              <a:rect l="0" t="0" r="0" b="0"/>
              <a:pathLst>
                <a:path w="23622" h="47244">
                  <a:moveTo>
                    <a:pt x="1524" y="0"/>
                  </a:moveTo>
                  <a:lnTo>
                    <a:pt x="23622" y="0"/>
                  </a:lnTo>
                  <a:lnTo>
                    <a:pt x="23622" y="9144"/>
                  </a:lnTo>
                  <a:lnTo>
                    <a:pt x="9144" y="9144"/>
                  </a:lnTo>
                  <a:lnTo>
                    <a:pt x="9144" y="38100"/>
                  </a:lnTo>
                  <a:lnTo>
                    <a:pt x="23622" y="38100"/>
                  </a:lnTo>
                  <a:lnTo>
                    <a:pt x="23622" y="47244"/>
                  </a:lnTo>
                  <a:lnTo>
                    <a:pt x="4572" y="47244"/>
                  </a:lnTo>
                  <a:lnTo>
                    <a:pt x="1524" y="45720"/>
                  </a:lnTo>
                  <a:lnTo>
                    <a:pt x="0" y="42672"/>
                  </a:lnTo>
                  <a:lnTo>
                    <a:pt x="0" y="4572"/>
                  </a:lnTo>
                  <a:lnTo>
                    <a:pt x="15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30" name="Shape 374">
              <a:extLst>
                <a:ext uri="{FF2B5EF4-FFF2-40B4-BE49-F238E27FC236}">
                  <a16:creationId xmlns:a16="http://schemas.microsoft.com/office/drawing/2014/main" id="{755A7874-B1BB-4D10-A515-8FFBEA445EAF}"/>
                </a:ext>
              </a:extLst>
            </p:cNvPr>
            <p:cNvSpPr/>
            <p:nvPr/>
          </p:nvSpPr>
          <p:spPr>
            <a:xfrm>
              <a:off x="4356354" y="900684"/>
              <a:ext cx="23622" cy="47244"/>
            </a:xfrm>
            <a:custGeom>
              <a:avLst/>
              <a:gdLst/>
              <a:ahLst/>
              <a:cxnLst/>
              <a:rect l="0" t="0" r="0" b="0"/>
              <a:pathLst>
                <a:path w="23622" h="47244">
                  <a:moveTo>
                    <a:pt x="0" y="0"/>
                  </a:moveTo>
                  <a:lnTo>
                    <a:pt x="22098" y="0"/>
                  </a:lnTo>
                  <a:lnTo>
                    <a:pt x="23622" y="4572"/>
                  </a:lnTo>
                  <a:lnTo>
                    <a:pt x="23622" y="42672"/>
                  </a:lnTo>
                  <a:lnTo>
                    <a:pt x="22098" y="45720"/>
                  </a:lnTo>
                  <a:lnTo>
                    <a:pt x="19050" y="47244"/>
                  </a:lnTo>
                  <a:lnTo>
                    <a:pt x="0" y="47244"/>
                  </a:lnTo>
                  <a:lnTo>
                    <a:pt x="0" y="38100"/>
                  </a:lnTo>
                  <a:lnTo>
                    <a:pt x="14478" y="38100"/>
                  </a:lnTo>
                  <a:lnTo>
                    <a:pt x="14478" y="9144"/>
                  </a:lnTo>
                  <a:lnTo>
                    <a:pt x="0" y="914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31" name="Shape 53273">
              <a:extLst>
                <a:ext uri="{FF2B5EF4-FFF2-40B4-BE49-F238E27FC236}">
                  <a16:creationId xmlns:a16="http://schemas.microsoft.com/office/drawing/2014/main" id="{6B621BAE-6275-4445-9F50-15BF285A4364}"/>
                </a:ext>
              </a:extLst>
            </p:cNvPr>
            <p:cNvSpPr/>
            <p:nvPr/>
          </p:nvSpPr>
          <p:spPr>
            <a:xfrm>
              <a:off x="4716780" y="993648"/>
              <a:ext cx="38100" cy="38100"/>
            </a:xfrm>
            <a:custGeom>
              <a:avLst/>
              <a:gdLst/>
              <a:ahLst/>
              <a:cxnLst/>
              <a:rect l="0" t="0" r="0" b="0"/>
              <a:pathLst>
                <a:path w="38100" h="38100">
                  <a:moveTo>
                    <a:pt x="0" y="0"/>
                  </a:moveTo>
                  <a:lnTo>
                    <a:pt x="38100" y="0"/>
                  </a:lnTo>
                  <a:lnTo>
                    <a:pt x="38100" y="38100"/>
                  </a:lnTo>
                  <a:lnTo>
                    <a:pt x="0" y="38100"/>
                  </a:lnTo>
                  <a:lnTo>
                    <a:pt x="0" y="0"/>
                  </a:lnTo>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l-GR"/>
            </a:p>
          </p:txBody>
        </p:sp>
        <p:sp>
          <p:nvSpPr>
            <p:cNvPr id="132" name="Shape 376">
              <a:extLst>
                <a:ext uri="{FF2B5EF4-FFF2-40B4-BE49-F238E27FC236}">
                  <a16:creationId xmlns:a16="http://schemas.microsoft.com/office/drawing/2014/main" id="{5E949681-A229-415D-9F39-FADC24894E01}"/>
                </a:ext>
              </a:extLst>
            </p:cNvPr>
            <p:cNvSpPr/>
            <p:nvPr/>
          </p:nvSpPr>
          <p:spPr>
            <a:xfrm>
              <a:off x="4712208" y="989076"/>
              <a:ext cx="24384" cy="48768"/>
            </a:xfrm>
            <a:custGeom>
              <a:avLst/>
              <a:gdLst/>
              <a:ahLst/>
              <a:cxnLst/>
              <a:rect l="0" t="0" r="0" b="0"/>
              <a:pathLst>
                <a:path w="24384" h="48768">
                  <a:moveTo>
                    <a:pt x="4572" y="0"/>
                  </a:moveTo>
                  <a:lnTo>
                    <a:pt x="24384" y="0"/>
                  </a:lnTo>
                  <a:lnTo>
                    <a:pt x="24384" y="10668"/>
                  </a:lnTo>
                  <a:lnTo>
                    <a:pt x="10668" y="10668"/>
                  </a:lnTo>
                  <a:lnTo>
                    <a:pt x="10668" y="38100"/>
                  </a:lnTo>
                  <a:lnTo>
                    <a:pt x="24384" y="38100"/>
                  </a:lnTo>
                  <a:lnTo>
                    <a:pt x="24384" y="48768"/>
                  </a:lnTo>
                  <a:lnTo>
                    <a:pt x="4572" y="48768"/>
                  </a:lnTo>
                  <a:lnTo>
                    <a:pt x="1524" y="47244"/>
                  </a:lnTo>
                  <a:lnTo>
                    <a:pt x="0" y="42672"/>
                  </a:lnTo>
                  <a:lnTo>
                    <a:pt x="0" y="4572"/>
                  </a:lnTo>
                  <a:lnTo>
                    <a:pt x="1524" y="1524"/>
                  </a:lnTo>
                  <a:lnTo>
                    <a:pt x="457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33" name="Shape 377">
              <a:extLst>
                <a:ext uri="{FF2B5EF4-FFF2-40B4-BE49-F238E27FC236}">
                  <a16:creationId xmlns:a16="http://schemas.microsoft.com/office/drawing/2014/main" id="{517522C5-6E4D-47BF-9D78-9AA186495052}"/>
                </a:ext>
              </a:extLst>
            </p:cNvPr>
            <p:cNvSpPr/>
            <p:nvPr/>
          </p:nvSpPr>
          <p:spPr>
            <a:xfrm>
              <a:off x="4736592" y="989076"/>
              <a:ext cx="24384" cy="48768"/>
            </a:xfrm>
            <a:custGeom>
              <a:avLst/>
              <a:gdLst/>
              <a:ahLst/>
              <a:cxnLst/>
              <a:rect l="0" t="0" r="0" b="0"/>
              <a:pathLst>
                <a:path w="24384" h="48768">
                  <a:moveTo>
                    <a:pt x="0" y="0"/>
                  </a:moveTo>
                  <a:lnTo>
                    <a:pt x="18288" y="0"/>
                  </a:lnTo>
                  <a:lnTo>
                    <a:pt x="22860" y="1524"/>
                  </a:lnTo>
                  <a:lnTo>
                    <a:pt x="24384" y="4572"/>
                  </a:lnTo>
                  <a:lnTo>
                    <a:pt x="24384" y="42672"/>
                  </a:lnTo>
                  <a:lnTo>
                    <a:pt x="22860" y="47244"/>
                  </a:lnTo>
                  <a:lnTo>
                    <a:pt x="18288" y="48768"/>
                  </a:lnTo>
                  <a:lnTo>
                    <a:pt x="0" y="48768"/>
                  </a:lnTo>
                  <a:lnTo>
                    <a:pt x="0" y="38100"/>
                  </a:lnTo>
                  <a:lnTo>
                    <a:pt x="13716" y="38100"/>
                  </a:lnTo>
                  <a:lnTo>
                    <a:pt x="13716" y="10668"/>
                  </a:lnTo>
                  <a:lnTo>
                    <a:pt x="0" y="1066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sp>
          <p:nvSpPr>
            <p:cNvPr id="134" name="Rectangle 34948">
              <a:extLst>
                <a:ext uri="{FF2B5EF4-FFF2-40B4-BE49-F238E27FC236}">
                  <a16:creationId xmlns:a16="http://schemas.microsoft.com/office/drawing/2014/main" id="{B6F17CE2-6107-45D4-B09A-E8BADCE99194}"/>
                </a:ext>
              </a:extLst>
            </p:cNvPr>
            <p:cNvSpPr/>
            <p:nvPr/>
          </p:nvSpPr>
          <p:spPr>
            <a:xfrm>
              <a:off x="4242814" y="717429"/>
              <a:ext cx="17042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34</a:t>
              </a:r>
              <a:endParaRPr lang="el-GR" sz="1100">
                <a:solidFill>
                  <a:srgbClr val="000000"/>
                </a:solidFill>
                <a:effectLst/>
                <a:latin typeface="Calibri" panose="020F0502020204030204" pitchFamily="34" charset="0"/>
                <a:ea typeface="Calibri" panose="020F0502020204030204" pitchFamily="34" charset="0"/>
              </a:endParaRPr>
            </a:p>
          </p:txBody>
        </p:sp>
        <p:sp>
          <p:nvSpPr>
            <p:cNvPr id="135" name="Rectangle 34949">
              <a:extLst>
                <a:ext uri="{FF2B5EF4-FFF2-40B4-BE49-F238E27FC236}">
                  <a16:creationId xmlns:a16="http://schemas.microsoft.com/office/drawing/2014/main" id="{026F235C-829C-4B3C-A925-AB987075D83D}"/>
                </a:ext>
              </a:extLst>
            </p:cNvPr>
            <p:cNvSpPr/>
            <p:nvPr/>
          </p:nvSpPr>
          <p:spPr>
            <a:xfrm>
              <a:off x="4402834" y="717429"/>
              <a:ext cx="85295"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8</a:t>
              </a:r>
              <a:endParaRPr lang="el-GR" sz="1100">
                <a:solidFill>
                  <a:srgbClr val="000000"/>
                </a:solidFill>
                <a:effectLst/>
                <a:latin typeface="Calibri" panose="020F0502020204030204" pitchFamily="34" charset="0"/>
                <a:ea typeface="Calibri" panose="020F0502020204030204" pitchFamily="34" charset="0"/>
              </a:endParaRPr>
            </a:p>
          </p:txBody>
        </p:sp>
        <p:sp>
          <p:nvSpPr>
            <p:cNvPr id="136" name="Rectangle 34950">
              <a:extLst>
                <a:ext uri="{FF2B5EF4-FFF2-40B4-BE49-F238E27FC236}">
                  <a16:creationId xmlns:a16="http://schemas.microsoft.com/office/drawing/2014/main" id="{07E2E1B4-EBF3-4E05-93AC-52BFAC198C0C}"/>
                </a:ext>
              </a:extLst>
            </p:cNvPr>
            <p:cNvSpPr/>
            <p:nvPr/>
          </p:nvSpPr>
          <p:spPr>
            <a:xfrm>
              <a:off x="4370830" y="717429"/>
              <a:ext cx="42058"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137" name="Rectangle 34977">
              <a:extLst>
                <a:ext uri="{FF2B5EF4-FFF2-40B4-BE49-F238E27FC236}">
                  <a16:creationId xmlns:a16="http://schemas.microsoft.com/office/drawing/2014/main" id="{7E82DF6D-0F1A-4574-AE92-4C310F7B555B}"/>
                </a:ext>
              </a:extLst>
            </p:cNvPr>
            <p:cNvSpPr/>
            <p:nvPr/>
          </p:nvSpPr>
          <p:spPr>
            <a:xfrm>
              <a:off x="4782310" y="807346"/>
              <a:ext cx="85295"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8</a:t>
              </a:r>
              <a:endParaRPr lang="el-GR" sz="1100">
                <a:solidFill>
                  <a:srgbClr val="000000"/>
                </a:solidFill>
                <a:effectLst/>
                <a:latin typeface="Calibri" panose="020F0502020204030204" pitchFamily="34" charset="0"/>
                <a:ea typeface="Calibri" panose="020F0502020204030204" pitchFamily="34" charset="0"/>
              </a:endParaRPr>
            </a:p>
          </p:txBody>
        </p:sp>
        <p:sp>
          <p:nvSpPr>
            <p:cNvPr id="138" name="Rectangle 34979">
              <a:extLst>
                <a:ext uri="{FF2B5EF4-FFF2-40B4-BE49-F238E27FC236}">
                  <a16:creationId xmlns:a16="http://schemas.microsoft.com/office/drawing/2014/main" id="{DA3EF904-3A9A-4C1A-B607-1D49D45BCECB}"/>
                </a:ext>
              </a:extLst>
            </p:cNvPr>
            <p:cNvSpPr/>
            <p:nvPr/>
          </p:nvSpPr>
          <p:spPr>
            <a:xfrm>
              <a:off x="4750306" y="807346"/>
              <a:ext cx="42058"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a:t>
              </a:r>
              <a:endParaRPr lang="el-GR" sz="1100">
                <a:solidFill>
                  <a:srgbClr val="000000"/>
                </a:solidFill>
                <a:effectLst/>
                <a:latin typeface="Calibri" panose="020F0502020204030204" pitchFamily="34" charset="0"/>
                <a:ea typeface="Calibri" panose="020F0502020204030204" pitchFamily="34" charset="0"/>
              </a:endParaRPr>
            </a:p>
          </p:txBody>
        </p:sp>
        <p:sp>
          <p:nvSpPr>
            <p:cNvPr id="139" name="Rectangle 34976">
              <a:extLst>
                <a:ext uri="{FF2B5EF4-FFF2-40B4-BE49-F238E27FC236}">
                  <a16:creationId xmlns:a16="http://schemas.microsoft.com/office/drawing/2014/main" id="{C1815DE6-8B48-4BFD-AEF7-6A62995FBE0B}"/>
                </a:ext>
              </a:extLst>
            </p:cNvPr>
            <p:cNvSpPr/>
            <p:nvPr/>
          </p:nvSpPr>
          <p:spPr>
            <a:xfrm>
              <a:off x="4622290" y="807346"/>
              <a:ext cx="170426" cy="168234"/>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31</a:t>
              </a:r>
              <a:endParaRPr lang="el-GR" sz="1100">
                <a:solidFill>
                  <a:srgbClr val="000000"/>
                </a:solidFill>
                <a:effectLst/>
                <a:latin typeface="Calibri" panose="020F0502020204030204" pitchFamily="34" charset="0"/>
                <a:ea typeface="Calibri" panose="020F0502020204030204" pitchFamily="34" charset="0"/>
              </a:endParaRPr>
            </a:p>
          </p:txBody>
        </p:sp>
        <p:sp>
          <p:nvSpPr>
            <p:cNvPr id="140" name="Rectangle 380">
              <a:extLst>
                <a:ext uri="{FF2B5EF4-FFF2-40B4-BE49-F238E27FC236}">
                  <a16:creationId xmlns:a16="http://schemas.microsoft.com/office/drawing/2014/main" id="{38505D90-0718-4E58-A933-104EDF4AF76E}"/>
                </a:ext>
              </a:extLst>
            </p:cNvPr>
            <p:cNvSpPr/>
            <p:nvPr/>
          </p:nvSpPr>
          <p:spPr>
            <a:xfrm>
              <a:off x="4227573"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2017</a:t>
              </a:r>
              <a:endParaRPr lang="el-GR" sz="1100">
                <a:solidFill>
                  <a:srgbClr val="000000"/>
                </a:solidFill>
                <a:effectLst/>
                <a:latin typeface="Calibri" panose="020F0502020204030204" pitchFamily="34" charset="0"/>
                <a:ea typeface="Calibri" panose="020F0502020204030204" pitchFamily="34" charset="0"/>
              </a:endParaRPr>
            </a:p>
          </p:txBody>
        </p:sp>
        <p:sp>
          <p:nvSpPr>
            <p:cNvPr id="141" name="Rectangle 381">
              <a:extLst>
                <a:ext uri="{FF2B5EF4-FFF2-40B4-BE49-F238E27FC236}">
                  <a16:creationId xmlns:a16="http://schemas.microsoft.com/office/drawing/2014/main" id="{17095CBF-BBAD-4020-81B2-227DB00FF3F3}"/>
                </a:ext>
              </a:extLst>
            </p:cNvPr>
            <p:cNvSpPr/>
            <p:nvPr/>
          </p:nvSpPr>
          <p:spPr>
            <a:xfrm>
              <a:off x="4607049" y="2066170"/>
              <a:ext cx="340686" cy="168235"/>
            </a:xfrm>
            <a:prstGeom prst="rect">
              <a:avLst/>
            </a:prstGeom>
            <a:ln>
              <a:noFill/>
            </a:ln>
          </p:spPr>
          <p:txBody>
            <a:bodyPr vert="horz" lIns="0" tIns="0" rIns="0" bIns="0" rtlCol="0">
              <a:noAutofit/>
            </a:bodyPr>
            <a:lstStyle/>
            <a:p>
              <a:pPr marL="318770" indent="-222885" algn="l">
                <a:lnSpc>
                  <a:spcPct val="107000"/>
                </a:lnSpc>
                <a:spcAft>
                  <a:spcPts val="800"/>
                </a:spcAft>
              </a:pPr>
              <a:r>
                <a:rPr lang="el-GR" sz="1000">
                  <a:solidFill>
                    <a:srgbClr val="000000"/>
                  </a:solidFill>
                  <a:effectLst/>
                  <a:latin typeface="Calibri" panose="020F0502020204030204" pitchFamily="34" charset="0"/>
                  <a:ea typeface="Calibri" panose="020F0502020204030204" pitchFamily="34" charset="0"/>
                </a:rPr>
                <a:t>2018</a:t>
              </a:r>
              <a:endParaRPr lang="el-GR" sz="1100">
                <a:solidFill>
                  <a:srgbClr val="000000"/>
                </a:solidFill>
                <a:effectLst/>
                <a:latin typeface="Calibri" panose="020F0502020204030204" pitchFamily="34" charset="0"/>
                <a:ea typeface="Calibri" panose="020F0502020204030204" pitchFamily="34" charset="0"/>
              </a:endParaRPr>
            </a:p>
          </p:txBody>
        </p:sp>
        <p:sp>
          <p:nvSpPr>
            <p:cNvPr id="142" name="Shape 382">
              <a:extLst>
                <a:ext uri="{FF2B5EF4-FFF2-40B4-BE49-F238E27FC236}">
                  <a16:creationId xmlns:a16="http://schemas.microsoft.com/office/drawing/2014/main" id="{8045BC0D-4652-48AF-838F-7E9BC790C79F}"/>
                </a:ext>
              </a:extLst>
            </p:cNvPr>
            <p:cNvSpPr/>
            <p:nvPr/>
          </p:nvSpPr>
          <p:spPr>
            <a:xfrm>
              <a:off x="4136136" y="0"/>
              <a:ext cx="949452" cy="2266188"/>
            </a:xfrm>
            <a:custGeom>
              <a:avLst/>
              <a:gdLst/>
              <a:ahLst/>
              <a:cxnLst/>
              <a:rect l="0" t="0" r="0" b="0"/>
              <a:pathLst>
                <a:path w="949452" h="2266188">
                  <a:moveTo>
                    <a:pt x="0" y="0"/>
                  </a:moveTo>
                  <a:lnTo>
                    <a:pt x="949452" y="0"/>
                  </a:lnTo>
                  <a:lnTo>
                    <a:pt x="949452" y="2264664"/>
                  </a:lnTo>
                  <a:lnTo>
                    <a:pt x="944880" y="2266188"/>
                  </a:lnTo>
                  <a:lnTo>
                    <a:pt x="0" y="2266188"/>
                  </a:lnTo>
                  <a:lnTo>
                    <a:pt x="0" y="2257044"/>
                  </a:lnTo>
                  <a:lnTo>
                    <a:pt x="940308" y="2257044"/>
                  </a:lnTo>
                  <a:lnTo>
                    <a:pt x="940308" y="6096"/>
                  </a:lnTo>
                  <a:lnTo>
                    <a:pt x="0" y="609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l-GR"/>
            </a:p>
          </p:txBody>
        </p:sp>
      </p:grpSp>
      <p:sp>
        <p:nvSpPr>
          <p:cNvPr id="144" name="TextBox 143">
            <a:extLst>
              <a:ext uri="{FF2B5EF4-FFF2-40B4-BE49-F238E27FC236}">
                <a16:creationId xmlns:a16="http://schemas.microsoft.com/office/drawing/2014/main" id="{79E06E3A-54ED-4612-8350-AF1738F84480}"/>
              </a:ext>
            </a:extLst>
          </p:cNvPr>
          <p:cNvSpPr txBox="1"/>
          <p:nvPr/>
        </p:nvSpPr>
        <p:spPr>
          <a:xfrm>
            <a:off x="4828035" y="1733770"/>
            <a:ext cx="7045309" cy="661989"/>
          </a:xfrm>
          <a:prstGeom prst="rect">
            <a:avLst/>
          </a:prstGeom>
          <a:noFill/>
        </p:spPr>
        <p:txBody>
          <a:bodyPr wrap="square">
            <a:spAutoFit/>
          </a:bodyPr>
          <a:lstStyle/>
          <a:p>
            <a:pPr marL="342900" indent="-342900">
              <a:buFont typeface="Wingdings" panose="05000000000000000000" pitchFamily="2" charset="2"/>
              <a:buChar char="Ø"/>
            </a:pPr>
            <a:r>
              <a:rPr lang="el-GR" sz="1800" dirty="0">
                <a:solidFill>
                  <a:srgbClr val="000000"/>
                </a:solidFill>
                <a:effectLst/>
                <a:latin typeface="Calibri" panose="020F0502020204030204" pitchFamily="34" charset="0"/>
                <a:ea typeface="Calibri" panose="020F0502020204030204" pitchFamily="34" charset="0"/>
              </a:rPr>
              <a:t>Ποσοστό πληθυσμού σε κίνδυνο φτώχειας ή σε κοινωνικό αποκλεισμό: 2005, 2008 - 2018 </a:t>
            </a:r>
            <a:endParaRPr lang="el-GR" dirty="0"/>
          </a:p>
        </p:txBody>
      </p:sp>
      <p:sp>
        <p:nvSpPr>
          <p:cNvPr id="147" name="Ορθογώνιο: Στρογγύλεμα γωνιών 146">
            <a:extLst>
              <a:ext uri="{FF2B5EF4-FFF2-40B4-BE49-F238E27FC236}">
                <a16:creationId xmlns:a16="http://schemas.microsoft.com/office/drawing/2014/main" id="{8E0E971E-3A27-41F9-B847-90AA34D79A00}"/>
              </a:ext>
            </a:extLst>
          </p:cNvPr>
          <p:cNvSpPr/>
          <p:nvPr/>
        </p:nvSpPr>
        <p:spPr>
          <a:xfrm>
            <a:off x="94521" y="1863840"/>
            <a:ext cx="4619587" cy="4945749"/>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ü"/>
            </a:pPr>
            <a:r>
              <a:rPr lang="el-GR" sz="1650" dirty="0"/>
              <a:t>Στο πλαίσιο της Ευρώπης 2020, αναφορικά με την καταπολέμηση της φτώχειας, έχει τεθεί ως στόχος «να μειωθούν κατά 20 εκατομμύρια τα άτομα που βρίσκονται ή που κινδυνεύουν να βρεθούν σε κίνδυνο φτώχειας ή κοινωνικό αποκλεισμό» έως το 2020. </a:t>
            </a:r>
          </a:p>
          <a:p>
            <a:pPr algn="ctr"/>
            <a:endParaRPr lang="el-GR" sz="1650" dirty="0"/>
          </a:p>
          <a:p>
            <a:pPr marL="285750" indent="-285750" algn="just">
              <a:buFont typeface="Wingdings" panose="05000000000000000000" pitchFamily="2" charset="2"/>
              <a:buChar char="ü"/>
            </a:pPr>
            <a:r>
              <a:rPr lang="el-GR" sz="1650" dirty="0"/>
              <a:t>Με βάση τα στοιχεία της Έρευνας Εισοδήματος και Συνθηκών Διαβίωσης των Νοικοκυριών 2018, o πληθυσμός που βρίσκεται σε κίνδυνο φτώχειας ή κοινωνικό αποκλεισμό ανέρχεται στο 31,8% (3.348.500 άτομα) του πληθυσμού της χώρας, παρουσιάζοντας μείωση σε σχέση με το 2017 κατά 3,0 ποσοστιαίες μονάδες (3.701.800 άτομα) που αντιστοιχούσαν στο 34,8% του πληθυσμού</a:t>
            </a:r>
          </a:p>
        </p:txBody>
      </p:sp>
    </p:spTree>
    <p:extLst>
      <p:ext uri="{BB962C8B-B14F-4D97-AF65-F5344CB8AC3E}">
        <p14:creationId xmlns:p14="http://schemas.microsoft.com/office/powerpoint/2010/main" val="398323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4"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864F1485-7FE5-4489-9017-2328C5137FF2}"/>
              </a:ext>
            </a:extLst>
          </p:cNvPr>
          <p:cNvSpPr/>
          <p:nvPr/>
        </p:nvSpPr>
        <p:spPr>
          <a:xfrm>
            <a:off x="1842655" y="304800"/>
            <a:ext cx="9628909" cy="1246909"/>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i="1" dirty="0">
                <a:solidFill>
                  <a:schemeClr val="accent6">
                    <a:lumMod val="50000"/>
                  </a:schemeClr>
                </a:solidFill>
              </a:rPr>
              <a:t>ΠΩΣ Η ΠΑΝΔΗΜΙΑ ΕΠΗΡΕΑΣΕ ΤΑ ΠΟΣΟΣΤΑ ΤΗΣ ΦΤΩΧΕΙΑΣ?</a:t>
            </a:r>
          </a:p>
        </p:txBody>
      </p:sp>
      <p:sp>
        <p:nvSpPr>
          <p:cNvPr id="7" name="Βέλος: Δεξιό 6">
            <a:extLst>
              <a:ext uri="{FF2B5EF4-FFF2-40B4-BE49-F238E27FC236}">
                <a16:creationId xmlns:a16="http://schemas.microsoft.com/office/drawing/2014/main" id="{D77F73FE-92DB-4ED9-AEE2-16F298CFE90D}"/>
              </a:ext>
            </a:extLst>
          </p:cNvPr>
          <p:cNvSpPr/>
          <p:nvPr/>
        </p:nvSpPr>
        <p:spPr>
          <a:xfrm>
            <a:off x="138545" y="2078182"/>
            <a:ext cx="1097375" cy="581891"/>
          </a:xfrm>
          <a:prstGeom prst="rightArrow">
            <a:avLst/>
          </a:prstGeom>
          <a:solidFill>
            <a:schemeClr val="accent6">
              <a:lumMod val="5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9322B5CE-88D3-4452-BC95-EDCDD843EC9F}"/>
              </a:ext>
            </a:extLst>
          </p:cNvPr>
          <p:cNvSpPr txBox="1"/>
          <p:nvPr/>
        </p:nvSpPr>
        <p:spPr>
          <a:xfrm>
            <a:off x="1565564" y="1921409"/>
            <a:ext cx="4738254" cy="2031325"/>
          </a:xfrm>
          <a:prstGeom prst="rect">
            <a:avLst/>
          </a:prstGeom>
          <a:noFill/>
        </p:spPr>
        <p:txBody>
          <a:bodyPr wrap="square">
            <a:spAutoFit/>
          </a:bodyPr>
          <a:lstStyle/>
          <a:p>
            <a:pPr algn="just"/>
            <a:r>
              <a:rPr lang="el-GR" b="0" i="0" dirty="0">
                <a:solidFill>
                  <a:schemeClr val="accent6">
                    <a:lumMod val="50000"/>
                  </a:schemeClr>
                </a:solidFill>
                <a:effectLst/>
                <a:latin typeface="Georgia" panose="02040502050405020303" pitchFamily="18" charset="0"/>
              </a:rPr>
              <a:t>Η Κομισιόν αποφάσισε να εκπέμψει ένα σήμα κινδύνου το οποίο δεν έχει σχέση ούτε με την πανδημία, ούτε με τα εμβόλια, ούτε με κάποια γεωπολιτική διένεξη ή φυσική καταστροφή. Ένα σήμα που αφορά το μέλλον της Ευρώπης και ολόκληρης της ανθρωπότητας – </a:t>
            </a:r>
            <a:r>
              <a:rPr lang="el-GR" b="1" i="1" u="sng" dirty="0">
                <a:solidFill>
                  <a:schemeClr val="accent6">
                    <a:lumMod val="50000"/>
                  </a:schemeClr>
                </a:solidFill>
                <a:effectLst/>
                <a:latin typeface="Georgia" panose="02040502050405020303" pitchFamily="18" charset="0"/>
              </a:rPr>
              <a:t>τα παιδιά.</a:t>
            </a:r>
            <a:endParaRPr lang="el-GR" b="1" i="1" u="sng" dirty="0">
              <a:solidFill>
                <a:schemeClr val="accent6">
                  <a:lumMod val="50000"/>
                </a:schemeClr>
              </a:solidFill>
            </a:endParaRPr>
          </a:p>
        </p:txBody>
      </p:sp>
      <p:sp>
        <p:nvSpPr>
          <p:cNvPr id="13" name="TextBox 12">
            <a:extLst>
              <a:ext uri="{FF2B5EF4-FFF2-40B4-BE49-F238E27FC236}">
                <a16:creationId xmlns:a16="http://schemas.microsoft.com/office/drawing/2014/main" id="{41226C83-E9B8-482F-926E-3F757B7E04C7}"/>
              </a:ext>
            </a:extLst>
          </p:cNvPr>
          <p:cNvSpPr txBox="1"/>
          <p:nvPr/>
        </p:nvSpPr>
        <p:spPr>
          <a:xfrm>
            <a:off x="1565564" y="3845570"/>
            <a:ext cx="4738254" cy="2308324"/>
          </a:xfrm>
          <a:prstGeom prst="rect">
            <a:avLst/>
          </a:prstGeom>
          <a:noFill/>
        </p:spPr>
        <p:txBody>
          <a:bodyPr wrap="square">
            <a:spAutoFit/>
          </a:bodyPr>
          <a:lstStyle/>
          <a:p>
            <a:pPr algn="just"/>
            <a:r>
              <a:rPr lang="el-GR" b="0" i="0" dirty="0">
                <a:solidFill>
                  <a:srgbClr val="404040"/>
                </a:solidFill>
                <a:effectLst/>
                <a:latin typeface="Georgia" panose="02040502050405020303" pitchFamily="18" charset="0"/>
              </a:rPr>
              <a:t>Η αιτία βρίσκεται στην τραγική κατάσταση που βιώνουν δεκάδες εκατομμύρια ανήλικοι, σύμφωνα με τα επίσημα στοιχεία της </a:t>
            </a:r>
            <a:r>
              <a:rPr lang="el-GR" b="0" i="0" dirty="0" err="1">
                <a:solidFill>
                  <a:srgbClr val="404040"/>
                </a:solidFill>
                <a:effectLst/>
                <a:latin typeface="Georgia" panose="02040502050405020303" pitchFamily="18" charset="0"/>
              </a:rPr>
              <a:t>Eurostat</a:t>
            </a:r>
            <a:r>
              <a:rPr lang="el-GR" b="0" i="0" dirty="0">
                <a:solidFill>
                  <a:srgbClr val="404040"/>
                </a:solidFill>
                <a:effectLst/>
                <a:latin typeface="Georgia" panose="02040502050405020303" pitchFamily="18" charset="0"/>
              </a:rPr>
              <a:t>, τα οποία αποτυπώνουν μία ακόμη σκοτεινή πλευρά της Ευρώπης. Καθώς δε τα στοιχεία αυτά αφορούν στο 2019, είναι προφανές ότι μετά το </a:t>
            </a:r>
            <a:r>
              <a:rPr lang="el-GR" b="0" i="0" dirty="0" err="1">
                <a:solidFill>
                  <a:srgbClr val="404040"/>
                </a:solidFill>
                <a:effectLst/>
                <a:latin typeface="Georgia" panose="02040502050405020303" pitchFamily="18" charset="0"/>
              </a:rPr>
              <a:t>τσουνάμι</a:t>
            </a:r>
            <a:r>
              <a:rPr lang="el-GR" b="0" i="0" dirty="0">
                <a:solidFill>
                  <a:srgbClr val="404040"/>
                </a:solidFill>
                <a:effectLst/>
                <a:latin typeface="Georgia" panose="02040502050405020303" pitchFamily="18" charset="0"/>
              </a:rPr>
              <a:t> της Covid-19, η εικόνα θα έχει επιδεινωθεί περαιτέρω.</a:t>
            </a:r>
            <a:endParaRPr lang="el-GR" dirty="0"/>
          </a:p>
        </p:txBody>
      </p:sp>
      <p:pic>
        <p:nvPicPr>
          <p:cNvPr id="1026" name="Picture 2">
            <a:extLst>
              <a:ext uri="{FF2B5EF4-FFF2-40B4-BE49-F238E27FC236}">
                <a16:creationId xmlns:a16="http://schemas.microsoft.com/office/drawing/2014/main" id="{34D3174A-7DDE-4D90-90FD-2F5887251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18" y="2125416"/>
            <a:ext cx="5689842" cy="4219966"/>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15" name="Βέλος: Δεξιό 14">
            <a:extLst>
              <a:ext uri="{FF2B5EF4-FFF2-40B4-BE49-F238E27FC236}">
                <a16:creationId xmlns:a16="http://schemas.microsoft.com/office/drawing/2014/main" id="{9229A520-3439-4B99-8344-DDD8809569AF}"/>
              </a:ext>
            </a:extLst>
          </p:cNvPr>
          <p:cNvSpPr/>
          <p:nvPr/>
        </p:nvSpPr>
        <p:spPr>
          <a:xfrm>
            <a:off x="138545" y="3906982"/>
            <a:ext cx="1097375" cy="581891"/>
          </a:xfrm>
          <a:prstGeom prst="rightArrow">
            <a:avLst/>
          </a:prstGeom>
          <a:solidFill>
            <a:schemeClr val="accent6">
              <a:lumMod val="5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Γραφικό 15" descr="Έρευνα">
            <a:extLst>
              <a:ext uri="{FF2B5EF4-FFF2-40B4-BE49-F238E27FC236}">
                <a16:creationId xmlns:a16="http://schemas.microsoft.com/office/drawing/2014/main" id="{FB7E0266-C9B0-4372-B79B-C867B57D40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21519" y="304799"/>
            <a:ext cx="1097375" cy="1097375"/>
          </a:xfrm>
          <a:prstGeom prst="rect">
            <a:avLst/>
          </a:prstGeom>
        </p:spPr>
      </p:pic>
    </p:spTree>
    <p:extLst>
      <p:ext uri="{BB962C8B-B14F-4D97-AF65-F5344CB8AC3E}">
        <p14:creationId xmlns:p14="http://schemas.microsoft.com/office/powerpoint/2010/main" val="3451705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6"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Γραφικό 9" descr="Καθοδική τάση">
            <a:extLst>
              <a:ext uri="{FF2B5EF4-FFF2-40B4-BE49-F238E27FC236}">
                <a16:creationId xmlns:a16="http://schemas.microsoft.com/office/drawing/2014/main" id="{1C999C22-3F24-4BB2-879E-36905E350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3236" y="311726"/>
            <a:ext cx="1066799" cy="1066799"/>
          </a:xfrm>
          <a:prstGeom prst="rect">
            <a:avLst/>
          </a:prstGeom>
        </p:spPr>
      </p:pic>
      <p:sp>
        <p:nvSpPr>
          <p:cNvPr id="11" name="Ορθογώνιο: Στρογγύλεμα γωνιών 10">
            <a:extLst>
              <a:ext uri="{FF2B5EF4-FFF2-40B4-BE49-F238E27FC236}">
                <a16:creationId xmlns:a16="http://schemas.microsoft.com/office/drawing/2014/main" id="{765749D2-AA7F-4CA7-9620-D4662E7503E2}"/>
              </a:ext>
            </a:extLst>
          </p:cNvPr>
          <p:cNvSpPr/>
          <p:nvPr/>
        </p:nvSpPr>
        <p:spPr>
          <a:xfrm>
            <a:off x="471053" y="1378525"/>
            <a:ext cx="11166765" cy="4953002"/>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4" name="TextBox 13">
            <a:extLst>
              <a:ext uri="{FF2B5EF4-FFF2-40B4-BE49-F238E27FC236}">
                <a16:creationId xmlns:a16="http://schemas.microsoft.com/office/drawing/2014/main" id="{B0389F91-115D-4907-8F63-5718E08E8E73}"/>
              </a:ext>
            </a:extLst>
          </p:cNvPr>
          <p:cNvSpPr txBox="1"/>
          <p:nvPr/>
        </p:nvSpPr>
        <p:spPr>
          <a:xfrm>
            <a:off x="1122217" y="1761988"/>
            <a:ext cx="10044547" cy="4154984"/>
          </a:xfrm>
          <a:prstGeom prst="rect">
            <a:avLst/>
          </a:prstGeom>
          <a:noFill/>
        </p:spPr>
        <p:txBody>
          <a:bodyPr wrap="square">
            <a:spAutoFit/>
          </a:bodyPr>
          <a:lstStyle/>
          <a:p>
            <a:pPr marL="285750" indent="-285750" algn="just">
              <a:buFont typeface="Wingdings" panose="05000000000000000000" pitchFamily="2" charset="2"/>
              <a:buChar char="§"/>
            </a:pPr>
            <a:r>
              <a:rPr lang="el-GR" sz="2200" b="0" i="0" dirty="0">
                <a:solidFill>
                  <a:srgbClr val="404040"/>
                </a:solidFill>
                <a:effectLst/>
                <a:latin typeface="Georgia" panose="02040502050405020303" pitchFamily="18" charset="0"/>
              </a:rPr>
              <a:t>Οι νέοι ακραία φτωχοί παγκοσμίως που προκαλούνται από την πανδημία εκτιμάται ότι κυμαίνονται μεταξύ 119 και 124 εκατομμυρίων το 2020.</a:t>
            </a:r>
            <a:endParaRPr lang="en-US" sz="2200" b="0" i="0" dirty="0">
              <a:solidFill>
                <a:srgbClr val="404040"/>
              </a:solidFill>
              <a:effectLst/>
              <a:latin typeface="Georgia" panose="02040502050405020303" pitchFamily="18" charset="0"/>
            </a:endParaRPr>
          </a:p>
          <a:p>
            <a:pPr marL="285750" indent="-285750" algn="just">
              <a:buFont typeface="Wingdings" panose="05000000000000000000" pitchFamily="2" charset="2"/>
              <a:buChar char="§"/>
            </a:pPr>
            <a:r>
              <a:rPr lang="el-GR" sz="2200" b="0" i="0" dirty="0">
                <a:solidFill>
                  <a:srgbClr val="404040"/>
                </a:solidFill>
                <a:effectLst/>
                <a:latin typeface="Georgia" panose="02040502050405020303" pitchFamily="18" charset="0"/>
              </a:rPr>
              <a:t>H πανδημία του κορονοϊού υπολογίζεται ότι θα αυξήσει την ακραία φτώχεια από 88 εκατομμύρια έως 93 εκατομμύρια το 2020. Σε συνδυασμό με το γεγονός ότι αυτοί που θα μπορούσαν να ξεφύγουν από την ακραία φτώχεια το 2020, αλλά δεν τα κατάφεραν λόγω της πανδημίας, ο συνολικός αριθμός των νέων ακραία φτωχών παγκοσμίων κυμαίνεται μεταξύ 119 και 124 εκατομμυρίων.</a:t>
            </a:r>
            <a:endParaRPr lang="en-US" sz="2200" b="0" i="0" dirty="0">
              <a:solidFill>
                <a:srgbClr val="404040"/>
              </a:solidFill>
              <a:effectLst/>
              <a:latin typeface="Georgia" panose="02040502050405020303" pitchFamily="18" charset="0"/>
            </a:endParaRPr>
          </a:p>
          <a:p>
            <a:pPr marL="285750" indent="-285750" algn="just">
              <a:buFont typeface="Wingdings" panose="05000000000000000000" pitchFamily="2" charset="2"/>
              <a:buChar char="§"/>
            </a:pPr>
            <a:r>
              <a:rPr lang="el-GR" sz="2200" b="0" i="0" dirty="0">
                <a:solidFill>
                  <a:srgbClr val="404040"/>
                </a:solidFill>
                <a:effectLst/>
                <a:latin typeface="Georgia" panose="02040502050405020303" pitchFamily="18" charset="0"/>
              </a:rPr>
              <a:t>Ενώ οι εκτιμήσεις για το 2021 είναι πρώιμες, φαίνεται ότι για εκατομμύρια ανθρώπους σε όλον τον κόσμο αυτή η κρίση δεν θα είναι βραχύβια. Το 2021, ο αριθμός των ακραία φτωχών αναμένεται να ανέλθει σε 143 έως 163 εκατομμύρια.</a:t>
            </a:r>
            <a:endParaRPr lang="el-GR" sz="2200" dirty="0"/>
          </a:p>
        </p:txBody>
      </p:sp>
    </p:spTree>
    <p:extLst>
      <p:ext uri="{BB962C8B-B14F-4D97-AF65-F5344CB8AC3E}">
        <p14:creationId xmlns:p14="http://schemas.microsoft.com/office/powerpoint/2010/main" val="584195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5"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περιεχομένου 10" descr="Λάμπα">
            <a:extLst>
              <a:ext uri="{FF2B5EF4-FFF2-40B4-BE49-F238E27FC236}">
                <a16:creationId xmlns:a16="http://schemas.microsoft.com/office/drawing/2014/main" id="{D2E9A1E0-3C73-4215-81D5-81BA0E9C233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2010" y="240434"/>
            <a:ext cx="1194161" cy="1194161"/>
          </a:xfrm>
        </p:spPr>
      </p:pic>
      <p:sp>
        <p:nvSpPr>
          <p:cNvPr id="12" name="Ορθογώνιο: Στρογγύλεμα γωνιών 11">
            <a:extLst>
              <a:ext uri="{FF2B5EF4-FFF2-40B4-BE49-F238E27FC236}">
                <a16:creationId xmlns:a16="http://schemas.microsoft.com/office/drawing/2014/main" id="{0682250F-45FF-4B18-B8AB-B096A71538DC}"/>
              </a:ext>
            </a:extLst>
          </p:cNvPr>
          <p:cNvSpPr/>
          <p:nvPr/>
        </p:nvSpPr>
        <p:spPr>
          <a:xfrm>
            <a:off x="1759527" y="365125"/>
            <a:ext cx="9393382" cy="1194161"/>
          </a:xfrm>
          <a:prstGeom prst="roundRect">
            <a:avLst/>
          </a:prstGeom>
          <a:solidFill>
            <a:schemeClr val="accent6">
              <a:lumMod val="60000"/>
              <a:lumOff val="4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solidFill>
                  <a:schemeClr val="accent6">
                    <a:lumMod val="50000"/>
                  </a:schemeClr>
                </a:solidFill>
              </a:rPr>
              <a:t>ΤΙ ΜΠΟΡΟΥΜΕ ΝΑ ΚΑΝΟΥΜΕ ΓΙΑ ΤΗΝ ΑΝΤΙΜΕΤΩΠΙΣΗ ΑΥΤΟΥ ΤΟΥ ΔΥΣΑΡΕΣΤΟΥ ΦΑΙΝΟΜΕΝΟΥ</a:t>
            </a:r>
          </a:p>
        </p:txBody>
      </p:sp>
      <p:sp>
        <p:nvSpPr>
          <p:cNvPr id="15" name="TextBox 14">
            <a:extLst>
              <a:ext uri="{FF2B5EF4-FFF2-40B4-BE49-F238E27FC236}">
                <a16:creationId xmlns:a16="http://schemas.microsoft.com/office/drawing/2014/main" id="{DC001FFD-1BBD-4AC7-B325-286D399294E1}"/>
              </a:ext>
            </a:extLst>
          </p:cNvPr>
          <p:cNvSpPr txBox="1"/>
          <p:nvPr/>
        </p:nvSpPr>
        <p:spPr>
          <a:xfrm>
            <a:off x="442010" y="1956367"/>
            <a:ext cx="6970172" cy="4093428"/>
          </a:xfrm>
          <a:prstGeom prst="rect">
            <a:avLst/>
          </a:prstGeom>
          <a:noFill/>
          <a:ln>
            <a:solidFill>
              <a:schemeClr val="accent6">
                <a:lumMod val="50000"/>
              </a:schemeClr>
            </a:solidFill>
          </a:ln>
          <a:effectLst>
            <a:outerShdw blurRad="50800" dist="38100" dir="13500000" algn="br" rotWithShape="0">
              <a:prstClr val="black">
                <a:alpha val="40000"/>
              </a:prstClr>
            </a:outerShdw>
          </a:effectLst>
        </p:spPr>
        <p:txBody>
          <a:bodyPr wrap="square" rtlCol="0">
            <a:spAutoFit/>
          </a:bodyPr>
          <a:lstStyle/>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 καταπολέμηση των αιτίων που την προκαλούν </a:t>
            </a:r>
          </a:p>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αναδιανομή του πλούτου και του εισοδήματος, ώστε να μειωθούν οι κοινωνικές ανισότητες. </a:t>
            </a:r>
          </a:p>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 η Πολιτεία να φροντίσει ώστε να υιοθετούνται θεσμοί και τρόποι συμπεριφοράς που θα διευκολύνουν την καταπολέμηση της φτώχειας.</a:t>
            </a:r>
          </a:p>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 κοινωνική πολιτική – Κράτος Πρόνοιας </a:t>
            </a:r>
          </a:p>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λήψη μέριμνας για τους οικονομικά ασθενέστερους, τους ηλικιωμένους, τους ανάπηρους, τα παιδιά και τις μητέρες</a:t>
            </a:r>
          </a:p>
          <a:p>
            <a:pPr marL="342900" indent="-342900" algn="just">
              <a:buFont typeface="Wingdings" panose="05000000000000000000" pitchFamily="2" charset="2"/>
              <a:buChar char="q"/>
            </a:pPr>
            <a:r>
              <a:rPr lang="el-GR" sz="2000" b="0" i="0" dirty="0">
                <a:solidFill>
                  <a:schemeClr val="accent6">
                    <a:lumMod val="50000"/>
                  </a:schemeClr>
                </a:solidFill>
                <a:effectLst/>
                <a:latin typeface="Open Sans" panose="020B0606030504020204" pitchFamily="34" charset="0"/>
              </a:rPr>
              <a:t> η επαρκής γενική μόρφωση καθώς και η εξειδικευμένη επαγγελματική κατάρτιση δίνουν τα εχέγγυα για επαγγελματική καριέρα</a:t>
            </a:r>
            <a:endParaRPr lang="el-GR" sz="2000" dirty="0">
              <a:solidFill>
                <a:schemeClr val="accent6">
                  <a:lumMod val="50000"/>
                </a:schemeClr>
              </a:solidFill>
            </a:endParaRPr>
          </a:p>
        </p:txBody>
      </p:sp>
      <p:sp>
        <p:nvSpPr>
          <p:cNvPr id="16" name="Φυσαλίδα σκέψης: Σύννεφο 15">
            <a:extLst>
              <a:ext uri="{FF2B5EF4-FFF2-40B4-BE49-F238E27FC236}">
                <a16:creationId xmlns:a16="http://schemas.microsoft.com/office/drawing/2014/main" id="{934A8BD2-C66F-4A06-82AD-996DAEBD9B3C}"/>
              </a:ext>
            </a:extLst>
          </p:cNvPr>
          <p:cNvSpPr/>
          <p:nvPr/>
        </p:nvSpPr>
        <p:spPr>
          <a:xfrm>
            <a:off x="7730836" y="1773381"/>
            <a:ext cx="4461164" cy="3726874"/>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i="0" u="sng" dirty="0">
                <a:solidFill>
                  <a:schemeClr val="accent6">
                    <a:lumMod val="50000"/>
                  </a:schemeClr>
                </a:solidFill>
                <a:effectLst/>
                <a:latin typeface="Open Sans" panose="020B0606030504020204" pitchFamily="34" charset="0"/>
              </a:rPr>
              <a:t>το άτομο </a:t>
            </a:r>
            <a:r>
              <a:rPr lang="el-GR" sz="1300" b="1" i="0" dirty="0">
                <a:solidFill>
                  <a:schemeClr val="accent6">
                    <a:lumMod val="50000"/>
                  </a:schemeClr>
                </a:solidFill>
                <a:effectLst/>
                <a:latin typeface="Open Sans" panose="020B0606030504020204" pitchFamily="34" charset="0"/>
              </a:rPr>
              <a:t>τώρα από την πλευρά του θα πρέπει κι εκείνο να έρχεται αρωγός της πολιτείας και παράλληλα με τη διεκδίκηση των δικαιωμάτων του να φροντίζει να ασκεί τα καθήκοντα του και τις υποχρεώσεις του. Η ενέργεια όμως που θα βοηθήσει ιδιαίτερα το άτομο για την αποφυγή της φτώχειας, είναι η ολοκλήρωση των βασικών σπουδών</a:t>
            </a:r>
            <a:r>
              <a:rPr lang="el-GR" sz="1300" b="1" dirty="0">
                <a:solidFill>
                  <a:schemeClr val="accent6">
                    <a:lumMod val="50000"/>
                  </a:schemeClr>
                </a:solidFill>
                <a:latin typeface="Open Sans" panose="020B0606030504020204" pitchFamily="34" charset="0"/>
              </a:rPr>
              <a:t> του</a:t>
            </a:r>
            <a:endParaRPr lang="el-GR" sz="1300" b="1" dirty="0">
              <a:solidFill>
                <a:schemeClr val="accent6">
                  <a:lumMod val="50000"/>
                </a:schemeClr>
              </a:solidFill>
            </a:endParaRPr>
          </a:p>
        </p:txBody>
      </p:sp>
    </p:spTree>
    <p:extLst>
      <p:ext uri="{BB962C8B-B14F-4D97-AF65-F5344CB8AC3E}">
        <p14:creationId xmlns:p14="http://schemas.microsoft.com/office/powerpoint/2010/main" val="1631453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5"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Γραφικό 10" descr="Βιβλία στο ράφι">
            <a:extLst>
              <a:ext uri="{FF2B5EF4-FFF2-40B4-BE49-F238E27FC236}">
                <a16:creationId xmlns:a16="http://schemas.microsoft.com/office/drawing/2014/main" id="{18A239E6-97C0-4A74-8E7A-C9FD39A8C9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20041" y="982364"/>
            <a:ext cx="2659472" cy="2659472"/>
          </a:xfrm>
          <a:prstGeom prst="rect">
            <a:avLst/>
          </a:prstGeom>
        </p:spPr>
      </p:pic>
      <p:cxnSp>
        <p:nvCxnSpPr>
          <p:cNvPr id="16" name="Ευθεία γραμμή σύνδεσης 15">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Γραφικό 4" descr="Συνομιλία">
            <a:extLst>
              <a:ext uri="{FF2B5EF4-FFF2-40B4-BE49-F238E27FC236}">
                <a16:creationId xmlns:a16="http://schemas.microsoft.com/office/drawing/2014/main" id="{EB71843F-0A0B-4317-B205-4B0A0B97C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90143" y="983211"/>
            <a:ext cx="2646677" cy="2646677"/>
          </a:xfrm>
          <a:prstGeom prst="rect">
            <a:avLst/>
          </a:prstGeom>
        </p:spPr>
      </p:pic>
      <p:cxnSp>
        <p:nvCxnSpPr>
          <p:cNvPr id="20" name="Ευθεία γραμμή σύνδεσης 19">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Γραφικό 6" descr="Μαυροπίνακας">
            <a:extLst>
              <a:ext uri="{FF2B5EF4-FFF2-40B4-BE49-F238E27FC236}">
                <a16:creationId xmlns:a16="http://schemas.microsoft.com/office/drawing/2014/main" id="{2696A1A4-8E43-47F6-A6DC-A9ADAB053D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6859" y="982364"/>
            <a:ext cx="2648371" cy="2648371"/>
          </a:xfrm>
          <a:prstGeom prst="rect">
            <a:avLst/>
          </a:prstGeom>
        </p:spPr>
      </p:pic>
      <p:cxnSp>
        <p:nvCxnSpPr>
          <p:cNvPr id="22" name="Ευθεία γραμμή σύνδεσης 21">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Γραφικό 8" descr="Άνοιγμα βιβλίου">
            <a:extLst>
              <a:ext uri="{FF2B5EF4-FFF2-40B4-BE49-F238E27FC236}">
                <a16:creationId xmlns:a16="http://schemas.microsoft.com/office/drawing/2014/main" id="{93E427C7-0218-4592-82DA-2431E4BF87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225269" y="1004677"/>
            <a:ext cx="2648372" cy="2648372"/>
          </a:xfrm>
          <a:prstGeom prst="rect">
            <a:avLst/>
          </a:prstGeom>
        </p:spPr>
      </p:pic>
      <p:sp>
        <p:nvSpPr>
          <p:cNvPr id="18" name="Ορθογώνιο 17">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Τίτλος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rtlCol="0">
            <a:normAutofit/>
          </a:bodyPr>
          <a:lstStyle/>
          <a:p>
            <a:pPr rtl="0"/>
            <a:r>
              <a:rPr lang="el-GR" sz="5400" dirty="0">
                <a:solidFill>
                  <a:srgbClr val="FFFFFF"/>
                </a:solidFill>
                <a:latin typeface="Franklin Gothic Book" panose="020B0503020102020204" pitchFamily="34" charset="0"/>
                <a:cs typeface="Segoe UI" panose="020B0502040204020203" pitchFamily="34" charset="0"/>
              </a:rPr>
              <a:t>Τέλος παρουσίασης έρευνας</a:t>
            </a:r>
          </a:p>
        </p:txBody>
      </p:sp>
      <p:cxnSp>
        <p:nvCxnSpPr>
          <p:cNvPr id="24" name="Ευθεία γραμμή σύνδεσης 23">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rtlCol="0">
            <a:normAutofit/>
          </a:bodyPr>
          <a:lstStyle/>
          <a:p>
            <a:pPr rtl="0"/>
            <a:r>
              <a:rPr lang="el-GR" sz="2000" dirty="0">
                <a:solidFill>
                  <a:srgbClr val="E7E6E6"/>
                </a:solidFill>
                <a:latin typeface="Segoe UI" panose="020B0502040204020203" pitchFamily="34" charset="0"/>
                <a:cs typeface="Segoe UI" panose="020B0502040204020203" pitchFamily="34" charset="0"/>
              </a:rPr>
              <a:t>ΣΧΟΛΗ Ι.Μ.ΠΑΝΑΓΙΩΤΟΠΟΥΛΟΥ</a:t>
            </a:r>
          </a:p>
        </p:txBody>
      </p:sp>
    </p:spTree>
    <p:extLst>
      <p:ext uri="{BB962C8B-B14F-4D97-AF65-F5344CB8AC3E}">
        <p14:creationId xmlns:p14="http://schemas.microsoft.com/office/powerpoint/2010/main" val="2372968877"/>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lick.wav"/>
          </p:stSnd>
        </p:sndAc>
      </p:transition>
    </mc:Choice>
    <mc:Fallback xmlns="">
      <p:transition spd="med">
        <p:fade/>
        <p:sndAc>
          <p:stSnd>
            <p:snd r:embed="rId1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D9B4E-C292-45AA-8116-562703040382}"/>
              </a:ext>
            </a:extLst>
          </p:cNvPr>
          <p:cNvSpPr>
            <a:spLocks noGrp="1"/>
          </p:cNvSpPr>
          <p:nvPr>
            <p:ph type="title"/>
          </p:nvPr>
        </p:nvSpPr>
        <p:spPr>
          <a:xfrm>
            <a:off x="2257214" y="2694018"/>
            <a:ext cx="4316581" cy="1469965"/>
          </a:xfrm>
        </p:spPr>
        <p:txBody>
          <a:bodyPr rtlCol="0" anchor="ctr">
            <a:normAutofit fontScale="90000"/>
          </a:bodyPr>
          <a:lstStyle/>
          <a:p>
            <a:pPr algn="just">
              <a:lnSpc>
                <a:spcPct val="107000"/>
              </a:lnSpc>
              <a:spcAft>
                <a:spcPts val="800"/>
              </a:spcAft>
            </a:pPr>
            <a:r>
              <a:rPr lang="el-GR" sz="2200" b="1" i="1" spc="75" dirty="0">
                <a:solidFill>
                  <a:schemeClr val="accent6">
                    <a:lumMod val="50000"/>
                  </a:schemeClr>
                </a:solidFill>
                <a:effectLst/>
                <a:latin typeface="Calibri" panose="020F0502020204030204" pitchFamily="34" charset="0"/>
                <a:ea typeface="DengXian" panose="02010600030101010101" pitchFamily="2" charset="-122"/>
                <a:cs typeface="Times New Roman" panose="02020603050405020304" pitchFamily="18" charset="0"/>
              </a:rPr>
              <a:t>Είναι ευρέως γνωστό ότι τα τελευταία χρόνια βασικό θέμα σε όλες τις ελληνικές συζητήσεις είναι η φτώχεια. Επομένως, όλοι γνωρίζουμε τα αίτια, τις επιπτώσεις στην καθημερινότητά μας και τα συμφέροντα πίσω από κάθε κοινωνικό φαινόμενο, όμως αυτό που δεν είναι σαφές είναι </a:t>
            </a:r>
            <a:r>
              <a:rPr lang="el-GR" sz="2200" b="1" i="1" spc="75" dirty="0">
                <a:solidFill>
                  <a:schemeClr val="accent6">
                    <a:lumMod val="50000"/>
                  </a:schemeClr>
                </a:solidFill>
                <a:latin typeface="Calibri" panose="020F0502020204030204" pitchFamily="34" charset="0"/>
                <a:ea typeface="DengXian" panose="02010600030101010101" pitchFamily="2" charset="-122"/>
                <a:cs typeface="Times New Roman" panose="02020603050405020304" pitchFamily="18" charset="0"/>
              </a:rPr>
              <a:t>ο</a:t>
            </a:r>
            <a:r>
              <a:rPr lang="el-GR" sz="2200" b="1" i="1" spc="75" dirty="0">
                <a:solidFill>
                  <a:schemeClr val="accent6">
                    <a:lumMod val="50000"/>
                  </a:schemeClr>
                </a:solidFill>
                <a:effectLst/>
                <a:latin typeface="Calibri" panose="020F0502020204030204" pitchFamily="34" charset="0"/>
                <a:ea typeface="DengXian" panose="02010600030101010101" pitchFamily="2" charset="-122"/>
                <a:cs typeface="Times New Roman" panose="02020603050405020304" pitchFamily="18" charset="0"/>
              </a:rPr>
              <a:t> αντίκτυπος της φτώχειας στα παιδιά. Κάνοντας περαιτέρω έρευνα στο διαδίκτυο, διαβάσαμε κάποιες «</a:t>
            </a:r>
            <a:r>
              <a:rPr lang="el-GR" sz="2200" b="1" i="1" spc="75" dirty="0" err="1">
                <a:solidFill>
                  <a:schemeClr val="accent6">
                    <a:lumMod val="50000"/>
                  </a:schemeClr>
                </a:solidFill>
                <a:effectLst/>
                <a:latin typeface="Calibri" panose="020F0502020204030204" pitchFamily="34" charset="0"/>
                <a:ea typeface="DengXian" panose="02010600030101010101" pitchFamily="2" charset="-122"/>
                <a:cs typeface="Times New Roman" panose="02020603050405020304" pitchFamily="18" charset="0"/>
              </a:rPr>
              <a:t>σοκαριστικές</a:t>
            </a:r>
            <a:r>
              <a:rPr lang="el-GR" sz="2200" b="1" i="1" spc="75" dirty="0">
                <a:solidFill>
                  <a:schemeClr val="accent6">
                    <a:lumMod val="50000"/>
                  </a:schemeClr>
                </a:solidFill>
                <a:effectLst/>
                <a:latin typeface="Calibri" panose="020F0502020204030204" pitchFamily="34" charset="0"/>
                <a:ea typeface="DengXian" panose="02010600030101010101" pitchFamily="2" charset="-122"/>
                <a:cs typeface="Times New Roman" panose="02020603050405020304" pitchFamily="18" charset="0"/>
              </a:rPr>
              <a:t>» πληροφορίες</a:t>
            </a:r>
            <a:r>
              <a:rPr lang="el-GR" sz="1800" i="1" spc="75"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a:t>
            </a:r>
            <a:endParaRPr lang="el-GR" sz="1800" spc="75" dirty="0">
              <a:solidFill>
                <a:srgbClr val="5A5A5A"/>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Γραφικό 4" descr="Άνοιγμα βιβλίου">
            <a:extLst>
              <a:ext uri="{FF2B5EF4-FFF2-40B4-BE49-F238E27FC236}">
                <a16:creationId xmlns:a16="http://schemas.microsoft.com/office/drawing/2014/main" id="{DEFE964D-9F1C-4F69-ADD3-0E1AB324E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2880360"/>
            <a:ext cx="1097280" cy="1097280"/>
          </a:xfrm>
          <a:prstGeom prst="rect">
            <a:avLst/>
          </a:prstGeom>
        </p:spPr>
      </p:pic>
      <p:pic>
        <p:nvPicPr>
          <p:cNvPr id="9" name="Γραφικό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7"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DE5079-B185-4DE0-AF2C-AE4B7709FBC3}"/>
              </a:ext>
            </a:extLst>
          </p:cNvPr>
          <p:cNvSpPr>
            <a:spLocks noGrp="1"/>
          </p:cNvSpPr>
          <p:nvPr>
            <p:ph type="title"/>
          </p:nvPr>
        </p:nvSpPr>
        <p:spPr>
          <a:xfrm>
            <a:off x="2257214" y="2694018"/>
            <a:ext cx="4613143" cy="1469965"/>
          </a:xfrm>
        </p:spPr>
        <p:txBody>
          <a:bodyPr rtlCol="0" anchor="ctr">
            <a:noAutofit/>
          </a:bodyPr>
          <a:lstStyle/>
          <a:p>
            <a:pPr>
              <a:lnSpc>
                <a:spcPct val="107000"/>
              </a:lnSpc>
              <a:spcAft>
                <a:spcPts val="800"/>
              </a:spcAft>
            </a:pPr>
            <a:r>
              <a:rPr lang="el-GR" sz="1600" b="1" i="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 </a:t>
            </a:r>
            <a:br>
              <a:rPr lang="el-GR" sz="1600" b="1" i="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br>
            <a:endParaRPr lang="el-GR" sz="1600" b="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Θέση περιεχομένου 4" descr="Πλάστιγγα Δικαιοσύνης">
            <a:extLst>
              <a:ext uri="{FF2B5EF4-FFF2-40B4-BE49-F238E27FC236}">
                <a16:creationId xmlns:a16="http://schemas.microsoft.com/office/drawing/2014/main" id="{53025FED-9BCD-4BE9-B74C-707E5FD74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5242" y="115193"/>
            <a:ext cx="1097280" cy="1097280"/>
          </a:xfrm>
          <a:prstGeom prst="rect">
            <a:avLst/>
          </a:prstGeom>
        </p:spPr>
      </p:pic>
      <p:pic>
        <p:nvPicPr>
          <p:cNvPr id="8" name="Θέση περιεχομένου 4">
            <a:extLst>
              <a:ext uri="{FF2B5EF4-FFF2-40B4-BE49-F238E27FC236}">
                <a16:creationId xmlns:a16="http://schemas.microsoft.com/office/drawing/2014/main" id="{17062073-5027-4AA3-AB16-4D2C8C505A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41431" y="816337"/>
            <a:ext cx="5225327" cy="5225327"/>
          </a:xfrm>
          <a:prstGeom prst="rect">
            <a:avLst/>
          </a:prstGeom>
        </p:spPr>
      </p:pic>
      <p:sp>
        <p:nvSpPr>
          <p:cNvPr id="13" name="TextBox 12">
            <a:extLst>
              <a:ext uri="{FF2B5EF4-FFF2-40B4-BE49-F238E27FC236}">
                <a16:creationId xmlns:a16="http://schemas.microsoft.com/office/drawing/2014/main" id="{8B42A938-9CC5-4D27-A640-C575BE995F22}"/>
              </a:ext>
            </a:extLst>
          </p:cNvPr>
          <p:cNvSpPr txBox="1"/>
          <p:nvPr/>
        </p:nvSpPr>
        <p:spPr>
          <a:xfrm>
            <a:off x="220189" y="4609461"/>
            <a:ext cx="6096000" cy="2031325"/>
          </a:xfrm>
          <a:prstGeom prst="rect">
            <a:avLst/>
          </a:prstGeom>
          <a:noFill/>
        </p:spPr>
        <p:txBody>
          <a:bodyPr wrap="square">
            <a:spAutoFit/>
          </a:bodyPr>
          <a:lstStyle/>
          <a:p>
            <a:r>
              <a:rPr lang="el-GR" sz="1800" b="1" i="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Γενικά κινδυνεύουν περισσότερο από τη φτώχεια από τους μεγάλους και είναι πιθανόν να εξελιχθούν σε φτωχούς και κοινωνικά αποκλεισμένους ενήλικες. Αξίζει να αναφερθεί ότι ένας ενήλικας μπορεί να κατέληξε φτωχός λόγω των πράξεων του, των επιλογών του ή των δυνατοτήτων του, όμως ένα παιδί που γεννήθηκε σε μία φτωχή οικογένεια δεν ευθύνεται το ίδιο γι’ αυτό.</a:t>
            </a:r>
            <a:endParaRPr lang="el-GR" dirty="0"/>
          </a:p>
        </p:txBody>
      </p:sp>
      <p:sp>
        <p:nvSpPr>
          <p:cNvPr id="17" name="TextBox 16">
            <a:extLst>
              <a:ext uri="{FF2B5EF4-FFF2-40B4-BE49-F238E27FC236}">
                <a16:creationId xmlns:a16="http://schemas.microsoft.com/office/drawing/2014/main" id="{E7197935-CFA2-4677-AFEB-1390C1428BD4}"/>
              </a:ext>
            </a:extLst>
          </p:cNvPr>
          <p:cNvSpPr txBox="1"/>
          <p:nvPr/>
        </p:nvSpPr>
        <p:spPr>
          <a:xfrm>
            <a:off x="175367" y="1232876"/>
            <a:ext cx="6140822" cy="3635547"/>
          </a:xfrm>
          <a:prstGeom prst="rect">
            <a:avLst/>
          </a:prstGeom>
          <a:noFill/>
        </p:spPr>
        <p:txBody>
          <a:bodyPr wrap="square">
            <a:spAutoFit/>
          </a:bodyPr>
          <a:lstStyle/>
          <a:p>
            <a:pPr algn="just">
              <a:lnSpc>
                <a:spcPct val="107000"/>
              </a:lnSpc>
              <a:spcAft>
                <a:spcPts val="800"/>
              </a:spcAft>
            </a:pPr>
            <a:r>
              <a:rPr lang="el-GR" sz="1800" b="1" i="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Πιο συγκεκριμένα, σε κίνδυνο φτώχειας και κοινωνικού αποκλεισμού βρίσκονται 686.000 παιδιά, σύμφωνα με την ετήσια έκθεση της Unicef που εξετάζει της επιπτώσεις της οικονομικής κρίσης στην Ελλάδα. Η κοινωνικοοικονομική κρίση, δυστυχώς αφήνει το στίγμα της στην πιο ευαίσθητη κοινωνική ομάδα που είναι τα παιδιά. Τα παιδιά συνιστούν μία πολύ ευάλωτη κοινωνική ομάδα, καθώς όσα γεννήθηκαν φτωχά, περνούν χρόνια σε αυτή την κατάσταση και έχουν μεγάλες πιθανότητες να μην ξεφύγουν απ’ αυτή, σε σχέση με άλλα παιδιά που δεν γεννήθηκαν φτωχά. </a:t>
            </a:r>
            <a:br>
              <a:rPr lang="el-GR" sz="1800" b="1" i="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br>
            <a:endParaRPr lang="el-GR" sz="1800" b="1" spc="75" dirty="0">
              <a:solidFill>
                <a:schemeClr val="accent4">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18" name="Ηλεκτρονικά πολυμέσα 17" title="UNICEF:«Τα παιδιά και οι νέοι, τα μεγάλα θύματα της οικονομικής κρίσης»">
            <a:hlinkClick r:id="" action="ppaction://media"/>
            <a:extLst>
              <a:ext uri="{FF2B5EF4-FFF2-40B4-BE49-F238E27FC236}">
                <a16:creationId xmlns:a16="http://schemas.microsoft.com/office/drawing/2014/main" id="{80AD9D48-5D89-4C23-B7CB-1741CC25F5EC}"/>
              </a:ext>
            </a:extLst>
          </p:cNvPr>
          <p:cNvPicPr>
            <a:picLocks noRot="1" noChangeAspect="1"/>
          </p:cNvPicPr>
          <p:nvPr>
            <a:videoFile r:link="rId1"/>
          </p:nvPr>
        </p:nvPicPr>
        <p:blipFill>
          <a:blip r:embed="rId8"/>
          <a:stretch>
            <a:fillRect/>
          </a:stretch>
        </p:blipFill>
        <p:spPr>
          <a:xfrm>
            <a:off x="8909326" y="4609461"/>
            <a:ext cx="2957432" cy="1837636"/>
          </a:xfrm>
          <a:prstGeom prst="rect">
            <a:avLst/>
          </a:prstGeom>
          <a:ln>
            <a:noFill/>
          </a:ln>
          <a:effectLst>
            <a:reflection blurRad="12700" stA="30000" endPos="30000" dist="5000" dir="5400000" sy="-100000" algn="bl" rotWithShape="0"/>
          </a:effectLst>
          <a:scene3d>
            <a:camera prst="perspectiveContrastingLeftFacing" fov="2700000">
              <a:rot lat="300000" lon="1800000" rev="0"/>
            </a:camera>
            <a:lightRig rig="threePt" dir="t">
              <a:rot lat="0" lon="0" rev="2700000"/>
            </a:lightRig>
          </a:scene3d>
          <a:sp3d>
            <a:bevelT w="63500" h="50800"/>
          </a:sp3d>
        </p:spPr>
      </p:pic>
    </p:spTree>
    <p:extLst>
      <p:ext uri="{BB962C8B-B14F-4D97-AF65-F5344CB8AC3E}">
        <p14:creationId xmlns:p14="http://schemas.microsoft.com/office/powerpoint/2010/main" val="882630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4"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34CEF4-01D3-4AF7-9E84-F43030ACA972}"/>
              </a:ext>
            </a:extLst>
          </p:cNvPr>
          <p:cNvSpPr>
            <a:spLocks noGrp="1"/>
          </p:cNvSpPr>
          <p:nvPr>
            <p:ph type="title"/>
          </p:nvPr>
        </p:nvSpPr>
        <p:spPr>
          <a:xfrm>
            <a:off x="2257214" y="2694018"/>
            <a:ext cx="5406902" cy="1469965"/>
          </a:xfrm>
        </p:spPr>
        <p:txBody>
          <a:bodyPr rtlCol="0" anchor="ctr">
            <a:noAutofit/>
          </a:bodyPr>
          <a:lstStyle/>
          <a:p>
            <a:pPr algn="just">
              <a:lnSpc>
                <a:spcPct val="107000"/>
              </a:lnSpc>
              <a:spcAft>
                <a:spcPts val="800"/>
              </a:spcAft>
            </a:pPr>
            <a:r>
              <a:rPr lang="el-GR" sz="2400" i="1" spc="75"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Για αυτόν τον λόγο, θέλοντας να ερευνήσουμε καλύτερα το φαινόμενο της παιδικής φτώχειας, δημιουργήσαμε ένα ερωτηματολόγιο, το οποίο απάντησαν παιδιά ηλικίας από δώδεκα έως δεκαέξι ετών. Θα παρουσιαστούν συνοπτικά κάποια από τα αποτελέσματα</a:t>
            </a:r>
            <a:r>
              <a:rPr lang="el-GR" sz="2400" spc="75" dirty="0">
                <a:solidFill>
                  <a:srgbClr val="5A5A5A"/>
                </a:solidFill>
                <a:effectLst/>
                <a:latin typeface="Calibri" panose="020F0502020204030204" pitchFamily="34" charset="0"/>
                <a:ea typeface="DengXian" panose="02010600030101010101" pitchFamily="2" charset="-122"/>
                <a:cs typeface="Times New Roman" panose="02020603050405020304" pitchFamily="18" charset="0"/>
              </a:rPr>
              <a:t>.</a:t>
            </a:r>
          </a:p>
        </p:txBody>
      </p:sp>
      <p:pic>
        <p:nvPicPr>
          <p:cNvPr id="4" name="Γραφικό 3" descr="Βιβλία στο ράφι">
            <a:extLst>
              <a:ext uri="{FF2B5EF4-FFF2-40B4-BE49-F238E27FC236}">
                <a16:creationId xmlns:a16="http://schemas.microsoft.com/office/drawing/2014/main" id="{3DE94ADA-0031-43D4-A79A-B89B959930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2880360"/>
            <a:ext cx="1097280" cy="1097280"/>
          </a:xfrm>
          <a:prstGeom prst="rect">
            <a:avLst/>
          </a:prstGeom>
        </p:spPr>
      </p:pic>
      <p:pic>
        <p:nvPicPr>
          <p:cNvPr id="8" name="Γραφικό 7">
            <a:extLst>
              <a:ext uri="{FF2B5EF4-FFF2-40B4-BE49-F238E27FC236}">
                <a16:creationId xmlns:a16="http://schemas.microsoft.com/office/drawing/2014/main" id="{984A409A-26BF-476C-858A-CFA0EBFAB6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072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7"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9293233B-705C-4F58-9A35-51E03B95F590}"/>
              </a:ext>
            </a:extLst>
          </p:cNvPr>
          <p:cNvPicPr>
            <a:picLocks noGrp="1" noChangeAspect="1"/>
          </p:cNvPicPr>
          <p:nvPr>
            <p:ph idx="1"/>
          </p:nvPr>
        </p:nvPicPr>
        <p:blipFill>
          <a:blip r:embed="rId4"/>
          <a:stretch>
            <a:fillRect/>
          </a:stretch>
        </p:blipFill>
        <p:spPr>
          <a:xfrm>
            <a:off x="441262" y="2124342"/>
            <a:ext cx="8244432" cy="3469633"/>
          </a:xfrm>
          <a:prstGeom prst="rect">
            <a:avLst/>
          </a:prstGeom>
        </p:spPr>
      </p:pic>
      <p:pic>
        <p:nvPicPr>
          <p:cNvPr id="4" name="Γραφικό 3" descr="Μαυροπίνακας">
            <a:extLst>
              <a:ext uri="{FF2B5EF4-FFF2-40B4-BE49-F238E27FC236}">
                <a16:creationId xmlns:a16="http://schemas.microsoft.com/office/drawing/2014/main" id="{A4298283-DDB8-4365-95A1-90935E16BE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0" y="0"/>
            <a:ext cx="1097280" cy="1097280"/>
          </a:xfrm>
          <a:prstGeom prst="rect">
            <a:avLst/>
          </a:prstGeom>
        </p:spPr>
      </p:pic>
      <p:sp>
        <p:nvSpPr>
          <p:cNvPr id="2" name="Τίτλος 1">
            <a:extLst>
              <a:ext uri="{FF2B5EF4-FFF2-40B4-BE49-F238E27FC236}">
                <a16:creationId xmlns:a16="http://schemas.microsoft.com/office/drawing/2014/main" id="{DD648CF1-C72A-4313-8FC7-BF6DD4642AFE}"/>
              </a:ext>
            </a:extLst>
          </p:cNvPr>
          <p:cNvSpPr>
            <a:spLocks noGrp="1"/>
          </p:cNvSpPr>
          <p:nvPr>
            <p:ph type="title"/>
          </p:nvPr>
        </p:nvSpPr>
        <p:spPr>
          <a:xfrm>
            <a:off x="1097280" y="235447"/>
            <a:ext cx="6099926" cy="1723666"/>
          </a:xfrm>
        </p:spPr>
        <p:txBody>
          <a:bodyPr rtlCol="0" anchor="ctr">
            <a:noAutofit/>
          </a:bodyPr>
          <a:lstStyle/>
          <a:p>
            <a:pPr marL="342900" lvl="0" indent="-342900">
              <a:lnSpc>
                <a:spcPct val="107000"/>
              </a:lnSpc>
              <a:spcAft>
                <a:spcPts val="800"/>
              </a:spcAft>
              <a:buFont typeface="Wingdings" panose="05000000000000000000" pitchFamily="2" charset="2"/>
              <a:buChar char=""/>
            </a:pPr>
            <a:r>
              <a:rPr lang="el-GR" sz="2400" b="1" dirty="0">
                <a:solidFill>
                  <a:schemeClr val="accent4"/>
                </a:solidFill>
                <a:effectLst/>
                <a:latin typeface="Calibri" panose="020F0502020204030204" pitchFamily="34" charset="0"/>
                <a:ea typeface="DengXian" panose="02010600030101010101" pitchFamily="2" charset="-122"/>
                <a:cs typeface="Times New Roman" panose="02020603050405020304" pitchFamily="18" charset="0"/>
              </a:rPr>
              <a:t>Αρχικά, όπως φαίνεται και στο γράφημα, το 100% θεωρεί ότι η φτώχεια στην Ελλάδα αποτελεί σημαντικό πρόβλημα.</a:t>
            </a:r>
            <a:endParaRPr lang="el-GR" sz="2400" dirty="0">
              <a:solidFill>
                <a:schemeClr val="accent4"/>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8" name="Γραφικό 7">
            <a:extLst>
              <a:ext uri="{FF2B5EF4-FFF2-40B4-BE49-F238E27FC236}">
                <a16:creationId xmlns:a16="http://schemas.microsoft.com/office/drawing/2014/main" id="{B6C7BDF7-D7AC-4209-A6A9-11B953F882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14892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8"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E09D23D5-6C3C-481D-8F71-F0C0214DA89E}"/>
              </a:ext>
            </a:extLst>
          </p:cNvPr>
          <p:cNvPicPr>
            <a:picLocks noGrp="1" noChangeAspect="1"/>
          </p:cNvPicPr>
          <p:nvPr>
            <p:ph idx="1"/>
          </p:nvPr>
        </p:nvPicPr>
        <p:blipFill>
          <a:blip r:embed="rId4"/>
          <a:stretch>
            <a:fillRect/>
          </a:stretch>
        </p:blipFill>
        <p:spPr>
          <a:xfrm>
            <a:off x="325242" y="2526848"/>
            <a:ext cx="8442240" cy="3555073"/>
          </a:xfrm>
          <a:prstGeom prst="rect">
            <a:avLst/>
          </a:prstGeom>
        </p:spPr>
      </p:pic>
      <p:sp>
        <p:nvSpPr>
          <p:cNvPr id="2" name="Τίτλος 1">
            <a:extLst>
              <a:ext uri="{FF2B5EF4-FFF2-40B4-BE49-F238E27FC236}">
                <a16:creationId xmlns:a16="http://schemas.microsoft.com/office/drawing/2014/main" id="{A98F6D58-1A39-41ED-99F7-0CE9F03BD344}"/>
              </a:ext>
            </a:extLst>
          </p:cNvPr>
          <p:cNvSpPr>
            <a:spLocks noGrp="1"/>
          </p:cNvSpPr>
          <p:nvPr>
            <p:ph type="title"/>
          </p:nvPr>
        </p:nvSpPr>
        <p:spPr>
          <a:xfrm>
            <a:off x="1097280" y="141765"/>
            <a:ext cx="7352951" cy="2684806"/>
          </a:xfrm>
        </p:spPr>
        <p:txBody>
          <a:bodyPr rtlCol="0" anchor="ctr">
            <a:normAutofit/>
          </a:bodyPr>
          <a:lstStyle/>
          <a:p>
            <a:pPr marL="342900" lvl="0" indent="-342900">
              <a:lnSpc>
                <a:spcPct val="107000"/>
              </a:lnSpc>
              <a:spcAft>
                <a:spcPts val="800"/>
              </a:spcAft>
              <a:buFont typeface="Wingdings" panose="05000000000000000000" pitchFamily="2" charset="2"/>
              <a:buChar char=""/>
            </a:pPr>
            <a:r>
              <a:rPr lang="el-GR" sz="2200" b="1" dirty="0">
                <a:solidFill>
                  <a:schemeClr val="accent2">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Έπειτα παρατηρούμε ότι αν και η συντριπτική πλειοψηφία δηλώνει ότι δεν έχει στερηθεί κάποιο βασικό αγαθό, ένα ποσοστό της τάξεως του 8% περίπου έχει στερηθεί. Συμπεραίνουμε, λοιπόν, ότι εάν στα 40 παιδιά, 5-6 έχουν στερηθεί βασικά αγαθά, τότε ποσοστιαία ο αριθμός αυτός αυξάνεται.</a:t>
            </a:r>
            <a:r>
              <a:rPr lang="el-GR" sz="1800" dirty="0">
                <a:effectLst/>
                <a:latin typeface="Calibri" panose="020F0502020204030204" pitchFamily="34" charset="0"/>
                <a:ea typeface="DengXian" panose="02010600030101010101" pitchFamily="2" charset="-122"/>
                <a:cs typeface="Times New Roman" panose="02020603050405020304" pitchFamily="18" charset="0"/>
              </a:rPr>
              <a:t/>
            </a:r>
            <a:br>
              <a:rPr lang="el-GR" sz="1800" dirty="0">
                <a:effectLst/>
                <a:latin typeface="Calibri" panose="020F0502020204030204" pitchFamily="34" charset="0"/>
                <a:ea typeface="DengXian" panose="02010600030101010101" pitchFamily="2" charset="-122"/>
                <a:cs typeface="Times New Roman" panose="02020603050405020304" pitchFamily="18" charset="0"/>
              </a:rPr>
            </a:br>
            <a:r>
              <a:rPr lang="el-GR" sz="1800" dirty="0">
                <a:effectLst/>
                <a:latin typeface="Calibri" panose="020F0502020204030204" pitchFamily="34" charset="0"/>
                <a:ea typeface="DengXian" panose="02010600030101010101" pitchFamily="2" charset="-122"/>
                <a:cs typeface="Times New Roman" panose="02020603050405020304" pitchFamily="18" charset="0"/>
              </a:rPr>
              <a:t> </a:t>
            </a:r>
          </a:p>
        </p:txBody>
      </p:sp>
      <p:pic>
        <p:nvPicPr>
          <p:cNvPr id="4" name="Γραφικό 3" descr="Συνομιλία">
            <a:extLst>
              <a:ext uri="{FF2B5EF4-FFF2-40B4-BE49-F238E27FC236}">
                <a16:creationId xmlns:a16="http://schemas.microsoft.com/office/drawing/2014/main" id="{AEE98CC8-0F49-4433-9FD0-35E20C04B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0" y="0"/>
            <a:ext cx="1097280" cy="1097280"/>
          </a:xfrm>
          <a:prstGeom prst="rect">
            <a:avLst/>
          </a:prstGeom>
        </p:spPr>
      </p:pic>
      <p:pic>
        <p:nvPicPr>
          <p:cNvPr id="8" name="Γραφικό 7">
            <a:extLst>
              <a:ext uri="{FF2B5EF4-FFF2-40B4-BE49-F238E27FC236}">
                <a16:creationId xmlns:a16="http://schemas.microsoft.com/office/drawing/2014/main" id="{590430A8-7125-464C-98BA-3409573DB5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880909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8"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A08DD5A-BD82-492C-B0F8-9FE931128F6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7" y="3121660"/>
            <a:ext cx="8149758" cy="3736340"/>
          </a:xfrm>
          <a:prstGeom prst="rect">
            <a:avLst/>
          </a:prstGeom>
          <a:noFill/>
          <a:ln>
            <a:noFill/>
          </a:ln>
        </p:spPr>
      </p:pic>
      <p:sp>
        <p:nvSpPr>
          <p:cNvPr id="2" name="Τίτλος 1">
            <a:extLst>
              <a:ext uri="{FF2B5EF4-FFF2-40B4-BE49-F238E27FC236}">
                <a16:creationId xmlns:a16="http://schemas.microsoft.com/office/drawing/2014/main" id="{EA0D9B4E-C292-45AA-8116-562703040382}"/>
              </a:ext>
            </a:extLst>
          </p:cNvPr>
          <p:cNvSpPr>
            <a:spLocks noGrp="1"/>
          </p:cNvSpPr>
          <p:nvPr>
            <p:ph type="title"/>
          </p:nvPr>
        </p:nvSpPr>
        <p:spPr>
          <a:xfrm>
            <a:off x="1422522" y="451821"/>
            <a:ext cx="6330974" cy="2227607"/>
          </a:xfrm>
        </p:spPr>
        <p:txBody>
          <a:bodyPr rtlCol="0" anchor="ctr">
            <a:noAutofit/>
          </a:bodyPr>
          <a:lstStyle/>
          <a:p>
            <a:pPr marL="342900" lvl="0" indent="-342900" algn="just">
              <a:lnSpc>
                <a:spcPct val="107000"/>
              </a:lnSpc>
              <a:spcAft>
                <a:spcPts val="800"/>
              </a:spcAft>
              <a:buFont typeface="Wingdings" panose="05000000000000000000" pitchFamily="2" charset="2"/>
              <a:buChar char=""/>
            </a:pPr>
            <a:r>
              <a:rPr lang="el-GR" sz="2000" b="1" dirty="0">
                <a:solidFill>
                  <a:schemeClr val="accent6">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Αυτό που μας έκανε εντύπωση ήταν το γεγονός ότι 12 παιδιά από τα 41 θεωρούν φυσιολογικό να αγοράζουμε ό,τι καινούργιο βγαίνει στην αγορά, ιδίως σε μία περίοδο οικονομικής κρίσης, στην οποία πολλές οικογένειες στερούνται τα βασικά αγαθά. Καταλήγουμε ότι οι καταναλωτικές τάσεις της κοινωνίας μας όχι μόνο έρχονται σε αντίθεση με τις κοινωνικοοικονομικές συνθήκες, αλλά εντείνουν ταυτόχρονα τις οικονομικές ανισότητες. </a:t>
            </a:r>
          </a:p>
        </p:txBody>
      </p:sp>
      <p:pic>
        <p:nvPicPr>
          <p:cNvPr id="5" name="Γραφικό 4" descr="Άνοιγμα βιβλίου">
            <a:extLst>
              <a:ext uri="{FF2B5EF4-FFF2-40B4-BE49-F238E27FC236}">
                <a16:creationId xmlns:a16="http://schemas.microsoft.com/office/drawing/2014/main" id="{DEFE964D-9F1C-4F69-ADD3-0E1AB324E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5242" y="0"/>
            <a:ext cx="1097280" cy="1097280"/>
          </a:xfrm>
          <a:prstGeom prst="rect">
            <a:avLst/>
          </a:prstGeom>
        </p:spPr>
      </p:pic>
      <p:pic>
        <p:nvPicPr>
          <p:cNvPr id="9" name="Γραφικό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488240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3" name="click.wav"/>
          </p:stSnd>
        </p:sndAc>
      </p:transition>
    </mc:Choice>
    <mc:Fallback xmlns="">
      <p:transition spd="slow">
        <p:fade/>
        <p:sndAc>
          <p:stSnd>
            <p:snd r:embed="rId8"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57B3A-8CC8-4926-8D90-1EC92F0B89BD}"/>
              </a:ext>
            </a:extLst>
          </p:cNvPr>
          <p:cNvSpPr>
            <a:spLocks noGrp="1"/>
          </p:cNvSpPr>
          <p:nvPr>
            <p:ph type="title"/>
          </p:nvPr>
        </p:nvSpPr>
        <p:spPr>
          <a:xfrm>
            <a:off x="838200" y="681037"/>
            <a:ext cx="10515600" cy="1325563"/>
          </a:xfrm>
        </p:spPr>
        <p:txBody>
          <a:bodyPr>
            <a:normAutofit fontScale="90000"/>
          </a:bodyPr>
          <a:lstStyle/>
          <a:p>
            <a:pPr marL="342900" lvl="0" indent="-342900">
              <a:lnSpc>
                <a:spcPct val="107000"/>
              </a:lnSpc>
            </a:pPr>
            <a:r>
              <a:rPr lang="el-GR" sz="2700" b="1"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Τέλος, ρωτήσαμε τις απόψεις του καθενός  σχετικά με τους λόγους για τους οποίους υπάρχουν φτωχές οικογένειες. Οι απαντήσεις ποικίλλαν, γεγονός που υποδεικνύει τις διαφορετικές αντιλήψεις του καθενός.</a:t>
            </a:r>
            <a:r>
              <a:rPr lang="el-GR" sz="2700" dirty="0">
                <a:effectLst/>
                <a:latin typeface="Calibri" panose="020F0502020204030204" pitchFamily="34" charset="0"/>
                <a:ea typeface="DengXian" panose="02010600030101010101" pitchFamily="2" charset="-122"/>
                <a:cs typeface="Times New Roman" panose="02020603050405020304" pitchFamily="18" charset="0"/>
              </a:rPr>
              <a:t/>
            </a:r>
            <a:br>
              <a:rPr lang="el-GR" sz="2700" dirty="0">
                <a:effectLst/>
                <a:latin typeface="Calibri" panose="020F0502020204030204" pitchFamily="34" charset="0"/>
                <a:ea typeface="DengXian" panose="02010600030101010101" pitchFamily="2" charset="-122"/>
                <a:cs typeface="Times New Roman" panose="02020603050405020304" pitchFamily="18" charset="0"/>
              </a:rPr>
            </a:br>
            <a:r>
              <a:rPr lang="el-GR" sz="2700" b="1" dirty="0">
                <a:solidFill>
                  <a:srgbClr val="002060"/>
                </a:solidFill>
                <a:effectLst/>
                <a:latin typeface="Calibri" panose="020F0502020204030204" pitchFamily="34" charset="0"/>
                <a:ea typeface="DengXian" panose="02010600030101010101" pitchFamily="2" charset="-122"/>
                <a:cs typeface="Times New Roman" panose="02020603050405020304" pitchFamily="18" charset="0"/>
              </a:rPr>
              <a:t> </a:t>
            </a:r>
            <a:r>
              <a:rPr lang="el-GR" sz="1800" dirty="0">
                <a:effectLst/>
                <a:latin typeface="Calibri" panose="020F0502020204030204" pitchFamily="34" charset="0"/>
                <a:ea typeface="DengXian" panose="02010600030101010101" pitchFamily="2" charset="-122"/>
                <a:cs typeface="Times New Roman" panose="02020603050405020304" pitchFamily="18" charset="0"/>
              </a:rPr>
              <a:t/>
            </a:r>
            <a:br>
              <a:rPr lang="el-GR" sz="1800" dirty="0">
                <a:effectLst/>
                <a:latin typeface="Calibri" panose="020F0502020204030204" pitchFamily="34" charset="0"/>
                <a:ea typeface="DengXia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37F67BA2-FAE8-4E05-A566-5B2FD1F27544}"/>
              </a:ext>
            </a:extLst>
          </p:cNvPr>
          <p:cNvSpPr>
            <a:spLocks noGrp="1"/>
          </p:cNvSpPr>
          <p:nvPr>
            <p:ph idx="1"/>
          </p:nvPr>
        </p:nvSpPr>
        <p:spPr/>
        <p:txBody>
          <a:bodyPr>
            <a:normAutofit/>
          </a:bodyPr>
          <a:lstStyle/>
          <a:p>
            <a:pPr marL="342900" lvl="0" indent="-342900">
              <a:lnSpc>
                <a:spcPct val="107000"/>
              </a:lnSpc>
              <a:buFont typeface="+mj-lt"/>
              <a:buAutoNum type="romanLcPeriod"/>
            </a:pPr>
            <a:r>
              <a:rPr lang="el-GR" sz="1800" spc="15" dirty="0">
                <a:solidFill>
                  <a:srgbClr val="202124"/>
                </a:solidFill>
                <a:effectLst/>
                <a:latin typeface="Roboto" panose="02000000000000000000" pitchFamily="2" charset="0"/>
                <a:ea typeface="DengXian" panose="02010600030101010101" pitchFamily="2" charset="-122"/>
                <a:cs typeface="Times New Roman" panose="02020603050405020304" pitchFamily="18" charset="0"/>
              </a:rPr>
              <a:t>Η κοινωνία είναι διαμορφωμένη έτσι και αν δεν προέρχεσαι από κάποιο συγκεκριμένο background βρίσκεσαι σε μειονεκτική θέση</a:t>
            </a:r>
            <a:endParaRPr lang="el-GR"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1800" spc="15" dirty="0">
                <a:solidFill>
                  <a:srgbClr val="202124"/>
                </a:solidFill>
                <a:effectLst/>
                <a:latin typeface="Roboto" panose="02000000000000000000" pitchFamily="2" charset="0"/>
                <a:ea typeface="DengXian" panose="02010600030101010101" pitchFamily="2" charset="-122"/>
                <a:cs typeface="Times New Roman" panose="02020603050405020304" pitchFamily="18" charset="0"/>
              </a:rPr>
              <a:t>Λόγω των ανισοτήτων και των μη ιδίων ευκαιριών για όλους</a:t>
            </a:r>
            <a:endParaRPr lang="el-GR"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1800" spc="15" dirty="0">
                <a:solidFill>
                  <a:srgbClr val="202124"/>
                </a:solidFill>
                <a:effectLst/>
                <a:latin typeface="Roboto" panose="02000000000000000000" pitchFamily="2" charset="0"/>
                <a:ea typeface="DengXian" panose="02010600030101010101" pitchFamily="2" charset="-122"/>
                <a:cs typeface="Times New Roman" panose="02020603050405020304" pitchFamily="18" charset="0"/>
              </a:rPr>
              <a:t>Η δυσλειτουργία της κοινωνίας μας</a:t>
            </a:r>
            <a:endParaRPr lang="el-GR"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1800" spc="15" dirty="0">
                <a:solidFill>
                  <a:srgbClr val="202124"/>
                </a:solidFill>
                <a:effectLst/>
                <a:latin typeface="Roboto" panose="02000000000000000000" pitchFamily="2" charset="0"/>
                <a:ea typeface="DengXian" panose="02010600030101010101" pitchFamily="2" charset="-122"/>
                <a:cs typeface="Times New Roman" panose="02020603050405020304" pitchFamily="18" charset="0"/>
              </a:rPr>
              <a:t>Πραγματικά φτωχές οικογένειες υπάρχουν εξαιτίας της άσχημης οικονομικής κατάστασης στην οποία βρίσκεται η χώρα μας, της ανεργίας, της υφιστάμενης υγειονομικής κρίσης (πανδημία κορονοϊού) και τέλος, εξαιτίας ελλιπής εκπαίδευσης και ενδεχομένως, της καταγωγής των γονέων από χαμηλά κοινωνικοοικονομικά στρώματα με άμεσο αποτέλεσμα εξαιρετικά περιορισμένες ευκαιρίες γι’ αυτούς και τα παιδιά τους. Οι "φτωχές" οικογένειες από την άλλη δεν αντιμετωπίζουν βιοποριστικά προβλήματα παρά μόνο τις προσδοκίες μίας άπληστης καταναλωτικής κοινωνίας. Ο καταναλωτισμός έχει διαμορφώσει τον τρόπο με τον οποίο αντιλαμβάνονται οι αναπτυγμένες κοινωνίες την φτώχεια και την ορίζουν ως την αδυναμία κάποιου να ανταποκριθεί στο υπερκαταναλωτικό πρότυπο που προβάλλεται.</a:t>
            </a:r>
            <a:endParaRPr lang="el-GR"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l-GR" dirty="0"/>
          </a:p>
        </p:txBody>
      </p:sp>
      <p:pic>
        <p:nvPicPr>
          <p:cNvPr id="4" name="Γραφικό 3" descr="Βιβλία στο ράφι">
            <a:extLst>
              <a:ext uri="{FF2B5EF4-FFF2-40B4-BE49-F238E27FC236}">
                <a16:creationId xmlns:a16="http://schemas.microsoft.com/office/drawing/2014/main" id="{6D5099EC-F1F5-4AF7-B95A-67DCCC133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459890"/>
            <a:ext cx="1097280" cy="1097280"/>
          </a:xfrm>
          <a:prstGeom prst="rect">
            <a:avLst/>
          </a:prstGeom>
        </p:spPr>
      </p:pic>
      <p:sp>
        <p:nvSpPr>
          <p:cNvPr id="5" name="Ορθογώνιο: Στρογγύλεμα γωνιών 4">
            <a:extLst>
              <a:ext uri="{FF2B5EF4-FFF2-40B4-BE49-F238E27FC236}">
                <a16:creationId xmlns:a16="http://schemas.microsoft.com/office/drawing/2014/main" id="{DD980921-1148-4B06-AA7A-D48368CC8C23}"/>
              </a:ext>
            </a:extLst>
          </p:cNvPr>
          <p:cNvSpPr/>
          <p:nvPr/>
        </p:nvSpPr>
        <p:spPr>
          <a:xfrm>
            <a:off x="412376" y="1557170"/>
            <a:ext cx="11456895" cy="484094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107000"/>
              </a:lnSpc>
              <a:buFont typeface="+mj-lt"/>
              <a:buAutoNum type="romanLcPeriod"/>
            </a:pP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Η κοινωνία είναι διαμορφωμένη έτσι </a:t>
            </a:r>
            <a:r>
              <a:rPr lang="el-GR" sz="1900" spc="15" dirty="0">
                <a:solidFill>
                  <a:schemeClr val="accent1">
                    <a:lumMod val="75000"/>
                  </a:schemeClr>
                </a:solidFill>
                <a:latin typeface="Roboto" panose="02000000000000000000" pitchFamily="2" charset="0"/>
                <a:ea typeface="DengXian" panose="02010600030101010101" pitchFamily="2" charset="-122"/>
                <a:cs typeface="Times New Roman" panose="02020603050405020304" pitchFamily="18" charset="0"/>
              </a:rPr>
              <a:t>ώστε</a:t>
            </a: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 αν δεν προέρχεσαι από κάποιο συγκεκριμένο «</a:t>
            </a:r>
            <a:r>
              <a:rPr lang="el-GR" sz="1900" spc="15" dirty="0" err="1">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background</a:t>
            </a: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 βρίσκεσαι σε μειονεκτική θέση</a:t>
            </a:r>
            <a:endParaRPr lang="el-GR" sz="19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Λόγω των ανισοτήτων και των μη </a:t>
            </a:r>
            <a:r>
              <a:rPr lang="el-GR" sz="1900" spc="15" dirty="0">
                <a:solidFill>
                  <a:schemeClr val="accent1">
                    <a:lumMod val="75000"/>
                  </a:schemeClr>
                </a:solidFill>
                <a:latin typeface="Roboto" panose="02000000000000000000" pitchFamily="2" charset="0"/>
                <a:ea typeface="DengXian" panose="02010600030101010101" pitchFamily="2" charset="-122"/>
                <a:cs typeface="Times New Roman" panose="02020603050405020304" pitchFamily="18" charset="0"/>
              </a:rPr>
              <a:t>ί</a:t>
            </a: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διων ευκαιριών για όλους</a:t>
            </a:r>
            <a:endParaRPr lang="el-GR" sz="19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romanLcPeriod"/>
            </a:pP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Η δυσλειτουργία της κοινωνίας μας (φαινόμενα κοινωνικής παθογένειας)</a:t>
            </a:r>
            <a:endParaRPr lang="el-GR" sz="19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n-US"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iv. </a:t>
            </a:r>
            <a:r>
              <a:rPr lang="el-GR" sz="19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Πραγματικά φτωχές οικογένειες υπάρχουν εξαιτίας της άσχημης οικονομικής κατάστασης στην οποία βρίσκεται η χώρα μας, της ανεργίας, της υφιστάμενης υγειονομικής κρίσης (πανδημία κορονοϊού) και τέλος, εξαιτίας ελλιπούς εκπαίδευσης και, ενδεχομένως, της καταγωγής των γονέων από χαμηλά κοινωνικοοικονομικά στρώματα, με άμεσο αποτέλεσμα εξαιρετικά περιορισμένες ευκαιρίες γι’ αυτούς και τα παιδιά τους. Οι "φτωχές" οικογένειες από την άλλη δεν αντιμετωπίζουν μόνο τα βιοποριστικά προβλήματα, αλλά και –κυρίως- τις προσδοκίες μίας άπληστης καταναλωτικής κοινωνίας. Ο καταναλωτισμός έχει διαμορφώσει τον τρόπο με τον οποίο αντιλαμβάνονται οι αναπτυγμένες κοινωνίες την φτώχεια και την ορίζουν ως την αδυναμία κάποιου να ανταποκριθεί στο υπερκαταναλωτικό πρότυπο που προβάλλεται</a:t>
            </a:r>
            <a:endParaRPr lang="el-GR" sz="1900" dirty="0">
              <a:solidFill>
                <a:schemeClr val="accent1">
                  <a:lumMod val="75000"/>
                </a:schemeClr>
              </a:solidFill>
            </a:endParaRPr>
          </a:p>
        </p:txBody>
      </p:sp>
    </p:spTree>
    <p:extLst>
      <p:ext uri="{BB962C8B-B14F-4D97-AF65-F5344CB8AC3E}">
        <p14:creationId xmlns:p14="http://schemas.microsoft.com/office/powerpoint/2010/main" val="5714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5"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Γραφικό 3" descr="Βιβλία στο ράφι">
            <a:extLst>
              <a:ext uri="{FF2B5EF4-FFF2-40B4-BE49-F238E27FC236}">
                <a16:creationId xmlns:a16="http://schemas.microsoft.com/office/drawing/2014/main" id="{65E07DD1-C7F0-4D46-9CB6-D52BB4CF54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9560" y="352313"/>
            <a:ext cx="1097280" cy="1097280"/>
          </a:xfrm>
          <a:prstGeom prst="rect">
            <a:avLst/>
          </a:prstGeom>
        </p:spPr>
      </p:pic>
      <p:sp>
        <p:nvSpPr>
          <p:cNvPr id="5" name="Ορθογώνιο: Στρογγύλεμα γωνιών 4">
            <a:extLst>
              <a:ext uri="{FF2B5EF4-FFF2-40B4-BE49-F238E27FC236}">
                <a16:creationId xmlns:a16="http://schemas.microsoft.com/office/drawing/2014/main" id="{67B196B2-BFB0-422A-962A-AC8AD0855C7B}"/>
              </a:ext>
            </a:extLst>
          </p:cNvPr>
          <p:cNvSpPr/>
          <p:nvPr/>
        </p:nvSpPr>
        <p:spPr>
          <a:xfrm>
            <a:off x="968188" y="1308847"/>
            <a:ext cx="10934252" cy="4894729"/>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107000"/>
              </a:lnSpc>
              <a:buFont typeface="+mj-lt"/>
              <a:buAutoNum type="romanLcPeriod"/>
            </a:pPr>
            <a:r>
              <a:rPr lang="el-GR" sz="24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Γιατί υπάρχει άνιση κατανομή του πλούτου και κανένας δεν βοηθάει τον συνάνθρωπο του. Όλοι νοιάζονται για το ατομικό συμφέρον κι ξεχνούν την έννοια της λέξης «άνθρωπος».</a:t>
            </a:r>
            <a:endParaRPr lang="el-GR" sz="24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24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Λόγω των συνεχώς αυξανόμενων απαιτήσεων της κοινωνίας για μία “κανονική οικογένεια” (ενδυμασία, τεχνολογία, τρόφιμα)</a:t>
            </a:r>
            <a:endParaRPr lang="el-GR" sz="24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romanLcPeriod"/>
            </a:pPr>
            <a:r>
              <a:rPr lang="el-GR" sz="24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Λόγω των μειωμένων θέσεων εργασίας, αλλά ταυτόχρονα της υψηλής φορολογίας καθώς και της </a:t>
            </a:r>
            <a:r>
              <a:rPr lang="el-GR" sz="2400" spc="15" dirty="0">
                <a:solidFill>
                  <a:schemeClr val="accent1">
                    <a:lumMod val="75000"/>
                  </a:schemeClr>
                </a:solidFill>
                <a:latin typeface="Roboto" panose="02000000000000000000" pitchFamily="2" charset="0"/>
                <a:ea typeface="DengXian" panose="02010600030101010101" pitchFamily="2" charset="-122"/>
                <a:cs typeface="Times New Roman" panose="02020603050405020304" pitchFamily="18" charset="0"/>
              </a:rPr>
              <a:t>ανεπαρκούς</a:t>
            </a:r>
            <a:r>
              <a:rPr lang="el-GR" sz="24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 ενίσχυσης από το κράτος</a:t>
            </a:r>
            <a:endParaRPr lang="el-GR" sz="24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romanLcPeriod"/>
            </a:pPr>
            <a:r>
              <a:rPr lang="el-GR" sz="2400" spc="15" dirty="0">
                <a:solidFill>
                  <a:schemeClr val="accent1">
                    <a:lumMod val="75000"/>
                  </a:schemeClr>
                </a:solidFill>
                <a:effectLst/>
                <a:latin typeface="Roboto" panose="02000000000000000000" pitchFamily="2" charset="0"/>
                <a:ea typeface="DengXian" panose="02010600030101010101" pitchFamily="2" charset="-122"/>
                <a:cs typeface="Times New Roman" panose="02020603050405020304" pitchFamily="18" charset="0"/>
              </a:rPr>
              <a:t>Πια δεν ενδιαφερόμαστε για τα απαραίτητα, εκείνα που έχουμε πραγματικά </a:t>
            </a:r>
            <a:r>
              <a:rPr lang="el-GR" sz="2400" spc="15" dirty="0">
                <a:solidFill>
                  <a:schemeClr val="accent1">
                    <a:lumMod val="75000"/>
                  </a:schemeClr>
                </a:solidFill>
                <a:latin typeface="Roboto" panose="02000000000000000000" pitchFamily="2" charset="0"/>
                <a:ea typeface="DengXian" panose="02010600030101010101" pitchFamily="2" charset="-122"/>
                <a:cs typeface="Times New Roman" panose="02020603050405020304" pitchFamily="18" charset="0"/>
              </a:rPr>
              <a:t>ανάγκη –και έχουν αξία</a:t>
            </a:r>
            <a:endParaRPr lang="el-GR" sz="24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27219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sndAc>
          <p:stSnd>
            <p:snd r:embed="rId2" name="click.wav"/>
          </p:stSnd>
        </p:sndAc>
      </p:transition>
    </mc:Choice>
    <mc:Fallback xmlns="">
      <p:transition spd="slow">
        <p:fade/>
        <p:sndAc>
          <p:stSnd>
            <p:snd r:embed="rId5" name="click.wav"/>
          </p:stSnd>
        </p:sndAc>
      </p:transition>
    </mc:Fallback>
  </mc:AlternateContent>
</p:sld>
</file>

<file path=ppt/theme/theme1.xml><?xml version="1.0" encoding="utf-8"?>
<a:theme xmlns:a="http://schemas.openxmlformats.org/drawingml/2006/main" name="Θέμα του Office">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418992_TF44781794_Win32" id="{A9A92AB6-8F60-461F-BD3B-90B72A127518}" vid="{154C1A6F-70C0-4782-B7F8-81CD7F146F7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03C7D9E6-B0D9-433E-BD46-EB60F64F4DA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TotalTime>
  <Words>3033</Words>
  <Application>Microsoft Office PowerPoint</Application>
  <PresentationFormat>Ευρεία οθόνη</PresentationFormat>
  <Paragraphs>186</Paragraphs>
  <Slides>15</Slides>
  <Notes>8</Notes>
  <HiddenSlides>0</HiddenSlides>
  <MMClips>2</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15</vt:i4>
      </vt:variant>
    </vt:vector>
  </HeadingPairs>
  <TitlesOfParts>
    <vt:vector size="27" baseType="lpstr">
      <vt:lpstr>Arial</vt:lpstr>
      <vt:lpstr>Calibri</vt:lpstr>
      <vt:lpstr>Calibri Light</vt:lpstr>
      <vt:lpstr>DengXian</vt:lpstr>
      <vt:lpstr>Franklin Gothic Book</vt:lpstr>
      <vt:lpstr>Georgia</vt:lpstr>
      <vt:lpstr>Open Sans</vt:lpstr>
      <vt:lpstr>Roboto</vt:lpstr>
      <vt:lpstr>Segoe UI</vt:lpstr>
      <vt:lpstr>Times New Roman</vt:lpstr>
      <vt:lpstr>Wingdings</vt:lpstr>
      <vt:lpstr>Θέμα του Office</vt:lpstr>
      <vt:lpstr>ΦΤΩΧΕΙΑ ΚΑΙ ΠΩΣ ΤΗΝ ΒΛΕΠΟΥΝ ΤΑ ΠΑΙΔΙΑ</vt:lpstr>
      <vt:lpstr>Είναι ευρέως γνωστό ότι τα τελευταία χρόνια βασικό θέμα σε όλες τις ελληνικές συζητήσεις είναι η φτώχεια. Επομένως, όλοι γνωρίζουμε τα αίτια, τις επιπτώσεις στην καθημερινότητά μας και τα συμφέροντα πίσω από κάθε κοινωνικό φαινόμενο, όμως αυτό που δεν είναι σαφές είναι ο αντίκτυπος της φτώχειας στα παιδιά. Κάνοντας περαιτέρω έρευνα στο διαδίκτυο, διαβάσαμε κάποιες «σοκαριστικές» πληροφορίες.</vt:lpstr>
      <vt:lpstr>.  </vt:lpstr>
      <vt:lpstr>Για αυτόν τον λόγο, θέλοντας να ερευνήσουμε καλύτερα το φαινόμενο της παιδικής φτώχειας, δημιουργήσαμε ένα ερωτηματολόγιο, το οποίο απάντησαν παιδιά ηλικίας από δώδεκα έως δεκαέξι ετών. Θα παρουσιαστούν συνοπτικά κάποια από τα αποτελέσματα.</vt:lpstr>
      <vt:lpstr>Αρχικά, όπως φαίνεται και στο γράφημα, το 100% θεωρεί ότι η φτώχεια στην Ελλάδα αποτελεί σημαντικό πρόβλημα.</vt:lpstr>
      <vt:lpstr>Έπειτα παρατηρούμε ότι αν και η συντριπτική πλειοψηφία δηλώνει ότι δεν έχει στερηθεί κάποιο βασικό αγαθό, ένα ποσοστό της τάξεως του 8% περίπου έχει στερηθεί. Συμπεραίνουμε, λοιπόν, ότι εάν στα 40 παιδιά, 5-6 έχουν στερηθεί βασικά αγαθά, τότε ποσοστιαία ο αριθμός αυτός αυξάνεται.  </vt:lpstr>
      <vt:lpstr>Αυτό που μας έκανε εντύπωση ήταν το γεγονός ότι 12 παιδιά από τα 41 θεωρούν φυσιολογικό να αγοράζουμε ό,τι καινούργιο βγαίνει στην αγορά, ιδίως σε μία περίοδο οικονομικής κρίσης, στην οποία πολλές οικογένειες στερούνται τα βασικά αγαθά. Καταλήγουμε ότι οι καταναλωτικές τάσεις της κοινωνίας μας όχι μόνο έρχονται σε αντίθεση με τις κοινωνικοοικονομικές συνθήκες, αλλά εντείνουν ταυτόχρονα τις οικονομικές ανισότητες. </vt:lpstr>
      <vt:lpstr>Τέλος, ρωτήσαμε τις απόψεις του καθενός  σχετικά με τους λόγους για τους οποίους υπάρχουν φτωχές οικογένειες. Οι απαντήσεις ποικίλλαν, γεγονός που υποδεικνύει τις διαφορετικές αντιλήψεις του καθενός.   </vt:lpstr>
      <vt:lpstr>Παρουσίαση του PowerPoint</vt:lpstr>
      <vt:lpstr>Ας δούμε τι κάνει η Ευρώπη για την καταπολέμηση της παιδικής φτώχειας</vt:lpstr>
      <vt:lpstr>Παρουσίαση του PowerPoint</vt:lpstr>
      <vt:lpstr>Παρουσίαση του PowerPoint</vt:lpstr>
      <vt:lpstr>Παρουσίαση του PowerPoint</vt:lpstr>
      <vt:lpstr>Παρουσίαση του PowerPoint</vt:lpstr>
      <vt:lpstr>Τέλος παρουσίασης έρευνας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ΦΤΩΧΕΙΑ ΚΑΙ ΠΩΣ ΤΗΝ ΒΛΕΠΟΥΝ ΤΑ ΠΑΙΔΙΑ</dc:title>
  <dc:creator>Ελένη Ρουσσοπούλου</dc:creator>
  <cp:lastModifiedBy>Λάσκαρη Ελένη</cp:lastModifiedBy>
  <cp:revision>24</cp:revision>
  <dcterms:created xsi:type="dcterms:W3CDTF">2021-04-28T13:15:14Z</dcterms:created>
  <dcterms:modified xsi:type="dcterms:W3CDTF">2021-06-09T10:52:31Z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