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4" r:id="rId3"/>
    <p:sldId id="271" r:id="rId4"/>
    <p:sldId id="285" r:id="rId5"/>
    <p:sldId id="286" r:id="rId6"/>
    <p:sldId id="283" r:id="rId7"/>
    <p:sldId id="287" r:id="rId8"/>
    <p:sldId id="276" r:id="rId9"/>
    <p:sldId id="277" r:id="rId10"/>
    <p:sldId id="278" r:id="rId11"/>
    <p:sldId id="279" r:id="rId12"/>
    <p:sldId id="280" r:id="rId13"/>
    <p:sldId id="281" r:id="rId14"/>
    <p:sldId id="282" r:id="rId15"/>
    <p:sldId id="294" r:id="rId16"/>
    <p:sldId id="295" r:id="rId17"/>
    <p:sldId id="289" r:id="rId18"/>
    <p:sldId id="290" r:id="rId19"/>
    <p:sldId id="291" r:id="rId20"/>
    <p:sldId id="292" r:id="rId21"/>
    <p:sldId id="293" r:id="rId22"/>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65488-8970-4706-BD99-5DD542B9B0EB}" v="6" dt="2020-02-17T09:54:46.986"/>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p:cViewPr varScale="1">
        <p:scale>
          <a:sx n="115" d="100"/>
          <a:sy n="115" d="100"/>
        </p:scale>
        <p:origin x="456" y="108"/>
      </p:cViewPr>
      <p:guideLst>
        <p:guide orient="horz" pos="2160"/>
        <p:guide pos="3839"/>
      </p:guideLst>
    </p:cSldViewPr>
  </p:slideViewPr>
  <p:notesTextViewPr>
    <p:cViewPr>
      <p:scale>
        <a:sx n="1" d="1"/>
        <a:sy n="1" d="1"/>
      </p:scale>
      <p:origin x="0" y="0"/>
    </p:cViewPr>
  </p:notesTextViewPr>
  <p:notesViewPr>
    <p:cSldViewPr>
      <p:cViewPr varScale="1">
        <p:scale>
          <a:sx n="89" d="100"/>
          <a:sy n="89" d="100"/>
        </p:scale>
        <p:origin x="37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4A6DF-DEF2-499E-AC18-21C1B3DC79C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C277ED0A-532F-4558-8C7D-DF80C094CD51}">
      <dgm:prSet phldrT="[Κείμενο]"/>
      <dgm:spPr/>
      <dgm:t>
        <a:bodyPr/>
        <a:lstStyle/>
        <a:p>
          <a:r>
            <a:rPr lang="el-GR" dirty="0"/>
            <a:t>25 μαθητές ανά τάξη</a:t>
          </a:r>
        </a:p>
      </dgm:t>
    </dgm:pt>
    <dgm:pt modelId="{6A5468CA-5D9E-45F8-AE91-568A46CDE72D}" type="parTrans" cxnId="{DCF8FD5E-02F8-4184-B5F8-216AAA724EFD}">
      <dgm:prSet/>
      <dgm:spPr/>
      <dgm:t>
        <a:bodyPr/>
        <a:lstStyle/>
        <a:p>
          <a:endParaRPr lang="el-GR"/>
        </a:p>
      </dgm:t>
    </dgm:pt>
    <dgm:pt modelId="{6D6814DC-608A-4E48-9D4A-01E4EF0A5D5D}" type="sibTrans" cxnId="{DCF8FD5E-02F8-4184-B5F8-216AAA724EFD}">
      <dgm:prSet/>
      <dgm:spPr/>
      <dgm:t>
        <a:bodyPr/>
        <a:lstStyle/>
        <a:p>
          <a:endParaRPr lang="el-GR"/>
        </a:p>
      </dgm:t>
    </dgm:pt>
    <dgm:pt modelId="{6D88BAC0-3A06-4064-8BD0-C78DF420CC12}">
      <dgm:prSet phldrT="[Κείμενο]" custT="1"/>
      <dgm:spPr/>
      <dgm:t>
        <a:bodyPr/>
        <a:lstStyle/>
        <a:p>
          <a:r>
            <a:rPr lang="el-GR" sz="3500" dirty="0"/>
            <a:t>Δημόσια Σχολεία</a:t>
          </a:r>
        </a:p>
      </dgm:t>
    </dgm:pt>
    <dgm:pt modelId="{E6EA3706-7E67-43A9-9276-9DA41868261A}" type="parTrans" cxnId="{80FFD60E-F13F-4CA2-9CA6-8DDE8D181577}">
      <dgm:prSet/>
      <dgm:spPr/>
      <dgm:t>
        <a:bodyPr/>
        <a:lstStyle/>
        <a:p>
          <a:endParaRPr lang="el-GR"/>
        </a:p>
      </dgm:t>
    </dgm:pt>
    <dgm:pt modelId="{F818BF19-7B98-4F22-83D2-CD20C29F84DB}" type="sibTrans" cxnId="{80FFD60E-F13F-4CA2-9CA6-8DDE8D181577}">
      <dgm:prSet/>
      <dgm:spPr/>
      <dgm:t>
        <a:bodyPr/>
        <a:lstStyle/>
        <a:p>
          <a:endParaRPr lang="el-GR"/>
        </a:p>
      </dgm:t>
    </dgm:pt>
    <dgm:pt modelId="{18CCD128-FE56-41DB-B956-A34A360DCB01}">
      <dgm:prSet phldrT="[Κείμενο]"/>
      <dgm:spPr/>
      <dgm:t>
        <a:bodyPr/>
        <a:lstStyle/>
        <a:p>
          <a:r>
            <a:rPr lang="el-GR" dirty="0"/>
            <a:t>35 μαθητές ανά τάξη</a:t>
          </a:r>
        </a:p>
      </dgm:t>
    </dgm:pt>
    <dgm:pt modelId="{40652881-7547-4232-B443-61FBD8C43895}" type="parTrans" cxnId="{C9DF25E1-0550-486C-A9C6-937C42504F47}">
      <dgm:prSet/>
      <dgm:spPr/>
      <dgm:t>
        <a:bodyPr/>
        <a:lstStyle/>
        <a:p>
          <a:endParaRPr lang="el-GR"/>
        </a:p>
      </dgm:t>
    </dgm:pt>
    <dgm:pt modelId="{1D864857-5CBD-4369-977C-9A4F8B153D20}" type="sibTrans" cxnId="{C9DF25E1-0550-486C-A9C6-937C42504F47}">
      <dgm:prSet/>
      <dgm:spPr/>
      <dgm:t>
        <a:bodyPr/>
        <a:lstStyle/>
        <a:p>
          <a:endParaRPr lang="el-GR"/>
        </a:p>
      </dgm:t>
    </dgm:pt>
    <dgm:pt modelId="{9709B5ED-F1B7-4C22-8963-768AC3588623}">
      <dgm:prSet phldrT="[Κείμενο]"/>
      <dgm:spPr/>
      <dgm:t>
        <a:bodyPr/>
        <a:lstStyle/>
        <a:p>
          <a:r>
            <a:rPr lang="el-GR" dirty="0"/>
            <a:t>Ιδιωτικά Χρηματοδοτούμενα</a:t>
          </a:r>
        </a:p>
      </dgm:t>
    </dgm:pt>
    <dgm:pt modelId="{D790CBE9-9A05-47D6-890D-CC21CC0E36E1}" type="parTrans" cxnId="{C5F06DF8-18A7-4D95-B017-6F8AD81AC93E}">
      <dgm:prSet/>
      <dgm:spPr/>
      <dgm:t>
        <a:bodyPr/>
        <a:lstStyle/>
        <a:p>
          <a:endParaRPr lang="el-GR"/>
        </a:p>
      </dgm:t>
    </dgm:pt>
    <dgm:pt modelId="{16122B00-25D8-4375-891D-9A30A78CB546}" type="sibTrans" cxnId="{C5F06DF8-18A7-4D95-B017-6F8AD81AC93E}">
      <dgm:prSet/>
      <dgm:spPr/>
      <dgm:t>
        <a:bodyPr/>
        <a:lstStyle/>
        <a:p>
          <a:endParaRPr lang="el-GR"/>
        </a:p>
      </dgm:t>
    </dgm:pt>
    <dgm:pt modelId="{B0019299-8845-4EEB-BC1E-01DF6E6EF578}">
      <dgm:prSet phldrT="[Κείμενο]"/>
      <dgm:spPr/>
      <dgm:t>
        <a:bodyPr/>
        <a:lstStyle/>
        <a:p>
          <a:r>
            <a:rPr lang="el-GR" dirty="0"/>
            <a:t>Χρηματοδότηση από την κυβέρνηση</a:t>
          </a:r>
        </a:p>
      </dgm:t>
    </dgm:pt>
    <dgm:pt modelId="{C63BF31A-E2D1-4D1F-9BAE-00F025FA900C}" type="parTrans" cxnId="{BBAEB3B2-967E-4964-900E-C2509B53C2EB}">
      <dgm:prSet/>
      <dgm:spPr/>
      <dgm:t>
        <a:bodyPr/>
        <a:lstStyle/>
        <a:p>
          <a:endParaRPr lang="el-GR"/>
        </a:p>
      </dgm:t>
    </dgm:pt>
    <dgm:pt modelId="{631FD940-44E2-437D-8BE4-468954DB3395}" type="sibTrans" cxnId="{BBAEB3B2-967E-4964-900E-C2509B53C2EB}">
      <dgm:prSet/>
      <dgm:spPr/>
      <dgm:t>
        <a:bodyPr/>
        <a:lstStyle/>
        <a:p>
          <a:endParaRPr lang="el-GR"/>
        </a:p>
      </dgm:t>
    </dgm:pt>
    <dgm:pt modelId="{F2898E47-4870-47B1-B24E-51C7D7C05538}">
      <dgm:prSet phldrT="[Κείμενο]" custT="1"/>
      <dgm:spPr/>
      <dgm:t>
        <a:bodyPr/>
        <a:lstStyle/>
        <a:p>
          <a:r>
            <a:rPr lang="el-GR" sz="3500" dirty="0"/>
            <a:t>Ιδιωτικά Σχολεία</a:t>
          </a:r>
        </a:p>
      </dgm:t>
    </dgm:pt>
    <dgm:pt modelId="{0281C4CB-DDFD-4BC9-81A3-7B763AF46A79}" type="sibTrans" cxnId="{2D4502D3-0430-40EE-BFE0-A030A9391121}">
      <dgm:prSet/>
      <dgm:spPr/>
      <dgm:t>
        <a:bodyPr/>
        <a:lstStyle/>
        <a:p>
          <a:endParaRPr lang="el-GR"/>
        </a:p>
      </dgm:t>
    </dgm:pt>
    <dgm:pt modelId="{55C8DD5C-C287-45FE-8250-B729E6742CD0}" type="parTrans" cxnId="{2D4502D3-0430-40EE-BFE0-A030A9391121}">
      <dgm:prSet/>
      <dgm:spPr/>
      <dgm:t>
        <a:bodyPr/>
        <a:lstStyle/>
        <a:p>
          <a:endParaRPr lang="el-GR"/>
        </a:p>
      </dgm:t>
    </dgm:pt>
    <dgm:pt modelId="{B2F1B609-F0F4-4F4D-8153-070CA2F9069F}">
      <dgm:prSet/>
      <dgm:spPr/>
      <dgm:t>
        <a:bodyPr/>
        <a:lstStyle/>
        <a:p>
          <a:r>
            <a:rPr lang="el-GR" dirty="0"/>
            <a:t>Τα σχολεία διαθέτουν </a:t>
          </a:r>
          <a:r>
            <a:rPr lang="en-US" dirty="0"/>
            <a:t>WIFI, </a:t>
          </a:r>
          <a:r>
            <a:rPr lang="el-GR" dirty="0"/>
            <a:t>βιβλιοθήκες, εργαστήρια χημείας, βιολογίας και πληροφορικής</a:t>
          </a:r>
        </a:p>
      </dgm:t>
    </dgm:pt>
    <dgm:pt modelId="{E444ADE3-B0DD-4398-A958-E7C6C976AEC4}" type="parTrans" cxnId="{06E41727-EBE3-4307-B2E2-7A44E99F34EF}">
      <dgm:prSet/>
      <dgm:spPr/>
      <dgm:t>
        <a:bodyPr/>
        <a:lstStyle/>
        <a:p>
          <a:endParaRPr lang="el-GR"/>
        </a:p>
      </dgm:t>
    </dgm:pt>
    <dgm:pt modelId="{8AE08DAB-05FF-4DC9-91BE-75E1ABABC03A}" type="sibTrans" cxnId="{06E41727-EBE3-4307-B2E2-7A44E99F34EF}">
      <dgm:prSet/>
      <dgm:spPr/>
      <dgm:t>
        <a:bodyPr/>
        <a:lstStyle/>
        <a:p>
          <a:endParaRPr lang="el-GR"/>
        </a:p>
      </dgm:t>
    </dgm:pt>
    <dgm:pt modelId="{3D0FF476-9C29-4DF8-BD17-55506FDDD187}">
      <dgm:prSet/>
      <dgm:spPr/>
      <dgm:t>
        <a:bodyPr/>
        <a:lstStyle/>
        <a:p>
          <a:r>
            <a:rPr lang="el-GR" dirty="0"/>
            <a:t>Οι αίθουσες διδασκαλίας δεν διαθέτουν αρκετά θρανία και οι μαθητές αναγκάζονται να κάθονται στο πάτωμα</a:t>
          </a:r>
        </a:p>
      </dgm:t>
    </dgm:pt>
    <dgm:pt modelId="{AFBA9085-834E-4F08-B568-2AA71893A822}" type="parTrans" cxnId="{15CA9F62-6626-4A16-A46F-6C610E975A63}">
      <dgm:prSet/>
      <dgm:spPr/>
      <dgm:t>
        <a:bodyPr/>
        <a:lstStyle/>
        <a:p>
          <a:endParaRPr lang="el-GR"/>
        </a:p>
      </dgm:t>
    </dgm:pt>
    <dgm:pt modelId="{B06468A5-F4E8-41E0-8D04-4380DBA6F2FA}" type="sibTrans" cxnId="{15CA9F62-6626-4A16-A46F-6C610E975A63}">
      <dgm:prSet/>
      <dgm:spPr/>
      <dgm:t>
        <a:bodyPr/>
        <a:lstStyle/>
        <a:p>
          <a:endParaRPr lang="el-GR"/>
        </a:p>
      </dgm:t>
    </dgm:pt>
    <dgm:pt modelId="{C29D9971-DCEA-4366-A377-3DEB9498AB40}" type="pres">
      <dgm:prSet presAssocID="{0194A6DF-DEF2-499E-AC18-21C1B3DC79C3}" presName="theList" presStyleCnt="0">
        <dgm:presLayoutVars>
          <dgm:dir/>
          <dgm:animLvl val="lvl"/>
          <dgm:resizeHandles val="exact"/>
        </dgm:presLayoutVars>
      </dgm:prSet>
      <dgm:spPr/>
      <dgm:t>
        <a:bodyPr/>
        <a:lstStyle/>
        <a:p>
          <a:endParaRPr lang="el-GR"/>
        </a:p>
      </dgm:t>
    </dgm:pt>
    <dgm:pt modelId="{BC7E0C33-D621-4443-90FA-5714F142A5D2}" type="pres">
      <dgm:prSet presAssocID="{F2898E47-4870-47B1-B24E-51C7D7C05538}" presName="compNode" presStyleCnt="0"/>
      <dgm:spPr/>
    </dgm:pt>
    <dgm:pt modelId="{D9069757-3221-4840-80A1-B07E9F06FB48}" type="pres">
      <dgm:prSet presAssocID="{F2898E47-4870-47B1-B24E-51C7D7C05538}" presName="aNode" presStyleLbl="bgShp" presStyleIdx="0" presStyleCnt="2"/>
      <dgm:spPr/>
      <dgm:t>
        <a:bodyPr/>
        <a:lstStyle/>
        <a:p>
          <a:endParaRPr lang="el-GR"/>
        </a:p>
      </dgm:t>
    </dgm:pt>
    <dgm:pt modelId="{7907E75C-F9AF-4B6A-A572-61FB3513F0B4}" type="pres">
      <dgm:prSet presAssocID="{F2898E47-4870-47B1-B24E-51C7D7C05538}" presName="textNode" presStyleLbl="bgShp" presStyleIdx="0" presStyleCnt="2"/>
      <dgm:spPr/>
      <dgm:t>
        <a:bodyPr/>
        <a:lstStyle/>
        <a:p>
          <a:endParaRPr lang="el-GR"/>
        </a:p>
      </dgm:t>
    </dgm:pt>
    <dgm:pt modelId="{8B8E302A-98F7-42FB-8355-55CFFBE6D772}" type="pres">
      <dgm:prSet presAssocID="{F2898E47-4870-47B1-B24E-51C7D7C05538}" presName="compChildNode" presStyleCnt="0"/>
      <dgm:spPr/>
    </dgm:pt>
    <dgm:pt modelId="{1625190C-05A6-4CA9-95AB-D3C03E1908F8}" type="pres">
      <dgm:prSet presAssocID="{F2898E47-4870-47B1-B24E-51C7D7C05538}" presName="theInnerList" presStyleCnt="0"/>
      <dgm:spPr/>
    </dgm:pt>
    <dgm:pt modelId="{226615D5-A4E5-43EB-B570-A945DC3E1ED6}" type="pres">
      <dgm:prSet presAssocID="{C277ED0A-532F-4558-8C7D-DF80C094CD51}" presName="childNode" presStyleLbl="node1" presStyleIdx="0" presStyleCnt="6">
        <dgm:presLayoutVars>
          <dgm:bulletEnabled val="1"/>
        </dgm:presLayoutVars>
      </dgm:prSet>
      <dgm:spPr/>
      <dgm:t>
        <a:bodyPr/>
        <a:lstStyle/>
        <a:p>
          <a:endParaRPr lang="el-GR"/>
        </a:p>
      </dgm:t>
    </dgm:pt>
    <dgm:pt modelId="{6A1DFFAB-8D9D-4846-8A2E-773A2E2B482E}" type="pres">
      <dgm:prSet presAssocID="{C277ED0A-532F-4558-8C7D-DF80C094CD51}" presName="aSpace2" presStyleCnt="0"/>
      <dgm:spPr/>
    </dgm:pt>
    <dgm:pt modelId="{A1ED6D60-47FB-4C5E-8350-6142E9AF3B76}" type="pres">
      <dgm:prSet presAssocID="{9709B5ED-F1B7-4C22-8963-768AC3588623}" presName="childNode" presStyleLbl="node1" presStyleIdx="1" presStyleCnt="6">
        <dgm:presLayoutVars>
          <dgm:bulletEnabled val="1"/>
        </dgm:presLayoutVars>
      </dgm:prSet>
      <dgm:spPr/>
      <dgm:t>
        <a:bodyPr/>
        <a:lstStyle/>
        <a:p>
          <a:endParaRPr lang="el-GR"/>
        </a:p>
      </dgm:t>
    </dgm:pt>
    <dgm:pt modelId="{D888E727-798A-4468-B604-14C36C54E255}" type="pres">
      <dgm:prSet presAssocID="{9709B5ED-F1B7-4C22-8963-768AC3588623}" presName="aSpace2" presStyleCnt="0"/>
      <dgm:spPr/>
    </dgm:pt>
    <dgm:pt modelId="{988C3000-9BF6-4B8B-AFFE-59AFAC2DD30B}" type="pres">
      <dgm:prSet presAssocID="{B2F1B609-F0F4-4F4D-8153-070CA2F9069F}" presName="childNode" presStyleLbl="node1" presStyleIdx="2" presStyleCnt="6">
        <dgm:presLayoutVars>
          <dgm:bulletEnabled val="1"/>
        </dgm:presLayoutVars>
      </dgm:prSet>
      <dgm:spPr/>
      <dgm:t>
        <a:bodyPr/>
        <a:lstStyle/>
        <a:p>
          <a:endParaRPr lang="el-GR"/>
        </a:p>
      </dgm:t>
    </dgm:pt>
    <dgm:pt modelId="{FCA0A580-BA0C-4343-AA7F-046F60B03237}" type="pres">
      <dgm:prSet presAssocID="{F2898E47-4870-47B1-B24E-51C7D7C05538}" presName="aSpace" presStyleCnt="0"/>
      <dgm:spPr/>
    </dgm:pt>
    <dgm:pt modelId="{B1B554C1-3D88-4673-A768-FF92117016FD}" type="pres">
      <dgm:prSet presAssocID="{6D88BAC0-3A06-4064-8BD0-C78DF420CC12}" presName="compNode" presStyleCnt="0"/>
      <dgm:spPr/>
    </dgm:pt>
    <dgm:pt modelId="{D7A21975-9847-424B-B67D-125A833B6406}" type="pres">
      <dgm:prSet presAssocID="{6D88BAC0-3A06-4064-8BD0-C78DF420CC12}" presName="aNode" presStyleLbl="bgShp" presStyleIdx="1" presStyleCnt="2"/>
      <dgm:spPr/>
      <dgm:t>
        <a:bodyPr/>
        <a:lstStyle/>
        <a:p>
          <a:endParaRPr lang="el-GR"/>
        </a:p>
      </dgm:t>
    </dgm:pt>
    <dgm:pt modelId="{E250CA40-620E-414F-BAFC-696F22768E9D}" type="pres">
      <dgm:prSet presAssocID="{6D88BAC0-3A06-4064-8BD0-C78DF420CC12}" presName="textNode" presStyleLbl="bgShp" presStyleIdx="1" presStyleCnt="2"/>
      <dgm:spPr/>
      <dgm:t>
        <a:bodyPr/>
        <a:lstStyle/>
        <a:p>
          <a:endParaRPr lang="el-GR"/>
        </a:p>
      </dgm:t>
    </dgm:pt>
    <dgm:pt modelId="{A017A288-DC30-409E-8A64-A08F8E16DAE0}" type="pres">
      <dgm:prSet presAssocID="{6D88BAC0-3A06-4064-8BD0-C78DF420CC12}" presName="compChildNode" presStyleCnt="0"/>
      <dgm:spPr/>
    </dgm:pt>
    <dgm:pt modelId="{E94BD683-ADB3-4FCB-9D6D-118B2133831F}" type="pres">
      <dgm:prSet presAssocID="{6D88BAC0-3A06-4064-8BD0-C78DF420CC12}" presName="theInnerList" presStyleCnt="0"/>
      <dgm:spPr/>
    </dgm:pt>
    <dgm:pt modelId="{5906F8F9-1C31-496F-B902-69D9BE3A6ADB}" type="pres">
      <dgm:prSet presAssocID="{18CCD128-FE56-41DB-B956-A34A360DCB01}" presName="childNode" presStyleLbl="node1" presStyleIdx="3" presStyleCnt="6">
        <dgm:presLayoutVars>
          <dgm:bulletEnabled val="1"/>
        </dgm:presLayoutVars>
      </dgm:prSet>
      <dgm:spPr/>
      <dgm:t>
        <a:bodyPr/>
        <a:lstStyle/>
        <a:p>
          <a:endParaRPr lang="el-GR"/>
        </a:p>
      </dgm:t>
    </dgm:pt>
    <dgm:pt modelId="{DFC7693F-4C0F-48CD-ADB3-6674D5B3B03F}" type="pres">
      <dgm:prSet presAssocID="{18CCD128-FE56-41DB-B956-A34A360DCB01}" presName="aSpace2" presStyleCnt="0"/>
      <dgm:spPr/>
    </dgm:pt>
    <dgm:pt modelId="{0A0EE156-FA87-4A90-9FB6-E98F7637225C}" type="pres">
      <dgm:prSet presAssocID="{B0019299-8845-4EEB-BC1E-01DF6E6EF578}" presName="childNode" presStyleLbl="node1" presStyleIdx="4" presStyleCnt="6">
        <dgm:presLayoutVars>
          <dgm:bulletEnabled val="1"/>
        </dgm:presLayoutVars>
      </dgm:prSet>
      <dgm:spPr/>
      <dgm:t>
        <a:bodyPr/>
        <a:lstStyle/>
        <a:p>
          <a:endParaRPr lang="el-GR"/>
        </a:p>
      </dgm:t>
    </dgm:pt>
    <dgm:pt modelId="{E3991467-7932-4C46-934E-5CDD654BA005}" type="pres">
      <dgm:prSet presAssocID="{B0019299-8845-4EEB-BC1E-01DF6E6EF578}" presName="aSpace2" presStyleCnt="0"/>
      <dgm:spPr/>
    </dgm:pt>
    <dgm:pt modelId="{23F3C24A-C706-4437-A4E7-9E7FC252FD82}" type="pres">
      <dgm:prSet presAssocID="{3D0FF476-9C29-4DF8-BD17-55506FDDD187}" presName="childNode" presStyleLbl="node1" presStyleIdx="5" presStyleCnt="6">
        <dgm:presLayoutVars>
          <dgm:bulletEnabled val="1"/>
        </dgm:presLayoutVars>
      </dgm:prSet>
      <dgm:spPr/>
      <dgm:t>
        <a:bodyPr/>
        <a:lstStyle/>
        <a:p>
          <a:endParaRPr lang="el-GR"/>
        </a:p>
      </dgm:t>
    </dgm:pt>
  </dgm:ptLst>
  <dgm:cxnLst>
    <dgm:cxn modelId="{E2AC2D8B-A774-4F64-9EB3-9CA5647B7812}" type="presOf" srcId="{18CCD128-FE56-41DB-B956-A34A360DCB01}" destId="{5906F8F9-1C31-496F-B902-69D9BE3A6ADB}" srcOrd="0" destOrd="0" presId="urn:microsoft.com/office/officeart/2005/8/layout/lProcess2"/>
    <dgm:cxn modelId="{E8FA87E6-DF16-411E-B84F-F8628197118E}" type="presOf" srcId="{F2898E47-4870-47B1-B24E-51C7D7C05538}" destId="{7907E75C-F9AF-4B6A-A572-61FB3513F0B4}" srcOrd="1" destOrd="0" presId="urn:microsoft.com/office/officeart/2005/8/layout/lProcess2"/>
    <dgm:cxn modelId="{BBAEB3B2-967E-4964-900E-C2509B53C2EB}" srcId="{6D88BAC0-3A06-4064-8BD0-C78DF420CC12}" destId="{B0019299-8845-4EEB-BC1E-01DF6E6EF578}" srcOrd="1" destOrd="0" parTransId="{C63BF31A-E2D1-4D1F-9BAE-00F025FA900C}" sibTransId="{631FD940-44E2-437D-8BE4-468954DB3395}"/>
    <dgm:cxn modelId="{CBBD82C1-6B5A-4B4B-B079-DD4D70165799}" type="presOf" srcId="{F2898E47-4870-47B1-B24E-51C7D7C05538}" destId="{D9069757-3221-4840-80A1-B07E9F06FB48}" srcOrd="0" destOrd="0" presId="urn:microsoft.com/office/officeart/2005/8/layout/lProcess2"/>
    <dgm:cxn modelId="{80FFD60E-F13F-4CA2-9CA6-8DDE8D181577}" srcId="{0194A6DF-DEF2-499E-AC18-21C1B3DC79C3}" destId="{6D88BAC0-3A06-4064-8BD0-C78DF420CC12}" srcOrd="1" destOrd="0" parTransId="{E6EA3706-7E67-43A9-9276-9DA41868261A}" sibTransId="{F818BF19-7B98-4F22-83D2-CD20C29F84DB}"/>
    <dgm:cxn modelId="{A138E84F-B1B3-4A6B-BE58-16A9B0B55BB1}" type="presOf" srcId="{3D0FF476-9C29-4DF8-BD17-55506FDDD187}" destId="{23F3C24A-C706-4437-A4E7-9E7FC252FD82}" srcOrd="0" destOrd="0" presId="urn:microsoft.com/office/officeart/2005/8/layout/lProcess2"/>
    <dgm:cxn modelId="{C5F06DF8-18A7-4D95-B017-6F8AD81AC93E}" srcId="{F2898E47-4870-47B1-B24E-51C7D7C05538}" destId="{9709B5ED-F1B7-4C22-8963-768AC3588623}" srcOrd="1" destOrd="0" parTransId="{D790CBE9-9A05-47D6-890D-CC21CC0E36E1}" sibTransId="{16122B00-25D8-4375-891D-9A30A78CB546}"/>
    <dgm:cxn modelId="{1C6A3BEE-66EE-4788-B6E9-C6AF94A76F8A}" type="presOf" srcId="{6D88BAC0-3A06-4064-8BD0-C78DF420CC12}" destId="{E250CA40-620E-414F-BAFC-696F22768E9D}" srcOrd="1" destOrd="0" presId="urn:microsoft.com/office/officeart/2005/8/layout/lProcess2"/>
    <dgm:cxn modelId="{59A8B3CD-5CD3-4D28-81ED-DE54DADBE647}" type="presOf" srcId="{9709B5ED-F1B7-4C22-8963-768AC3588623}" destId="{A1ED6D60-47FB-4C5E-8350-6142E9AF3B76}" srcOrd="0" destOrd="0" presId="urn:microsoft.com/office/officeart/2005/8/layout/lProcess2"/>
    <dgm:cxn modelId="{DCF8FD5E-02F8-4184-B5F8-216AAA724EFD}" srcId="{F2898E47-4870-47B1-B24E-51C7D7C05538}" destId="{C277ED0A-532F-4558-8C7D-DF80C094CD51}" srcOrd="0" destOrd="0" parTransId="{6A5468CA-5D9E-45F8-AE91-568A46CDE72D}" sibTransId="{6D6814DC-608A-4E48-9D4A-01E4EF0A5D5D}"/>
    <dgm:cxn modelId="{3855AFBA-4D65-4783-B4CB-469730415EC0}" type="presOf" srcId="{C277ED0A-532F-4558-8C7D-DF80C094CD51}" destId="{226615D5-A4E5-43EB-B570-A945DC3E1ED6}" srcOrd="0" destOrd="0" presId="urn:microsoft.com/office/officeart/2005/8/layout/lProcess2"/>
    <dgm:cxn modelId="{0E9D7ABF-B144-426F-B592-C73FCCE12060}" type="presOf" srcId="{B0019299-8845-4EEB-BC1E-01DF6E6EF578}" destId="{0A0EE156-FA87-4A90-9FB6-E98F7637225C}" srcOrd="0" destOrd="0" presId="urn:microsoft.com/office/officeart/2005/8/layout/lProcess2"/>
    <dgm:cxn modelId="{15CA9F62-6626-4A16-A46F-6C610E975A63}" srcId="{6D88BAC0-3A06-4064-8BD0-C78DF420CC12}" destId="{3D0FF476-9C29-4DF8-BD17-55506FDDD187}" srcOrd="2" destOrd="0" parTransId="{AFBA9085-834E-4F08-B568-2AA71893A822}" sibTransId="{B06468A5-F4E8-41E0-8D04-4380DBA6F2FA}"/>
    <dgm:cxn modelId="{48969F9C-CB57-4377-8C81-6D4578B9A163}" type="presOf" srcId="{6D88BAC0-3A06-4064-8BD0-C78DF420CC12}" destId="{D7A21975-9847-424B-B67D-125A833B6406}" srcOrd="0" destOrd="0" presId="urn:microsoft.com/office/officeart/2005/8/layout/lProcess2"/>
    <dgm:cxn modelId="{C9DF25E1-0550-486C-A9C6-937C42504F47}" srcId="{6D88BAC0-3A06-4064-8BD0-C78DF420CC12}" destId="{18CCD128-FE56-41DB-B956-A34A360DCB01}" srcOrd="0" destOrd="0" parTransId="{40652881-7547-4232-B443-61FBD8C43895}" sibTransId="{1D864857-5CBD-4369-977C-9A4F8B153D20}"/>
    <dgm:cxn modelId="{2D4502D3-0430-40EE-BFE0-A030A9391121}" srcId="{0194A6DF-DEF2-499E-AC18-21C1B3DC79C3}" destId="{F2898E47-4870-47B1-B24E-51C7D7C05538}" srcOrd="0" destOrd="0" parTransId="{55C8DD5C-C287-45FE-8250-B729E6742CD0}" sibTransId="{0281C4CB-DDFD-4BC9-81A3-7B763AF46A79}"/>
    <dgm:cxn modelId="{06E41727-EBE3-4307-B2E2-7A44E99F34EF}" srcId="{F2898E47-4870-47B1-B24E-51C7D7C05538}" destId="{B2F1B609-F0F4-4F4D-8153-070CA2F9069F}" srcOrd="2" destOrd="0" parTransId="{E444ADE3-B0DD-4398-A958-E7C6C976AEC4}" sibTransId="{8AE08DAB-05FF-4DC9-91BE-75E1ABABC03A}"/>
    <dgm:cxn modelId="{9A9042B8-FD99-4942-8987-EC88A6F548A9}" type="presOf" srcId="{0194A6DF-DEF2-499E-AC18-21C1B3DC79C3}" destId="{C29D9971-DCEA-4366-A377-3DEB9498AB40}" srcOrd="0" destOrd="0" presId="urn:microsoft.com/office/officeart/2005/8/layout/lProcess2"/>
    <dgm:cxn modelId="{FCFB8C81-C4AE-4966-80FF-813B7E20E9EB}" type="presOf" srcId="{B2F1B609-F0F4-4F4D-8153-070CA2F9069F}" destId="{988C3000-9BF6-4B8B-AFFE-59AFAC2DD30B}" srcOrd="0" destOrd="0" presId="urn:microsoft.com/office/officeart/2005/8/layout/lProcess2"/>
    <dgm:cxn modelId="{3BA38A30-3970-415A-9645-62730F42A364}" type="presParOf" srcId="{C29D9971-DCEA-4366-A377-3DEB9498AB40}" destId="{BC7E0C33-D621-4443-90FA-5714F142A5D2}" srcOrd="0" destOrd="0" presId="urn:microsoft.com/office/officeart/2005/8/layout/lProcess2"/>
    <dgm:cxn modelId="{710731AD-9EBB-47C4-894C-5D97463E29DE}" type="presParOf" srcId="{BC7E0C33-D621-4443-90FA-5714F142A5D2}" destId="{D9069757-3221-4840-80A1-B07E9F06FB48}" srcOrd="0" destOrd="0" presId="urn:microsoft.com/office/officeart/2005/8/layout/lProcess2"/>
    <dgm:cxn modelId="{509CC280-FD85-445B-AF7D-C05C0A794A63}" type="presParOf" srcId="{BC7E0C33-D621-4443-90FA-5714F142A5D2}" destId="{7907E75C-F9AF-4B6A-A572-61FB3513F0B4}" srcOrd="1" destOrd="0" presId="urn:microsoft.com/office/officeart/2005/8/layout/lProcess2"/>
    <dgm:cxn modelId="{9AB857DA-B0F4-46E7-8D9C-EB5405B4F1A6}" type="presParOf" srcId="{BC7E0C33-D621-4443-90FA-5714F142A5D2}" destId="{8B8E302A-98F7-42FB-8355-55CFFBE6D772}" srcOrd="2" destOrd="0" presId="urn:microsoft.com/office/officeart/2005/8/layout/lProcess2"/>
    <dgm:cxn modelId="{4F39AC7A-CA92-4940-A50D-E2966CFFBEA2}" type="presParOf" srcId="{8B8E302A-98F7-42FB-8355-55CFFBE6D772}" destId="{1625190C-05A6-4CA9-95AB-D3C03E1908F8}" srcOrd="0" destOrd="0" presId="urn:microsoft.com/office/officeart/2005/8/layout/lProcess2"/>
    <dgm:cxn modelId="{BEC30901-A246-41D0-8E68-A0C52376B578}" type="presParOf" srcId="{1625190C-05A6-4CA9-95AB-D3C03E1908F8}" destId="{226615D5-A4E5-43EB-B570-A945DC3E1ED6}" srcOrd="0" destOrd="0" presId="urn:microsoft.com/office/officeart/2005/8/layout/lProcess2"/>
    <dgm:cxn modelId="{70A4CBE4-E935-4C05-A37B-F253C0B4BA2A}" type="presParOf" srcId="{1625190C-05A6-4CA9-95AB-D3C03E1908F8}" destId="{6A1DFFAB-8D9D-4846-8A2E-773A2E2B482E}" srcOrd="1" destOrd="0" presId="urn:microsoft.com/office/officeart/2005/8/layout/lProcess2"/>
    <dgm:cxn modelId="{E26B7847-78CA-444B-995B-6596C7BFF154}" type="presParOf" srcId="{1625190C-05A6-4CA9-95AB-D3C03E1908F8}" destId="{A1ED6D60-47FB-4C5E-8350-6142E9AF3B76}" srcOrd="2" destOrd="0" presId="urn:microsoft.com/office/officeart/2005/8/layout/lProcess2"/>
    <dgm:cxn modelId="{96E5B8AC-6CF2-42F7-9A12-0461B9A7839B}" type="presParOf" srcId="{1625190C-05A6-4CA9-95AB-D3C03E1908F8}" destId="{D888E727-798A-4468-B604-14C36C54E255}" srcOrd="3" destOrd="0" presId="urn:microsoft.com/office/officeart/2005/8/layout/lProcess2"/>
    <dgm:cxn modelId="{54CFE442-E73F-4E67-9E7F-76E54CEB7889}" type="presParOf" srcId="{1625190C-05A6-4CA9-95AB-D3C03E1908F8}" destId="{988C3000-9BF6-4B8B-AFFE-59AFAC2DD30B}" srcOrd="4" destOrd="0" presId="urn:microsoft.com/office/officeart/2005/8/layout/lProcess2"/>
    <dgm:cxn modelId="{1E1C701E-A525-4257-B649-C14E9336B873}" type="presParOf" srcId="{C29D9971-DCEA-4366-A377-3DEB9498AB40}" destId="{FCA0A580-BA0C-4343-AA7F-046F60B03237}" srcOrd="1" destOrd="0" presId="urn:microsoft.com/office/officeart/2005/8/layout/lProcess2"/>
    <dgm:cxn modelId="{B93FFD4F-5C23-43B2-ABF8-822DCF1640B0}" type="presParOf" srcId="{C29D9971-DCEA-4366-A377-3DEB9498AB40}" destId="{B1B554C1-3D88-4673-A768-FF92117016FD}" srcOrd="2" destOrd="0" presId="urn:microsoft.com/office/officeart/2005/8/layout/lProcess2"/>
    <dgm:cxn modelId="{DFA2709D-6658-440A-9443-9F039619F4E2}" type="presParOf" srcId="{B1B554C1-3D88-4673-A768-FF92117016FD}" destId="{D7A21975-9847-424B-B67D-125A833B6406}" srcOrd="0" destOrd="0" presId="urn:microsoft.com/office/officeart/2005/8/layout/lProcess2"/>
    <dgm:cxn modelId="{B9BB8156-F201-4B8C-8B54-D45CE1C197F3}" type="presParOf" srcId="{B1B554C1-3D88-4673-A768-FF92117016FD}" destId="{E250CA40-620E-414F-BAFC-696F22768E9D}" srcOrd="1" destOrd="0" presId="urn:microsoft.com/office/officeart/2005/8/layout/lProcess2"/>
    <dgm:cxn modelId="{B77BB5F7-8C38-432C-AC74-F85B8BC46832}" type="presParOf" srcId="{B1B554C1-3D88-4673-A768-FF92117016FD}" destId="{A017A288-DC30-409E-8A64-A08F8E16DAE0}" srcOrd="2" destOrd="0" presId="urn:microsoft.com/office/officeart/2005/8/layout/lProcess2"/>
    <dgm:cxn modelId="{FD4302B2-68B5-4B19-AE14-40F5D0A9225A}" type="presParOf" srcId="{A017A288-DC30-409E-8A64-A08F8E16DAE0}" destId="{E94BD683-ADB3-4FCB-9D6D-118B2133831F}" srcOrd="0" destOrd="0" presId="urn:microsoft.com/office/officeart/2005/8/layout/lProcess2"/>
    <dgm:cxn modelId="{A55AA7DF-ED41-4AF1-B0A9-FCE66611D23D}" type="presParOf" srcId="{E94BD683-ADB3-4FCB-9D6D-118B2133831F}" destId="{5906F8F9-1C31-496F-B902-69D9BE3A6ADB}" srcOrd="0" destOrd="0" presId="urn:microsoft.com/office/officeart/2005/8/layout/lProcess2"/>
    <dgm:cxn modelId="{B98AD480-11C8-4129-BFF2-4022818E0DF1}" type="presParOf" srcId="{E94BD683-ADB3-4FCB-9D6D-118B2133831F}" destId="{DFC7693F-4C0F-48CD-ADB3-6674D5B3B03F}" srcOrd="1" destOrd="0" presId="urn:microsoft.com/office/officeart/2005/8/layout/lProcess2"/>
    <dgm:cxn modelId="{BA05F726-E6E5-4A7A-A32D-6B6570551884}" type="presParOf" srcId="{E94BD683-ADB3-4FCB-9D6D-118B2133831F}" destId="{0A0EE156-FA87-4A90-9FB6-E98F7637225C}" srcOrd="2" destOrd="0" presId="urn:microsoft.com/office/officeart/2005/8/layout/lProcess2"/>
    <dgm:cxn modelId="{DF2F879C-00E1-470F-A35F-CCEDE034A164}" type="presParOf" srcId="{E94BD683-ADB3-4FCB-9D6D-118B2133831F}" destId="{E3991467-7932-4C46-934E-5CDD654BA005}" srcOrd="3" destOrd="0" presId="urn:microsoft.com/office/officeart/2005/8/layout/lProcess2"/>
    <dgm:cxn modelId="{903FA5A5-D62E-42BA-9508-A9F41D2759CA}" type="presParOf" srcId="{E94BD683-ADB3-4FCB-9D6D-118B2133831F}" destId="{23F3C24A-C706-4437-A4E7-9E7FC252FD8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4A6DF-DEF2-499E-AC18-21C1B3DC79C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C277ED0A-532F-4558-8C7D-DF80C094CD51}">
      <dgm:prSet phldrT="[Κείμενο]"/>
      <dgm:spPr/>
      <dgm:t>
        <a:bodyPr/>
        <a:lstStyle/>
        <a:p>
          <a:r>
            <a:rPr lang="el-GR" dirty="0"/>
            <a:t>Τα σχολεία διαθέτουν εξοπλισμό και τα κατάλληλα εργαλεία για να επιτρέψουν στους μαθητές να πειραματιστούν και να διεξάγουν έρευνα</a:t>
          </a:r>
        </a:p>
      </dgm:t>
    </dgm:pt>
    <dgm:pt modelId="{6A5468CA-5D9E-45F8-AE91-568A46CDE72D}" type="parTrans" cxnId="{DCF8FD5E-02F8-4184-B5F8-216AAA724EFD}">
      <dgm:prSet/>
      <dgm:spPr/>
      <dgm:t>
        <a:bodyPr/>
        <a:lstStyle/>
        <a:p>
          <a:endParaRPr lang="el-GR"/>
        </a:p>
      </dgm:t>
    </dgm:pt>
    <dgm:pt modelId="{6D6814DC-608A-4E48-9D4A-01E4EF0A5D5D}" type="sibTrans" cxnId="{DCF8FD5E-02F8-4184-B5F8-216AAA724EFD}">
      <dgm:prSet/>
      <dgm:spPr/>
      <dgm:t>
        <a:bodyPr/>
        <a:lstStyle/>
        <a:p>
          <a:endParaRPr lang="el-GR"/>
        </a:p>
      </dgm:t>
    </dgm:pt>
    <dgm:pt modelId="{6D88BAC0-3A06-4064-8BD0-C78DF420CC12}">
      <dgm:prSet phldrT="[Κείμενο]" custT="1"/>
      <dgm:spPr/>
      <dgm:t>
        <a:bodyPr/>
        <a:lstStyle/>
        <a:p>
          <a:r>
            <a:rPr lang="el-GR" sz="3500" dirty="0"/>
            <a:t>Δημόσια Σχολεία</a:t>
          </a:r>
        </a:p>
      </dgm:t>
    </dgm:pt>
    <dgm:pt modelId="{E6EA3706-7E67-43A9-9276-9DA41868261A}" type="parTrans" cxnId="{80FFD60E-F13F-4CA2-9CA6-8DDE8D181577}">
      <dgm:prSet/>
      <dgm:spPr/>
      <dgm:t>
        <a:bodyPr/>
        <a:lstStyle/>
        <a:p>
          <a:endParaRPr lang="el-GR"/>
        </a:p>
      </dgm:t>
    </dgm:pt>
    <dgm:pt modelId="{F818BF19-7B98-4F22-83D2-CD20C29F84DB}" type="sibTrans" cxnId="{80FFD60E-F13F-4CA2-9CA6-8DDE8D181577}">
      <dgm:prSet/>
      <dgm:spPr/>
      <dgm:t>
        <a:bodyPr/>
        <a:lstStyle/>
        <a:p>
          <a:endParaRPr lang="el-GR"/>
        </a:p>
      </dgm:t>
    </dgm:pt>
    <dgm:pt modelId="{18CCD128-FE56-41DB-B956-A34A360DCB01}">
      <dgm:prSet phldrT="[Κείμενο]"/>
      <dgm:spPr/>
      <dgm:t>
        <a:bodyPr/>
        <a:lstStyle/>
        <a:p>
          <a:r>
            <a:rPr lang="el-GR" dirty="0"/>
            <a:t>Οι μαθητές συχνά δεν έχουν βιβλία, καθώς δεν έχουν τα χρήματα για να τα αποκτήσουν</a:t>
          </a:r>
        </a:p>
      </dgm:t>
    </dgm:pt>
    <dgm:pt modelId="{40652881-7547-4232-B443-61FBD8C43895}" type="parTrans" cxnId="{C9DF25E1-0550-486C-A9C6-937C42504F47}">
      <dgm:prSet/>
      <dgm:spPr/>
      <dgm:t>
        <a:bodyPr/>
        <a:lstStyle/>
        <a:p>
          <a:endParaRPr lang="el-GR"/>
        </a:p>
      </dgm:t>
    </dgm:pt>
    <dgm:pt modelId="{1D864857-5CBD-4369-977C-9A4F8B153D20}" type="sibTrans" cxnId="{C9DF25E1-0550-486C-A9C6-937C42504F47}">
      <dgm:prSet/>
      <dgm:spPr/>
      <dgm:t>
        <a:bodyPr/>
        <a:lstStyle/>
        <a:p>
          <a:endParaRPr lang="el-GR"/>
        </a:p>
      </dgm:t>
    </dgm:pt>
    <dgm:pt modelId="{9709B5ED-F1B7-4C22-8963-768AC3588623}">
      <dgm:prSet phldrT="[Κείμενο]"/>
      <dgm:spPr/>
      <dgm:t>
        <a:bodyPr/>
        <a:lstStyle/>
        <a:p>
          <a:r>
            <a:rPr lang="el-GR" dirty="0"/>
            <a:t>Οι περισσότεροι καθηγητές έχουν μεταπτυχιακά και διδακτορικά διπλώματα.</a:t>
          </a:r>
        </a:p>
      </dgm:t>
    </dgm:pt>
    <dgm:pt modelId="{D790CBE9-9A05-47D6-890D-CC21CC0E36E1}" type="parTrans" cxnId="{C5F06DF8-18A7-4D95-B017-6F8AD81AC93E}">
      <dgm:prSet/>
      <dgm:spPr/>
      <dgm:t>
        <a:bodyPr/>
        <a:lstStyle/>
        <a:p>
          <a:endParaRPr lang="el-GR"/>
        </a:p>
      </dgm:t>
    </dgm:pt>
    <dgm:pt modelId="{16122B00-25D8-4375-891D-9A30A78CB546}" type="sibTrans" cxnId="{C5F06DF8-18A7-4D95-B017-6F8AD81AC93E}">
      <dgm:prSet/>
      <dgm:spPr/>
      <dgm:t>
        <a:bodyPr/>
        <a:lstStyle/>
        <a:p>
          <a:endParaRPr lang="el-GR"/>
        </a:p>
      </dgm:t>
    </dgm:pt>
    <dgm:pt modelId="{B0019299-8845-4EEB-BC1E-01DF6E6EF578}">
      <dgm:prSet phldrT="[Κείμενο]"/>
      <dgm:spPr/>
      <dgm:t>
        <a:bodyPr/>
        <a:lstStyle/>
        <a:p>
          <a:r>
            <a:rPr lang="el-GR" dirty="0"/>
            <a:t>Έλλειψη καθηγητών</a:t>
          </a:r>
        </a:p>
      </dgm:t>
    </dgm:pt>
    <dgm:pt modelId="{C63BF31A-E2D1-4D1F-9BAE-00F025FA900C}" type="parTrans" cxnId="{BBAEB3B2-967E-4964-900E-C2509B53C2EB}">
      <dgm:prSet/>
      <dgm:spPr/>
      <dgm:t>
        <a:bodyPr/>
        <a:lstStyle/>
        <a:p>
          <a:endParaRPr lang="el-GR"/>
        </a:p>
      </dgm:t>
    </dgm:pt>
    <dgm:pt modelId="{631FD940-44E2-437D-8BE4-468954DB3395}" type="sibTrans" cxnId="{BBAEB3B2-967E-4964-900E-C2509B53C2EB}">
      <dgm:prSet/>
      <dgm:spPr/>
      <dgm:t>
        <a:bodyPr/>
        <a:lstStyle/>
        <a:p>
          <a:endParaRPr lang="el-GR"/>
        </a:p>
      </dgm:t>
    </dgm:pt>
    <dgm:pt modelId="{F2898E47-4870-47B1-B24E-51C7D7C05538}">
      <dgm:prSet phldrT="[Κείμενο]" custT="1"/>
      <dgm:spPr/>
      <dgm:t>
        <a:bodyPr/>
        <a:lstStyle/>
        <a:p>
          <a:r>
            <a:rPr lang="el-GR" sz="3500" dirty="0"/>
            <a:t>Ιδιωτικά Σχολεία</a:t>
          </a:r>
        </a:p>
      </dgm:t>
    </dgm:pt>
    <dgm:pt modelId="{0281C4CB-DDFD-4BC9-81A3-7B763AF46A79}" type="sibTrans" cxnId="{2D4502D3-0430-40EE-BFE0-A030A9391121}">
      <dgm:prSet/>
      <dgm:spPr/>
      <dgm:t>
        <a:bodyPr/>
        <a:lstStyle/>
        <a:p>
          <a:endParaRPr lang="el-GR"/>
        </a:p>
      </dgm:t>
    </dgm:pt>
    <dgm:pt modelId="{55C8DD5C-C287-45FE-8250-B729E6742CD0}" type="parTrans" cxnId="{2D4502D3-0430-40EE-BFE0-A030A9391121}">
      <dgm:prSet/>
      <dgm:spPr/>
      <dgm:t>
        <a:bodyPr/>
        <a:lstStyle/>
        <a:p>
          <a:endParaRPr lang="el-GR"/>
        </a:p>
      </dgm:t>
    </dgm:pt>
    <dgm:pt modelId="{B2F1B609-F0F4-4F4D-8153-070CA2F9069F}">
      <dgm:prSet/>
      <dgm:spPr/>
      <dgm:t>
        <a:bodyPr/>
        <a:lstStyle/>
        <a:p>
          <a:r>
            <a:rPr lang="el-GR" dirty="0"/>
            <a:t>Τα σχολεία διαθέτουν </a:t>
          </a:r>
          <a:r>
            <a:rPr lang="en-US" dirty="0"/>
            <a:t>WIFI, </a:t>
          </a:r>
          <a:r>
            <a:rPr lang="el-GR" dirty="0"/>
            <a:t>βιβλιοθήκες, εργαστήρια χημείας, βιολογίας και πληροφορικής</a:t>
          </a:r>
        </a:p>
      </dgm:t>
    </dgm:pt>
    <dgm:pt modelId="{E444ADE3-B0DD-4398-A958-E7C6C976AEC4}" type="parTrans" cxnId="{06E41727-EBE3-4307-B2E2-7A44E99F34EF}">
      <dgm:prSet/>
      <dgm:spPr/>
      <dgm:t>
        <a:bodyPr/>
        <a:lstStyle/>
        <a:p>
          <a:endParaRPr lang="el-GR"/>
        </a:p>
      </dgm:t>
    </dgm:pt>
    <dgm:pt modelId="{8AE08DAB-05FF-4DC9-91BE-75E1ABABC03A}" type="sibTrans" cxnId="{06E41727-EBE3-4307-B2E2-7A44E99F34EF}">
      <dgm:prSet/>
      <dgm:spPr/>
      <dgm:t>
        <a:bodyPr/>
        <a:lstStyle/>
        <a:p>
          <a:endParaRPr lang="el-GR"/>
        </a:p>
      </dgm:t>
    </dgm:pt>
    <dgm:pt modelId="{3D0FF476-9C29-4DF8-BD17-55506FDDD187}">
      <dgm:prSet/>
      <dgm:spPr/>
      <dgm:t>
        <a:bodyPr/>
        <a:lstStyle/>
        <a:p>
          <a:r>
            <a:rPr lang="el-GR" dirty="0"/>
            <a:t>Πολλοί μαθητές προέρχονται από οικογένειες που πλήττονται από φτώχεια, πείνα και γονείς με ελάχιστη ή μηδενική μόρφωση</a:t>
          </a:r>
        </a:p>
      </dgm:t>
    </dgm:pt>
    <dgm:pt modelId="{AFBA9085-834E-4F08-B568-2AA71893A822}" type="parTrans" cxnId="{15CA9F62-6626-4A16-A46F-6C610E975A63}">
      <dgm:prSet/>
      <dgm:spPr/>
      <dgm:t>
        <a:bodyPr/>
        <a:lstStyle/>
        <a:p>
          <a:endParaRPr lang="el-GR"/>
        </a:p>
      </dgm:t>
    </dgm:pt>
    <dgm:pt modelId="{B06468A5-F4E8-41E0-8D04-4380DBA6F2FA}" type="sibTrans" cxnId="{15CA9F62-6626-4A16-A46F-6C610E975A63}">
      <dgm:prSet/>
      <dgm:spPr/>
      <dgm:t>
        <a:bodyPr/>
        <a:lstStyle/>
        <a:p>
          <a:endParaRPr lang="el-GR"/>
        </a:p>
      </dgm:t>
    </dgm:pt>
    <dgm:pt modelId="{C29D9971-DCEA-4366-A377-3DEB9498AB40}" type="pres">
      <dgm:prSet presAssocID="{0194A6DF-DEF2-499E-AC18-21C1B3DC79C3}" presName="theList" presStyleCnt="0">
        <dgm:presLayoutVars>
          <dgm:dir/>
          <dgm:animLvl val="lvl"/>
          <dgm:resizeHandles val="exact"/>
        </dgm:presLayoutVars>
      </dgm:prSet>
      <dgm:spPr/>
      <dgm:t>
        <a:bodyPr/>
        <a:lstStyle/>
        <a:p>
          <a:endParaRPr lang="el-GR"/>
        </a:p>
      </dgm:t>
    </dgm:pt>
    <dgm:pt modelId="{BC7E0C33-D621-4443-90FA-5714F142A5D2}" type="pres">
      <dgm:prSet presAssocID="{F2898E47-4870-47B1-B24E-51C7D7C05538}" presName="compNode" presStyleCnt="0"/>
      <dgm:spPr/>
    </dgm:pt>
    <dgm:pt modelId="{D9069757-3221-4840-80A1-B07E9F06FB48}" type="pres">
      <dgm:prSet presAssocID="{F2898E47-4870-47B1-B24E-51C7D7C05538}" presName="aNode" presStyleLbl="bgShp" presStyleIdx="0" presStyleCnt="2"/>
      <dgm:spPr/>
      <dgm:t>
        <a:bodyPr/>
        <a:lstStyle/>
        <a:p>
          <a:endParaRPr lang="el-GR"/>
        </a:p>
      </dgm:t>
    </dgm:pt>
    <dgm:pt modelId="{7907E75C-F9AF-4B6A-A572-61FB3513F0B4}" type="pres">
      <dgm:prSet presAssocID="{F2898E47-4870-47B1-B24E-51C7D7C05538}" presName="textNode" presStyleLbl="bgShp" presStyleIdx="0" presStyleCnt="2"/>
      <dgm:spPr/>
      <dgm:t>
        <a:bodyPr/>
        <a:lstStyle/>
        <a:p>
          <a:endParaRPr lang="el-GR"/>
        </a:p>
      </dgm:t>
    </dgm:pt>
    <dgm:pt modelId="{8B8E302A-98F7-42FB-8355-55CFFBE6D772}" type="pres">
      <dgm:prSet presAssocID="{F2898E47-4870-47B1-B24E-51C7D7C05538}" presName="compChildNode" presStyleCnt="0"/>
      <dgm:spPr/>
    </dgm:pt>
    <dgm:pt modelId="{1625190C-05A6-4CA9-95AB-D3C03E1908F8}" type="pres">
      <dgm:prSet presAssocID="{F2898E47-4870-47B1-B24E-51C7D7C05538}" presName="theInnerList" presStyleCnt="0"/>
      <dgm:spPr/>
    </dgm:pt>
    <dgm:pt modelId="{226615D5-A4E5-43EB-B570-A945DC3E1ED6}" type="pres">
      <dgm:prSet presAssocID="{C277ED0A-532F-4558-8C7D-DF80C094CD51}" presName="childNode" presStyleLbl="node1" presStyleIdx="0" presStyleCnt="6">
        <dgm:presLayoutVars>
          <dgm:bulletEnabled val="1"/>
        </dgm:presLayoutVars>
      </dgm:prSet>
      <dgm:spPr/>
      <dgm:t>
        <a:bodyPr/>
        <a:lstStyle/>
        <a:p>
          <a:endParaRPr lang="el-GR"/>
        </a:p>
      </dgm:t>
    </dgm:pt>
    <dgm:pt modelId="{6A1DFFAB-8D9D-4846-8A2E-773A2E2B482E}" type="pres">
      <dgm:prSet presAssocID="{C277ED0A-532F-4558-8C7D-DF80C094CD51}" presName="aSpace2" presStyleCnt="0"/>
      <dgm:spPr/>
    </dgm:pt>
    <dgm:pt modelId="{A1ED6D60-47FB-4C5E-8350-6142E9AF3B76}" type="pres">
      <dgm:prSet presAssocID="{9709B5ED-F1B7-4C22-8963-768AC3588623}" presName="childNode" presStyleLbl="node1" presStyleIdx="1" presStyleCnt="6">
        <dgm:presLayoutVars>
          <dgm:bulletEnabled val="1"/>
        </dgm:presLayoutVars>
      </dgm:prSet>
      <dgm:spPr/>
      <dgm:t>
        <a:bodyPr/>
        <a:lstStyle/>
        <a:p>
          <a:endParaRPr lang="el-GR"/>
        </a:p>
      </dgm:t>
    </dgm:pt>
    <dgm:pt modelId="{D888E727-798A-4468-B604-14C36C54E255}" type="pres">
      <dgm:prSet presAssocID="{9709B5ED-F1B7-4C22-8963-768AC3588623}" presName="aSpace2" presStyleCnt="0"/>
      <dgm:spPr/>
    </dgm:pt>
    <dgm:pt modelId="{988C3000-9BF6-4B8B-AFFE-59AFAC2DD30B}" type="pres">
      <dgm:prSet presAssocID="{B2F1B609-F0F4-4F4D-8153-070CA2F9069F}" presName="childNode" presStyleLbl="node1" presStyleIdx="2" presStyleCnt="6">
        <dgm:presLayoutVars>
          <dgm:bulletEnabled val="1"/>
        </dgm:presLayoutVars>
      </dgm:prSet>
      <dgm:spPr/>
      <dgm:t>
        <a:bodyPr/>
        <a:lstStyle/>
        <a:p>
          <a:endParaRPr lang="el-GR"/>
        </a:p>
      </dgm:t>
    </dgm:pt>
    <dgm:pt modelId="{FCA0A580-BA0C-4343-AA7F-046F60B03237}" type="pres">
      <dgm:prSet presAssocID="{F2898E47-4870-47B1-B24E-51C7D7C05538}" presName="aSpace" presStyleCnt="0"/>
      <dgm:spPr/>
    </dgm:pt>
    <dgm:pt modelId="{B1B554C1-3D88-4673-A768-FF92117016FD}" type="pres">
      <dgm:prSet presAssocID="{6D88BAC0-3A06-4064-8BD0-C78DF420CC12}" presName="compNode" presStyleCnt="0"/>
      <dgm:spPr/>
    </dgm:pt>
    <dgm:pt modelId="{D7A21975-9847-424B-B67D-125A833B6406}" type="pres">
      <dgm:prSet presAssocID="{6D88BAC0-3A06-4064-8BD0-C78DF420CC12}" presName="aNode" presStyleLbl="bgShp" presStyleIdx="1" presStyleCnt="2"/>
      <dgm:spPr/>
      <dgm:t>
        <a:bodyPr/>
        <a:lstStyle/>
        <a:p>
          <a:endParaRPr lang="el-GR"/>
        </a:p>
      </dgm:t>
    </dgm:pt>
    <dgm:pt modelId="{E250CA40-620E-414F-BAFC-696F22768E9D}" type="pres">
      <dgm:prSet presAssocID="{6D88BAC0-3A06-4064-8BD0-C78DF420CC12}" presName="textNode" presStyleLbl="bgShp" presStyleIdx="1" presStyleCnt="2"/>
      <dgm:spPr/>
      <dgm:t>
        <a:bodyPr/>
        <a:lstStyle/>
        <a:p>
          <a:endParaRPr lang="el-GR"/>
        </a:p>
      </dgm:t>
    </dgm:pt>
    <dgm:pt modelId="{A017A288-DC30-409E-8A64-A08F8E16DAE0}" type="pres">
      <dgm:prSet presAssocID="{6D88BAC0-3A06-4064-8BD0-C78DF420CC12}" presName="compChildNode" presStyleCnt="0"/>
      <dgm:spPr/>
    </dgm:pt>
    <dgm:pt modelId="{E94BD683-ADB3-4FCB-9D6D-118B2133831F}" type="pres">
      <dgm:prSet presAssocID="{6D88BAC0-3A06-4064-8BD0-C78DF420CC12}" presName="theInnerList" presStyleCnt="0"/>
      <dgm:spPr/>
    </dgm:pt>
    <dgm:pt modelId="{5906F8F9-1C31-496F-B902-69D9BE3A6ADB}" type="pres">
      <dgm:prSet presAssocID="{18CCD128-FE56-41DB-B956-A34A360DCB01}" presName="childNode" presStyleLbl="node1" presStyleIdx="3" presStyleCnt="6">
        <dgm:presLayoutVars>
          <dgm:bulletEnabled val="1"/>
        </dgm:presLayoutVars>
      </dgm:prSet>
      <dgm:spPr/>
      <dgm:t>
        <a:bodyPr/>
        <a:lstStyle/>
        <a:p>
          <a:endParaRPr lang="el-GR"/>
        </a:p>
      </dgm:t>
    </dgm:pt>
    <dgm:pt modelId="{DFC7693F-4C0F-48CD-ADB3-6674D5B3B03F}" type="pres">
      <dgm:prSet presAssocID="{18CCD128-FE56-41DB-B956-A34A360DCB01}" presName="aSpace2" presStyleCnt="0"/>
      <dgm:spPr/>
    </dgm:pt>
    <dgm:pt modelId="{0A0EE156-FA87-4A90-9FB6-E98F7637225C}" type="pres">
      <dgm:prSet presAssocID="{B0019299-8845-4EEB-BC1E-01DF6E6EF578}" presName="childNode" presStyleLbl="node1" presStyleIdx="4" presStyleCnt="6">
        <dgm:presLayoutVars>
          <dgm:bulletEnabled val="1"/>
        </dgm:presLayoutVars>
      </dgm:prSet>
      <dgm:spPr/>
      <dgm:t>
        <a:bodyPr/>
        <a:lstStyle/>
        <a:p>
          <a:endParaRPr lang="el-GR"/>
        </a:p>
      </dgm:t>
    </dgm:pt>
    <dgm:pt modelId="{E3991467-7932-4C46-934E-5CDD654BA005}" type="pres">
      <dgm:prSet presAssocID="{B0019299-8845-4EEB-BC1E-01DF6E6EF578}" presName="aSpace2" presStyleCnt="0"/>
      <dgm:spPr/>
    </dgm:pt>
    <dgm:pt modelId="{23F3C24A-C706-4437-A4E7-9E7FC252FD82}" type="pres">
      <dgm:prSet presAssocID="{3D0FF476-9C29-4DF8-BD17-55506FDDD187}" presName="childNode" presStyleLbl="node1" presStyleIdx="5" presStyleCnt="6">
        <dgm:presLayoutVars>
          <dgm:bulletEnabled val="1"/>
        </dgm:presLayoutVars>
      </dgm:prSet>
      <dgm:spPr/>
      <dgm:t>
        <a:bodyPr/>
        <a:lstStyle/>
        <a:p>
          <a:endParaRPr lang="el-GR"/>
        </a:p>
      </dgm:t>
    </dgm:pt>
  </dgm:ptLst>
  <dgm:cxnLst>
    <dgm:cxn modelId="{E2AC2D8B-A774-4F64-9EB3-9CA5647B7812}" type="presOf" srcId="{18CCD128-FE56-41DB-B956-A34A360DCB01}" destId="{5906F8F9-1C31-496F-B902-69D9BE3A6ADB}" srcOrd="0" destOrd="0" presId="urn:microsoft.com/office/officeart/2005/8/layout/lProcess2"/>
    <dgm:cxn modelId="{E8FA87E6-DF16-411E-B84F-F8628197118E}" type="presOf" srcId="{F2898E47-4870-47B1-B24E-51C7D7C05538}" destId="{7907E75C-F9AF-4B6A-A572-61FB3513F0B4}" srcOrd="1" destOrd="0" presId="urn:microsoft.com/office/officeart/2005/8/layout/lProcess2"/>
    <dgm:cxn modelId="{BBAEB3B2-967E-4964-900E-C2509B53C2EB}" srcId="{6D88BAC0-3A06-4064-8BD0-C78DF420CC12}" destId="{B0019299-8845-4EEB-BC1E-01DF6E6EF578}" srcOrd="1" destOrd="0" parTransId="{C63BF31A-E2D1-4D1F-9BAE-00F025FA900C}" sibTransId="{631FD940-44E2-437D-8BE4-468954DB3395}"/>
    <dgm:cxn modelId="{CBBD82C1-6B5A-4B4B-B079-DD4D70165799}" type="presOf" srcId="{F2898E47-4870-47B1-B24E-51C7D7C05538}" destId="{D9069757-3221-4840-80A1-B07E9F06FB48}" srcOrd="0" destOrd="0" presId="urn:microsoft.com/office/officeart/2005/8/layout/lProcess2"/>
    <dgm:cxn modelId="{80FFD60E-F13F-4CA2-9CA6-8DDE8D181577}" srcId="{0194A6DF-DEF2-499E-AC18-21C1B3DC79C3}" destId="{6D88BAC0-3A06-4064-8BD0-C78DF420CC12}" srcOrd="1" destOrd="0" parTransId="{E6EA3706-7E67-43A9-9276-9DA41868261A}" sibTransId="{F818BF19-7B98-4F22-83D2-CD20C29F84DB}"/>
    <dgm:cxn modelId="{A138E84F-B1B3-4A6B-BE58-16A9B0B55BB1}" type="presOf" srcId="{3D0FF476-9C29-4DF8-BD17-55506FDDD187}" destId="{23F3C24A-C706-4437-A4E7-9E7FC252FD82}" srcOrd="0" destOrd="0" presId="urn:microsoft.com/office/officeart/2005/8/layout/lProcess2"/>
    <dgm:cxn modelId="{C5F06DF8-18A7-4D95-B017-6F8AD81AC93E}" srcId="{F2898E47-4870-47B1-B24E-51C7D7C05538}" destId="{9709B5ED-F1B7-4C22-8963-768AC3588623}" srcOrd="1" destOrd="0" parTransId="{D790CBE9-9A05-47D6-890D-CC21CC0E36E1}" sibTransId="{16122B00-25D8-4375-891D-9A30A78CB546}"/>
    <dgm:cxn modelId="{1C6A3BEE-66EE-4788-B6E9-C6AF94A76F8A}" type="presOf" srcId="{6D88BAC0-3A06-4064-8BD0-C78DF420CC12}" destId="{E250CA40-620E-414F-BAFC-696F22768E9D}" srcOrd="1" destOrd="0" presId="urn:microsoft.com/office/officeart/2005/8/layout/lProcess2"/>
    <dgm:cxn modelId="{59A8B3CD-5CD3-4D28-81ED-DE54DADBE647}" type="presOf" srcId="{9709B5ED-F1B7-4C22-8963-768AC3588623}" destId="{A1ED6D60-47FB-4C5E-8350-6142E9AF3B76}" srcOrd="0" destOrd="0" presId="urn:microsoft.com/office/officeart/2005/8/layout/lProcess2"/>
    <dgm:cxn modelId="{DCF8FD5E-02F8-4184-B5F8-216AAA724EFD}" srcId="{F2898E47-4870-47B1-B24E-51C7D7C05538}" destId="{C277ED0A-532F-4558-8C7D-DF80C094CD51}" srcOrd="0" destOrd="0" parTransId="{6A5468CA-5D9E-45F8-AE91-568A46CDE72D}" sibTransId="{6D6814DC-608A-4E48-9D4A-01E4EF0A5D5D}"/>
    <dgm:cxn modelId="{3855AFBA-4D65-4783-B4CB-469730415EC0}" type="presOf" srcId="{C277ED0A-532F-4558-8C7D-DF80C094CD51}" destId="{226615D5-A4E5-43EB-B570-A945DC3E1ED6}" srcOrd="0" destOrd="0" presId="urn:microsoft.com/office/officeart/2005/8/layout/lProcess2"/>
    <dgm:cxn modelId="{0E9D7ABF-B144-426F-B592-C73FCCE12060}" type="presOf" srcId="{B0019299-8845-4EEB-BC1E-01DF6E6EF578}" destId="{0A0EE156-FA87-4A90-9FB6-E98F7637225C}" srcOrd="0" destOrd="0" presId="urn:microsoft.com/office/officeart/2005/8/layout/lProcess2"/>
    <dgm:cxn modelId="{15CA9F62-6626-4A16-A46F-6C610E975A63}" srcId="{6D88BAC0-3A06-4064-8BD0-C78DF420CC12}" destId="{3D0FF476-9C29-4DF8-BD17-55506FDDD187}" srcOrd="2" destOrd="0" parTransId="{AFBA9085-834E-4F08-B568-2AA71893A822}" sibTransId="{B06468A5-F4E8-41E0-8D04-4380DBA6F2FA}"/>
    <dgm:cxn modelId="{48969F9C-CB57-4377-8C81-6D4578B9A163}" type="presOf" srcId="{6D88BAC0-3A06-4064-8BD0-C78DF420CC12}" destId="{D7A21975-9847-424B-B67D-125A833B6406}" srcOrd="0" destOrd="0" presId="urn:microsoft.com/office/officeart/2005/8/layout/lProcess2"/>
    <dgm:cxn modelId="{C9DF25E1-0550-486C-A9C6-937C42504F47}" srcId="{6D88BAC0-3A06-4064-8BD0-C78DF420CC12}" destId="{18CCD128-FE56-41DB-B956-A34A360DCB01}" srcOrd="0" destOrd="0" parTransId="{40652881-7547-4232-B443-61FBD8C43895}" sibTransId="{1D864857-5CBD-4369-977C-9A4F8B153D20}"/>
    <dgm:cxn modelId="{2D4502D3-0430-40EE-BFE0-A030A9391121}" srcId="{0194A6DF-DEF2-499E-AC18-21C1B3DC79C3}" destId="{F2898E47-4870-47B1-B24E-51C7D7C05538}" srcOrd="0" destOrd="0" parTransId="{55C8DD5C-C287-45FE-8250-B729E6742CD0}" sibTransId="{0281C4CB-DDFD-4BC9-81A3-7B763AF46A79}"/>
    <dgm:cxn modelId="{06E41727-EBE3-4307-B2E2-7A44E99F34EF}" srcId="{F2898E47-4870-47B1-B24E-51C7D7C05538}" destId="{B2F1B609-F0F4-4F4D-8153-070CA2F9069F}" srcOrd="2" destOrd="0" parTransId="{E444ADE3-B0DD-4398-A958-E7C6C976AEC4}" sibTransId="{8AE08DAB-05FF-4DC9-91BE-75E1ABABC03A}"/>
    <dgm:cxn modelId="{9A9042B8-FD99-4942-8987-EC88A6F548A9}" type="presOf" srcId="{0194A6DF-DEF2-499E-AC18-21C1B3DC79C3}" destId="{C29D9971-DCEA-4366-A377-3DEB9498AB40}" srcOrd="0" destOrd="0" presId="urn:microsoft.com/office/officeart/2005/8/layout/lProcess2"/>
    <dgm:cxn modelId="{FCFB8C81-C4AE-4966-80FF-813B7E20E9EB}" type="presOf" srcId="{B2F1B609-F0F4-4F4D-8153-070CA2F9069F}" destId="{988C3000-9BF6-4B8B-AFFE-59AFAC2DD30B}" srcOrd="0" destOrd="0" presId="urn:microsoft.com/office/officeart/2005/8/layout/lProcess2"/>
    <dgm:cxn modelId="{3BA38A30-3970-415A-9645-62730F42A364}" type="presParOf" srcId="{C29D9971-DCEA-4366-A377-3DEB9498AB40}" destId="{BC7E0C33-D621-4443-90FA-5714F142A5D2}" srcOrd="0" destOrd="0" presId="urn:microsoft.com/office/officeart/2005/8/layout/lProcess2"/>
    <dgm:cxn modelId="{710731AD-9EBB-47C4-894C-5D97463E29DE}" type="presParOf" srcId="{BC7E0C33-D621-4443-90FA-5714F142A5D2}" destId="{D9069757-3221-4840-80A1-B07E9F06FB48}" srcOrd="0" destOrd="0" presId="urn:microsoft.com/office/officeart/2005/8/layout/lProcess2"/>
    <dgm:cxn modelId="{509CC280-FD85-445B-AF7D-C05C0A794A63}" type="presParOf" srcId="{BC7E0C33-D621-4443-90FA-5714F142A5D2}" destId="{7907E75C-F9AF-4B6A-A572-61FB3513F0B4}" srcOrd="1" destOrd="0" presId="urn:microsoft.com/office/officeart/2005/8/layout/lProcess2"/>
    <dgm:cxn modelId="{9AB857DA-B0F4-46E7-8D9C-EB5405B4F1A6}" type="presParOf" srcId="{BC7E0C33-D621-4443-90FA-5714F142A5D2}" destId="{8B8E302A-98F7-42FB-8355-55CFFBE6D772}" srcOrd="2" destOrd="0" presId="urn:microsoft.com/office/officeart/2005/8/layout/lProcess2"/>
    <dgm:cxn modelId="{4F39AC7A-CA92-4940-A50D-E2966CFFBEA2}" type="presParOf" srcId="{8B8E302A-98F7-42FB-8355-55CFFBE6D772}" destId="{1625190C-05A6-4CA9-95AB-D3C03E1908F8}" srcOrd="0" destOrd="0" presId="urn:microsoft.com/office/officeart/2005/8/layout/lProcess2"/>
    <dgm:cxn modelId="{BEC30901-A246-41D0-8E68-A0C52376B578}" type="presParOf" srcId="{1625190C-05A6-4CA9-95AB-D3C03E1908F8}" destId="{226615D5-A4E5-43EB-B570-A945DC3E1ED6}" srcOrd="0" destOrd="0" presId="urn:microsoft.com/office/officeart/2005/8/layout/lProcess2"/>
    <dgm:cxn modelId="{70A4CBE4-E935-4C05-A37B-F253C0B4BA2A}" type="presParOf" srcId="{1625190C-05A6-4CA9-95AB-D3C03E1908F8}" destId="{6A1DFFAB-8D9D-4846-8A2E-773A2E2B482E}" srcOrd="1" destOrd="0" presId="urn:microsoft.com/office/officeart/2005/8/layout/lProcess2"/>
    <dgm:cxn modelId="{E26B7847-78CA-444B-995B-6596C7BFF154}" type="presParOf" srcId="{1625190C-05A6-4CA9-95AB-D3C03E1908F8}" destId="{A1ED6D60-47FB-4C5E-8350-6142E9AF3B76}" srcOrd="2" destOrd="0" presId="urn:microsoft.com/office/officeart/2005/8/layout/lProcess2"/>
    <dgm:cxn modelId="{96E5B8AC-6CF2-42F7-9A12-0461B9A7839B}" type="presParOf" srcId="{1625190C-05A6-4CA9-95AB-D3C03E1908F8}" destId="{D888E727-798A-4468-B604-14C36C54E255}" srcOrd="3" destOrd="0" presId="urn:microsoft.com/office/officeart/2005/8/layout/lProcess2"/>
    <dgm:cxn modelId="{54CFE442-E73F-4E67-9E7F-76E54CEB7889}" type="presParOf" srcId="{1625190C-05A6-4CA9-95AB-D3C03E1908F8}" destId="{988C3000-9BF6-4B8B-AFFE-59AFAC2DD30B}" srcOrd="4" destOrd="0" presId="urn:microsoft.com/office/officeart/2005/8/layout/lProcess2"/>
    <dgm:cxn modelId="{1E1C701E-A525-4257-B649-C14E9336B873}" type="presParOf" srcId="{C29D9971-DCEA-4366-A377-3DEB9498AB40}" destId="{FCA0A580-BA0C-4343-AA7F-046F60B03237}" srcOrd="1" destOrd="0" presId="urn:microsoft.com/office/officeart/2005/8/layout/lProcess2"/>
    <dgm:cxn modelId="{B93FFD4F-5C23-43B2-ABF8-822DCF1640B0}" type="presParOf" srcId="{C29D9971-DCEA-4366-A377-3DEB9498AB40}" destId="{B1B554C1-3D88-4673-A768-FF92117016FD}" srcOrd="2" destOrd="0" presId="urn:microsoft.com/office/officeart/2005/8/layout/lProcess2"/>
    <dgm:cxn modelId="{DFA2709D-6658-440A-9443-9F039619F4E2}" type="presParOf" srcId="{B1B554C1-3D88-4673-A768-FF92117016FD}" destId="{D7A21975-9847-424B-B67D-125A833B6406}" srcOrd="0" destOrd="0" presId="urn:microsoft.com/office/officeart/2005/8/layout/lProcess2"/>
    <dgm:cxn modelId="{B9BB8156-F201-4B8C-8B54-D45CE1C197F3}" type="presParOf" srcId="{B1B554C1-3D88-4673-A768-FF92117016FD}" destId="{E250CA40-620E-414F-BAFC-696F22768E9D}" srcOrd="1" destOrd="0" presId="urn:microsoft.com/office/officeart/2005/8/layout/lProcess2"/>
    <dgm:cxn modelId="{B77BB5F7-8C38-432C-AC74-F85B8BC46832}" type="presParOf" srcId="{B1B554C1-3D88-4673-A768-FF92117016FD}" destId="{A017A288-DC30-409E-8A64-A08F8E16DAE0}" srcOrd="2" destOrd="0" presId="urn:microsoft.com/office/officeart/2005/8/layout/lProcess2"/>
    <dgm:cxn modelId="{FD4302B2-68B5-4B19-AE14-40F5D0A9225A}" type="presParOf" srcId="{A017A288-DC30-409E-8A64-A08F8E16DAE0}" destId="{E94BD683-ADB3-4FCB-9D6D-118B2133831F}" srcOrd="0" destOrd="0" presId="urn:microsoft.com/office/officeart/2005/8/layout/lProcess2"/>
    <dgm:cxn modelId="{A55AA7DF-ED41-4AF1-B0A9-FCE66611D23D}" type="presParOf" srcId="{E94BD683-ADB3-4FCB-9D6D-118B2133831F}" destId="{5906F8F9-1C31-496F-B902-69D9BE3A6ADB}" srcOrd="0" destOrd="0" presId="urn:microsoft.com/office/officeart/2005/8/layout/lProcess2"/>
    <dgm:cxn modelId="{B98AD480-11C8-4129-BFF2-4022818E0DF1}" type="presParOf" srcId="{E94BD683-ADB3-4FCB-9D6D-118B2133831F}" destId="{DFC7693F-4C0F-48CD-ADB3-6674D5B3B03F}" srcOrd="1" destOrd="0" presId="urn:microsoft.com/office/officeart/2005/8/layout/lProcess2"/>
    <dgm:cxn modelId="{BA05F726-E6E5-4A7A-A32D-6B6570551884}" type="presParOf" srcId="{E94BD683-ADB3-4FCB-9D6D-118B2133831F}" destId="{0A0EE156-FA87-4A90-9FB6-E98F7637225C}" srcOrd="2" destOrd="0" presId="urn:microsoft.com/office/officeart/2005/8/layout/lProcess2"/>
    <dgm:cxn modelId="{DF2F879C-00E1-470F-A35F-CCEDE034A164}" type="presParOf" srcId="{E94BD683-ADB3-4FCB-9D6D-118B2133831F}" destId="{E3991467-7932-4C46-934E-5CDD654BA005}" srcOrd="3" destOrd="0" presId="urn:microsoft.com/office/officeart/2005/8/layout/lProcess2"/>
    <dgm:cxn modelId="{903FA5A5-D62E-42BA-9508-A9F41D2759CA}" type="presParOf" srcId="{E94BD683-ADB3-4FCB-9D6D-118B2133831F}" destId="{23F3C24A-C706-4437-A4E7-9E7FC252FD8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69757-3221-4840-80A1-B07E9F06FB48}">
      <dsp:nvSpPr>
        <dsp:cNvPr id="0" name=""/>
        <dsp:cNvSpPr/>
      </dsp:nvSpPr>
      <dsp:spPr>
        <a:xfrm>
          <a:off x="4881" y="0"/>
          <a:ext cx="4695824"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Ιδιωτικά Σχολεία</a:t>
          </a:r>
        </a:p>
      </dsp:txBody>
      <dsp:txXfrm>
        <a:off x="4881" y="0"/>
        <a:ext cx="4695824" cy="1303020"/>
      </dsp:txXfrm>
    </dsp:sp>
    <dsp:sp modelId="{226615D5-A4E5-43EB-B570-A945DC3E1ED6}">
      <dsp:nvSpPr>
        <dsp:cNvPr id="0" name=""/>
        <dsp:cNvSpPr/>
      </dsp:nvSpPr>
      <dsp:spPr>
        <a:xfrm>
          <a:off x="474464" y="1303391"/>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25 μαθητές ανά τάξη</a:t>
          </a:r>
        </a:p>
      </dsp:txBody>
      <dsp:txXfrm>
        <a:off x="499456" y="1328383"/>
        <a:ext cx="3706675" cy="803320"/>
      </dsp:txXfrm>
    </dsp:sp>
    <dsp:sp modelId="{A1ED6D60-47FB-4C5E-8350-6142E9AF3B76}">
      <dsp:nvSpPr>
        <dsp:cNvPr id="0" name=""/>
        <dsp:cNvSpPr/>
      </dsp:nvSpPr>
      <dsp:spPr>
        <a:xfrm>
          <a:off x="474464" y="2287972"/>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Ιδιωτικά Χρηματοδοτούμενα</a:t>
          </a:r>
        </a:p>
      </dsp:txBody>
      <dsp:txXfrm>
        <a:off x="499456" y="2312964"/>
        <a:ext cx="3706675" cy="803320"/>
      </dsp:txXfrm>
    </dsp:sp>
    <dsp:sp modelId="{988C3000-9BF6-4B8B-AFFE-59AFAC2DD30B}">
      <dsp:nvSpPr>
        <dsp:cNvPr id="0" name=""/>
        <dsp:cNvSpPr/>
      </dsp:nvSpPr>
      <dsp:spPr>
        <a:xfrm>
          <a:off x="474464" y="3272554"/>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Τα σχολεία διαθέτουν </a:t>
          </a:r>
          <a:r>
            <a:rPr lang="en-US" sz="1500" kern="1200" dirty="0"/>
            <a:t>WIFI, </a:t>
          </a:r>
          <a:r>
            <a:rPr lang="el-GR" sz="1500" kern="1200" dirty="0"/>
            <a:t>βιβλιοθήκες, εργαστήρια χημείας, βιολογίας και πληροφορικής</a:t>
          </a:r>
        </a:p>
      </dsp:txBody>
      <dsp:txXfrm>
        <a:off x="499456" y="3297546"/>
        <a:ext cx="3706675" cy="803320"/>
      </dsp:txXfrm>
    </dsp:sp>
    <dsp:sp modelId="{D7A21975-9847-424B-B67D-125A833B6406}">
      <dsp:nvSpPr>
        <dsp:cNvPr id="0" name=""/>
        <dsp:cNvSpPr/>
      </dsp:nvSpPr>
      <dsp:spPr>
        <a:xfrm>
          <a:off x="5052893" y="0"/>
          <a:ext cx="4695824"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Δημόσια Σχολεία</a:t>
          </a:r>
        </a:p>
      </dsp:txBody>
      <dsp:txXfrm>
        <a:off x="5052893" y="0"/>
        <a:ext cx="4695824" cy="1303020"/>
      </dsp:txXfrm>
    </dsp:sp>
    <dsp:sp modelId="{5906F8F9-1C31-496F-B902-69D9BE3A6ADB}">
      <dsp:nvSpPr>
        <dsp:cNvPr id="0" name=""/>
        <dsp:cNvSpPr/>
      </dsp:nvSpPr>
      <dsp:spPr>
        <a:xfrm>
          <a:off x="5522475" y="1303391"/>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35 μαθητές ανά τάξη</a:t>
          </a:r>
        </a:p>
      </dsp:txBody>
      <dsp:txXfrm>
        <a:off x="5547467" y="1328383"/>
        <a:ext cx="3706675" cy="803320"/>
      </dsp:txXfrm>
    </dsp:sp>
    <dsp:sp modelId="{0A0EE156-FA87-4A90-9FB6-E98F7637225C}">
      <dsp:nvSpPr>
        <dsp:cNvPr id="0" name=""/>
        <dsp:cNvSpPr/>
      </dsp:nvSpPr>
      <dsp:spPr>
        <a:xfrm>
          <a:off x="5522475" y="2287972"/>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Χρηματοδότηση από την κυβέρνηση</a:t>
          </a:r>
        </a:p>
      </dsp:txBody>
      <dsp:txXfrm>
        <a:off x="5547467" y="2312964"/>
        <a:ext cx="3706675" cy="803320"/>
      </dsp:txXfrm>
    </dsp:sp>
    <dsp:sp modelId="{23F3C24A-C706-4437-A4E7-9E7FC252FD82}">
      <dsp:nvSpPr>
        <dsp:cNvPr id="0" name=""/>
        <dsp:cNvSpPr/>
      </dsp:nvSpPr>
      <dsp:spPr>
        <a:xfrm>
          <a:off x="5522475" y="3272554"/>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l-GR" sz="1500" kern="1200" dirty="0"/>
            <a:t>Οι αίθουσες διδασκαλίας δεν διαθέτουν αρκετά θρανία και οι μαθητές αναγκάζονται να κάθονται στο πάτωμα</a:t>
          </a:r>
        </a:p>
      </dsp:txBody>
      <dsp:txXfrm>
        <a:off x="5547467" y="3297546"/>
        <a:ext cx="3706675" cy="803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69757-3221-4840-80A1-B07E9F06FB48}">
      <dsp:nvSpPr>
        <dsp:cNvPr id="0" name=""/>
        <dsp:cNvSpPr/>
      </dsp:nvSpPr>
      <dsp:spPr>
        <a:xfrm>
          <a:off x="4881" y="0"/>
          <a:ext cx="4695824"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Ιδιωτικά Σχολεία</a:t>
          </a:r>
        </a:p>
      </dsp:txBody>
      <dsp:txXfrm>
        <a:off x="4881" y="0"/>
        <a:ext cx="4695824" cy="1303020"/>
      </dsp:txXfrm>
    </dsp:sp>
    <dsp:sp modelId="{226615D5-A4E5-43EB-B570-A945DC3E1ED6}">
      <dsp:nvSpPr>
        <dsp:cNvPr id="0" name=""/>
        <dsp:cNvSpPr/>
      </dsp:nvSpPr>
      <dsp:spPr>
        <a:xfrm>
          <a:off x="474464" y="1303391"/>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Τα σχολεία διαθέτουν εξοπλισμό και τα κατάλληλα εργαλεία για να επιτρέψουν στους μαθητές να πειραματιστούν και να διεξάγουν έρευνα</a:t>
          </a:r>
        </a:p>
      </dsp:txBody>
      <dsp:txXfrm>
        <a:off x="499456" y="1328383"/>
        <a:ext cx="3706675" cy="803320"/>
      </dsp:txXfrm>
    </dsp:sp>
    <dsp:sp modelId="{A1ED6D60-47FB-4C5E-8350-6142E9AF3B76}">
      <dsp:nvSpPr>
        <dsp:cNvPr id="0" name=""/>
        <dsp:cNvSpPr/>
      </dsp:nvSpPr>
      <dsp:spPr>
        <a:xfrm>
          <a:off x="474464" y="2287972"/>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Οι περισσότεροι καθηγητές έχουν μεταπτυχιακά και διδακτορικά διπλώματα.</a:t>
          </a:r>
        </a:p>
      </dsp:txBody>
      <dsp:txXfrm>
        <a:off x="499456" y="2312964"/>
        <a:ext cx="3706675" cy="803320"/>
      </dsp:txXfrm>
    </dsp:sp>
    <dsp:sp modelId="{988C3000-9BF6-4B8B-AFFE-59AFAC2DD30B}">
      <dsp:nvSpPr>
        <dsp:cNvPr id="0" name=""/>
        <dsp:cNvSpPr/>
      </dsp:nvSpPr>
      <dsp:spPr>
        <a:xfrm>
          <a:off x="474464" y="3272554"/>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Τα σχολεία διαθέτουν </a:t>
          </a:r>
          <a:r>
            <a:rPr lang="en-US" sz="1300" kern="1200" dirty="0"/>
            <a:t>WIFI, </a:t>
          </a:r>
          <a:r>
            <a:rPr lang="el-GR" sz="1300" kern="1200" dirty="0"/>
            <a:t>βιβλιοθήκες, εργαστήρια χημείας, βιολογίας και πληροφορικής</a:t>
          </a:r>
        </a:p>
      </dsp:txBody>
      <dsp:txXfrm>
        <a:off x="499456" y="3297546"/>
        <a:ext cx="3706675" cy="803320"/>
      </dsp:txXfrm>
    </dsp:sp>
    <dsp:sp modelId="{D7A21975-9847-424B-B67D-125A833B6406}">
      <dsp:nvSpPr>
        <dsp:cNvPr id="0" name=""/>
        <dsp:cNvSpPr/>
      </dsp:nvSpPr>
      <dsp:spPr>
        <a:xfrm>
          <a:off x="5052893" y="0"/>
          <a:ext cx="4695824" cy="434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l-GR" sz="3500" kern="1200" dirty="0"/>
            <a:t>Δημόσια Σχολεία</a:t>
          </a:r>
        </a:p>
      </dsp:txBody>
      <dsp:txXfrm>
        <a:off x="5052893" y="0"/>
        <a:ext cx="4695824" cy="1303020"/>
      </dsp:txXfrm>
    </dsp:sp>
    <dsp:sp modelId="{5906F8F9-1C31-496F-B902-69D9BE3A6ADB}">
      <dsp:nvSpPr>
        <dsp:cNvPr id="0" name=""/>
        <dsp:cNvSpPr/>
      </dsp:nvSpPr>
      <dsp:spPr>
        <a:xfrm>
          <a:off x="5522475" y="1303391"/>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Οι μαθητές συχνά δεν έχουν βιβλία, καθώς δεν έχουν τα χρήματα για να τα αποκτήσουν</a:t>
          </a:r>
        </a:p>
      </dsp:txBody>
      <dsp:txXfrm>
        <a:off x="5547467" y="1328383"/>
        <a:ext cx="3706675" cy="803320"/>
      </dsp:txXfrm>
    </dsp:sp>
    <dsp:sp modelId="{0A0EE156-FA87-4A90-9FB6-E98F7637225C}">
      <dsp:nvSpPr>
        <dsp:cNvPr id="0" name=""/>
        <dsp:cNvSpPr/>
      </dsp:nvSpPr>
      <dsp:spPr>
        <a:xfrm>
          <a:off x="5522475" y="2287972"/>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Έλλειψη καθηγητών</a:t>
          </a:r>
        </a:p>
      </dsp:txBody>
      <dsp:txXfrm>
        <a:off x="5547467" y="2312964"/>
        <a:ext cx="3706675" cy="803320"/>
      </dsp:txXfrm>
    </dsp:sp>
    <dsp:sp modelId="{23F3C24A-C706-4437-A4E7-9E7FC252FD82}">
      <dsp:nvSpPr>
        <dsp:cNvPr id="0" name=""/>
        <dsp:cNvSpPr/>
      </dsp:nvSpPr>
      <dsp:spPr>
        <a:xfrm>
          <a:off x="5522475" y="3272554"/>
          <a:ext cx="3756659" cy="853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l-GR" sz="1300" kern="1200" dirty="0"/>
            <a:t>Πολλοί μαθητές προέρχονται από οικογένειες που πλήττονται από φτώχεια, πείνα και γονείς με ελάχιστη ή μηδενική μόρφωση</a:t>
          </a:r>
        </a:p>
      </dsp:txBody>
      <dsp:txXfrm>
        <a:off x="5547467" y="3297546"/>
        <a:ext cx="3706675" cy="8033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latin typeface="Tahoma" panose="020B0604030504040204" pitchFamily="34" charset="0"/>
            </a:endParaRPr>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C4CA39C-79BD-4A55-B2D5-4F912312035B}" type="datetime1">
              <a:rPr lang="el-GR" smtClean="0">
                <a:latin typeface="Tahoma" panose="020B0604030504040204" pitchFamily="34" charset="0"/>
              </a:rPr>
              <a:t>22/6/2021</a:t>
            </a:fld>
            <a:endParaRPr lang="el-GR" dirty="0">
              <a:latin typeface="Tahoma" panose="020B0604030504040204" pitchFamily="34" charset="0"/>
            </a:endParaRPr>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latin typeface="Tahoma" panose="020B0604030504040204" pitchFamily="34" charset="0"/>
            </a:endParaRPr>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l-GR" smtClean="0">
                <a:latin typeface="Tahoma" panose="020B0604030504040204" pitchFamily="34" charset="0"/>
              </a:rPr>
              <a:t>‹#›</a:t>
            </a:fld>
            <a:endParaRPr lang="el-GR" dirty="0">
              <a:latin typeface="Tahoma" panose="020B060403050404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anose="020B0604030504040204" pitchFamily="34" charset="0"/>
              </a:defRPr>
            </a:lvl1pPr>
          </a:lstStyle>
          <a:p>
            <a:fld id="{B3A650F8-1BB7-49CD-8E93-9E581F9D8673}" type="datetime1">
              <a:rPr lang="el-GR" noProof="0" smtClean="0"/>
              <a:t>22/6/2021</a:t>
            </a:fld>
            <a:endParaRPr lang="el-GR" noProof="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a:t>Κάντε κλικ, για να επεξεργαστείτε τα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anose="020B0604030504040204" pitchFamily="34" charset="0"/>
              </a:defRPr>
            </a:lvl1pPr>
          </a:lstStyle>
          <a:p>
            <a:fld id="{69C971FF-EF28-4195-A575-329446EFAA55}" type="slidenum">
              <a:rPr lang="el-GR" noProof="0" smtClean="0"/>
              <a:pPr/>
              <a:t>‹#›</a:t>
            </a:fld>
            <a:endParaRPr lang="el-GR"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Tahoma" panose="020B0604030504040204" pitchFamily="34" charset="0"/>
        <a:ea typeface="+mn-ea"/>
        <a:cs typeface="+mn-cs"/>
      </a:defRPr>
    </a:lvl1pPr>
    <a:lvl2pPr marL="457200" algn="l" defTabSz="914400" rtl="0" eaLnBrk="1" latinLnBrk="0" hangingPunct="1">
      <a:defRPr sz="1200" kern="1200">
        <a:solidFill>
          <a:schemeClr val="tx1">
            <a:lumMod val="50000"/>
          </a:schemeClr>
        </a:solidFill>
        <a:latin typeface="Tahoma" panose="020B0604030504040204" pitchFamily="34" charset="0"/>
        <a:ea typeface="+mn-ea"/>
        <a:cs typeface="+mn-cs"/>
      </a:defRPr>
    </a:lvl2pPr>
    <a:lvl3pPr marL="914400" algn="l" defTabSz="914400" rtl="0" eaLnBrk="1" latinLnBrk="0" hangingPunct="1">
      <a:defRPr sz="1200" kern="1200">
        <a:solidFill>
          <a:schemeClr val="tx1">
            <a:lumMod val="50000"/>
          </a:schemeClr>
        </a:solidFill>
        <a:latin typeface="Tahoma" panose="020B0604030504040204" pitchFamily="34" charset="0"/>
        <a:ea typeface="+mn-ea"/>
        <a:cs typeface="+mn-cs"/>
      </a:defRPr>
    </a:lvl3pPr>
    <a:lvl4pPr marL="1371600" algn="l" defTabSz="914400" rtl="0" eaLnBrk="1" latinLnBrk="0" hangingPunct="1">
      <a:defRPr sz="1200" kern="1200">
        <a:solidFill>
          <a:schemeClr val="tx1">
            <a:lumMod val="50000"/>
          </a:schemeClr>
        </a:solidFill>
        <a:latin typeface="Tahoma" panose="020B0604030504040204" pitchFamily="34" charset="0"/>
        <a:ea typeface="+mn-ea"/>
        <a:cs typeface="+mn-cs"/>
      </a:defRPr>
    </a:lvl4pPr>
    <a:lvl5pPr marL="1828800" algn="l" defTabSz="914400" rtl="0" eaLnBrk="1" latinLnBrk="0" hangingPunct="1">
      <a:defRPr sz="1200" kern="1200">
        <a:solidFill>
          <a:schemeClr val="tx1">
            <a:lumMod val="50000"/>
          </a:schemeClr>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9C971FF-EF28-4195-A575-329446EFAA55}" type="slidenum">
              <a:rPr lang="el-GR" smtClean="0"/>
              <a:pPr/>
              <a:t>1</a:t>
            </a:fld>
            <a:endParaRPr lang="el-GR" dirty="0"/>
          </a:p>
        </p:txBody>
      </p:sp>
    </p:spTree>
    <p:extLst>
      <p:ext uri="{BB962C8B-B14F-4D97-AF65-F5344CB8AC3E}">
        <p14:creationId xmlns:p14="http://schemas.microsoft.com/office/powerpoint/2010/main" val="55553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9C971FF-EF28-4195-A575-329446EFAA55}" type="slidenum">
              <a:rPr lang="el-GR" smtClean="0"/>
              <a:pPr/>
              <a:t>3</a:t>
            </a:fld>
            <a:endParaRPr lang="el-GR" dirty="0"/>
          </a:p>
        </p:txBody>
      </p:sp>
    </p:spTree>
    <p:extLst>
      <p:ext uri="{BB962C8B-B14F-4D97-AF65-F5344CB8AC3E}">
        <p14:creationId xmlns:p14="http://schemas.microsoft.com/office/powerpoint/2010/main" val="128668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5" name="Ομάδα 4" descr="Χάρτης Αφρικής"/>
          <p:cNvGrpSpPr/>
          <p:nvPr/>
        </p:nvGrpSpPr>
        <p:grpSpPr bwMode="gray">
          <a:xfrm>
            <a:off x="6189663" y="-10886"/>
            <a:ext cx="5995988" cy="6234113"/>
            <a:chOff x="6189663" y="3175"/>
            <a:chExt cx="5995988" cy="6234113"/>
          </a:xfrm>
        </p:grpSpPr>
        <p:sp>
          <p:nvSpPr>
            <p:cNvPr id="6" name="Ελεύθερη σχεδίαση 5"/>
            <p:cNvSpPr>
              <a:spLocks/>
            </p:cNvSpPr>
            <p:nvPr/>
          </p:nvSpPr>
          <p:spPr bwMode="gray">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 name="Ελεύθερη σχεδίαση 6"/>
            <p:cNvSpPr>
              <a:spLocks/>
            </p:cNvSpPr>
            <p:nvPr/>
          </p:nvSpPr>
          <p:spPr bwMode="gray">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9" name="Ελεύθερη σχεδίαση 8"/>
            <p:cNvSpPr>
              <a:spLocks/>
            </p:cNvSpPr>
            <p:nvPr/>
          </p:nvSpPr>
          <p:spPr bwMode="gray">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0" name="Ελεύθερη σχεδίαση 9"/>
            <p:cNvSpPr>
              <a:spLocks/>
            </p:cNvSpPr>
            <p:nvPr/>
          </p:nvSpPr>
          <p:spPr bwMode="gray">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1" name="Ελεύθερη σχεδίαση 10"/>
            <p:cNvSpPr>
              <a:spLocks/>
            </p:cNvSpPr>
            <p:nvPr/>
          </p:nvSpPr>
          <p:spPr bwMode="gray">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2" name="Ελεύθερη σχεδίαση 11"/>
            <p:cNvSpPr>
              <a:spLocks/>
            </p:cNvSpPr>
            <p:nvPr/>
          </p:nvSpPr>
          <p:spPr bwMode="gray">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3" name="Ελεύθερη σχεδίαση 12"/>
            <p:cNvSpPr>
              <a:spLocks/>
            </p:cNvSpPr>
            <p:nvPr/>
          </p:nvSpPr>
          <p:spPr bwMode="gray">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4" name="Ελεύθερη σχεδίαση 13"/>
            <p:cNvSpPr>
              <a:spLocks/>
            </p:cNvSpPr>
            <p:nvPr/>
          </p:nvSpPr>
          <p:spPr bwMode="gray">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5" name="Ελεύθερη σχεδίαση 14"/>
            <p:cNvSpPr>
              <a:spLocks/>
            </p:cNvSpPr>
            <p:nvPr/>
          </p:nvSpPr>
          <p:spPr bwMode="gray">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6" name="Ελεύθερη σχεδίαση 15"/>
            <p:cNvSpPr>
              <a:spLocks/>
            </p:cNvSpPr>
            <p:nvPr/>
          </p:nvSpPr>
          <p:spPr bwMode="gray">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7" name="Ελεύθερη σχεδίαση 16"/>
            <p:cNvSpPr>
              <a:spLocks/>
            </p:cNvSpPr>
            <p:nvPr/>
          </p:nvSpPr>
          <p:spPr bwMode="gray">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8" name="Ελεύθερη σχεδίαση 17"/>
            <p:cNvSpPr>
              <a:spLocks/>
            </p:cNvSpPr>
            <p:nvPr/>
          </p:nvSpPr>
          <p:spPr bwMode="gray">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19" name="Ελεύθερη σχεδίαση 18"/>
            <p:cNvSpPr>
              <a:spLocks/>
            </p:cNvSpPr>
            <p:nvPr/>
          </p:nvSpPr>
          <p:spPr bwMode="gray">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0" name="Ελεύθερη σχεδίαση 19"/>
            <p:cNvSpPr>
              <a:spLocks/>
            </p:cNvSpPr>
            <p:nvPr/>
          </p:nvSpPr>
          <p:spPr bwMode="gray">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1" name="Ελεύθερη σχεδίαση 20"/>
            <p:cNvSpPr>
              <a:spLocks/>
            </p:cNvSpPr>
            <p:nvPr/>
          </p:nvSpPr>
          <p:spPr bwMode="gray">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2" name="Ελεύθερη σχεδίαση 21"/>
            <p:cNvSpPr>
              <a:spLocks/>
            </p:cNvSpPr>
            <p:nvPr/>
          </p:nvSpPr>
          <p:spPr bwMode="gray">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3" name="Ελεύθερη σχεδίαση 22"/>
            <p:cNvSpPr>
              <a:spLocks/>
            </p:cNvSpPr>
            <p:nvPr/>
          </p:nvSpPr>
          <p:spPr bwMode="gray">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4" name="Ελεύθερη σχεδίαση 23"/>
            <p:cNvSpPr>
              <a:spLocks/>
            </p:cNvSpPr>
            <p:nvPr/>
          </p:nvSpPr>
          <p:spPr bwMode="gray">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5" name="Ελεύθερη σχεδίαση 24"/>
            <p:cNvSpPr>
              <a:spLocks/>
            </p:cNvSpPr>
            <p:nvPr/>
          </p:nvSpPr>
          <p:spPr bwMode="gray">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6" name="Ελεύθερη σχεδίαση 25"/>
            <p:cNvSpPr>
              <a:spLocks/>
            </p:cNvSpPr>
            <p:nvPr/>
          </p:nvSpPr>
          <p:spPr bwMode="gray">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7" name="Ελεύθερη σχεδίαση 26"/>
            <p:cNvSpPr>
              <a:spLocks/>
            </p:cNvSpPr>
            <p:nvPr/>
          </p:nvSpPr>
          <p:spPr bwMode="gray">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8" name="Ελεύθερη σχεδίαση 27"/>
            <p:cNvSpPr>
              <a:spLocks/>
            </p:cNvSpPr>
            <p:nvPr/>
          </p:nvSpPr>
          <p:spPr bwMode="gray">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29" name="Ελεύθερη σχεδίαση 28"/>
            <p:cNvSpPr>
              <a:spLocks/>
            </p:cNvSpPr>
            <p:nvPr/>
          </p:nvSpPr>
          <p:spPr bwMode="gray">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0" name="Ελεύθερη σχεδίαση 29"/>
            <p:cNvSpPr>
              <a:spLocks/>
            </p:cNvSpPr>
            <p:nvPr/>
          </p:nvSpPr>
          <p:spPr bwMode="gray">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1" name="Ελεύθερη σχεδίαση 30"/>
            <p:cNvSpPr>
              <a:spLocks/>
            </p:cNvSpPr>
            <p:nvPr/>
          </p:nvSpPr>
          <p:spPr bwMode="gray">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2" name="Ελεύθερη σχεδίαση 31"/>
            <p:cNvSpPr>
              <a:spLocks/>
            </p:cNvSpPr>
            <p:nvPr/>
          </p:nvSpPr>
          <p:spPr bwMode="gray">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3" name="Ελεύθερη σχεδίαση 32"/>
            <p:cNvSpPr>
              <a:spLocks/>
            </p:cNvSpPr>
            <p:nvPr/>
          </p:nvSpPr>
          <p:spPr bwMode="gray">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4" name="Ελεύθερη σχεδίαση 33"/>
            <p:cNvSpPr>
              <a:spLocks/>
            </p:cNvSpPr>
            <p:nvPr/>
          </p:nvSpPr>
          <p:spPr bwMode="gray">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5" name="Ελεύθερη σχεδίαση 34"/>
            <p:cNvSpPr>
              <a:spLocks/>
            </p:cNvSpPr>
            <p:nvPr/>
          </p:nvSpPr>
          <p:spPr bwMode="gray">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6" name="Ελεύθερη σχεδίαση 35"/>
            <p:cNvSpPr>
              <a:spLocks/>
            </p:cNvSpPr>
            <p:nvPr/>
          </p:nvSpPr>
          <p:spPr bwMode="gray">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7" name="Ελεύθερη σχεδίαση 36"/>
            <p:cNvSpPr>
              <a:spLocks/>
            </p:cNvSpPr>
            <p:nvPr/>
          </p:nvSpPr>
          <p:spPr bwMode="gray">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8" name="Ελεύθερη σχεδίαση 37"/>
            <p:cNvSpPr>
              <a:spLocks/>
            </p:cNvSpPr>
            <p:nvPr/>
          </p:nvSpPr>
          <p:spPr bwMode="gray">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39" name="Ελεύθερη σχεδίαση 38"/>
            <p:cNvSpPr>
              <a:spLocks/>
            </p:cNvSpPr>
            <p:nvPr/>
          </p:nvSpPr>
          <p:spPr bwMode="gray">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0" name="Ελεύθερη σχεδίαση 39"/>
            <p:cNvSpPr>
              <a:spLocks/>
            </p:cNvSpPr>
            <p:nvPr/>
          </p:nvSpPr>
          <p:spPr bwMode="gray">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1" name="Ελεύθερη σχεδίαση 40"/>
            <p:cNvSpPr>
              <a:spLocks/>
            </p:cNvSpPr>
            <p:nvPr/>
          </p:nvSpPr>
          <p:spPr bwMode="gray">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2" name="Ελεύθερη σχεδίαση 41"/>
            <p:cNvSpPr>
              <a:spLocks/>
            </p:cNvSpPr>
            <p:nvPr/>
          </p:nvSpPr>
          <p:spPr bwMode="gray">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3" name="Ελεύθερη σχεδίαση 42"/>
            <p:cNvSpPr>
              <a:spLocks/>
            </p:cNvSpPr>
            <p:nvPr/>
          </p:nvSpPr>
          <p:spPr bwMode="gray">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4" name="Ελεύθερη σχεδίαση 43"/>
            <p:cNvSpPr>
              <a:spLocks/>
            </p:cNvSpPr>
            <p:nvPr/>
          </p:nvSpPr>
          <p:spPr bwMode="gray">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5" name="Ελεύθερη σχεδίαση 44"/>
            <p:cNvSpPr>
              <a:spLocks/>
            </p:cNvSpPr>
            <p:nvPr/>
          </p:nvSpPr>
          <p:spPr bwMode="gray">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6" name="Ελεύθερη σχεδίαση 45"/>
            <p:cNvSpPr>
              <a:spLocks/>
            </p:cNvSpPr>
            <p:nvPr/>
          </p:nvSpPr>
          <p:spPr bwMode="gray">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7" name="Ελεύθερη σχεδίαση 46"/>
            <p:cNvSpPr>
              <a:spLocks/>
            </p:cNvSpPr>
            <p:nvPr/>
          </p:nvSpPr>
          <p:spPr bwMode="gray">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8" name="Ελεύθερη σχεδίαση 47"/>
            <p:cNvSpPr>
              <a:spLocks/>
            </p:cNvSpPr>
            <p:nvPr/>
          </p:nvSpPr>
          <p:spPr bwMode="gray">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49" name="Ελεύθερη σχεδίαση 48"/>
            <p:cNvSpPr>
              <a:spLocks/>
            </p:cNvSpPr>
            <p:nvPr/>
          </p:nvSpPr>
          <p:spPr bwMode="gray">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0" name="Ελεύθερη σχεδίαση 49"/>
            <p:cNvSpPr>
              <a:spLocks/>
            </p:cNvSpPr>
            <p:nvPr/>
          </p:nvSpPr>
          <p:spPr bwMode="gray">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1" name="Ελεύθερη σχεδίαση 50"/>
            <p:cNvSpPr>
              <a:spLocks/>
            </p:cNvSpPr>
            <p:nvPr/>
          </p:nvSpPr>
          <p:spPr bwMode="gray">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2" name="Ελεύθερη σχεδίαση 51"/>
            <p:cNvSpPr>
              <a:spLocks/>
            </p:cNvSpPr>
            <p:nvPr/>
          </p:nvSpPr>
          <p:spPr bwMode="gray">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3" name="Ελεύθερη σχεδίαση 52"/>
            <p:cNvSpPr>
              <a:spLocks/>
            </p:cNvSpPr>
            <p:nvPr/>
          </p:nvSpPr>
          <p:spPr bwMode="gray">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4" name="Ελεύθερη σχεδίαση 53"/>
            <p:cNvSpPr>
              <a:spLocks/>
            </p:cNvSpPr>
            <p:nvPr/>
          </p:nvSpPr>
          <p:spPr bwMode="gray">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5" name="Ελεύθερη σχεδίαση 54"/>
            <p:cNvSpPr>
              <a:spLocks/>
            </p:cNvSpPr>
            <p:nvPr/>
          </p:nvSpPr>
          <p:spPr bwMode="gray">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6" name="Ελεύθερη σχεδίαση 55"/>
            <p:cNvSpPr>
              <a:spLocks/>
            </p:cNvSpPr>
            <p:nvPr/>
          </p:nvSpPr>
          <p:spPr bwMode="gray">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7" name="Ελεύθερη σχεδίαση 56"/>
            <p:cNvSpPr>
              <a:spLocks/>
            </p:cNvSpPr>
            <p:nvPr/>
          </p:nvSpPr>
          <p:spPr bwMode="gray">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8" name="Ελεύθερη σχεδίαση 57"/>
            <p:cNvSpPr>
              <a:spLocks/>
            </p:cNvSpPr>
            <p:nvPr/>
          </p:nvSpPr>
          <p:spPr bwMode="gray">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59" name="Ελεύθερη σχεδίαση 58"/>
            <p:cNvSpPr>
              <a:spLocks/>
            </p:cNvSpPr>
            <p:nvPr/>
          </p:nvSpPr>
          <p:spPr bwMode="gray">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0" name="Ελεύθερη σχεδίαση 59"/>
            <p:cNvSpPr>
              <a:spLocks/>
            </p:cNvSpPr>
            <p:nvPr/>
          </p:nvSpPr>
          <p:spPr bwMode="gray">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1" name="Ελεύθερη σχεδίαση 60"/>
            <p:cNvSpPr>
              <a:spLocks/>
            </p:cNvSpPr>
            <p:nvPr/>
          </p:nvSpPr>
          <p:spPr bwMode="gray">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2" name="Ελεύθερη σχεδίαση 61"/>
            <p:cNvSpPr>
              <a:spLocks/>
            </p:cNvSpPr>
            <p:nvPr/>
          </p:nvSpPr>
          <p:spPr bwMode="gray">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3" name="Ελεύθερη σχεδίαση 62"/>
            <p:cNvSpPr>
              <a:spLocks/>
            </p:cNvSpPr>
            <p:nvPr/>
          </p:nvSpPr>
          <p:spPr bwMode="gray">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4" name="Ελεύθερη σχεδίαση 63"/>
            <p:cNvSpPr>
              <a:spLocks/>
            </p:cNvSpPr>
            <p:nvPr/>
          </p:nvSpPr>
          <p:spPr bwMode="gray">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5" name="Ελεύθερη σχεδίαση 64"/>
            <p:cNvSpPr>
              <a:spLocks/>
            </p:cNvSpPr>
            <p:nvPr/>
          </p:nvSpPr>
          <p:spPr bwMode="gray">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6" name="Ελεύθερη σχεδίαση 65"/>
            <p:cNvSpPr>
              <a:spLocks/>
            </p:cNvSpPr>
            <p:nvPr/>
          </p:nvSpPr>
          <p:spPr bwMode="gray">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7" name="Ελεύθερη σχεδίαση 66"/>
            <p:cNvSpPr>
              <a:spLocks/>
            </p:cNvSpPr>
            <p:nvPr/>
          </p:nvSpPr>
          <p:spPr bwMode="gray">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8" name="Ελεύθερη σχεδίαση 67"/>
            <p:cNvSpPr>
              <a:spLocks/>
            </p:cNvSpPr>
            <p:nvPr/>
          </p:nvSpPr>
          <p:spPr bwMode="gray">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69" name="Ελεύθερη σχεδίαση 68"/>
            <p:cNvSpPr>
              <a:spLocks/>
            </p:cNvSpPr>
            <p:nvPr/>
          </p:nvSpPr>
          <p:spPr bwMode="gray">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0" name="Ελεύθερη σχεδίαση 69"/>
            <p:cNvSpPr>
              <a:spLocks/>
            </p:cNvSpPr>
            <p:nvPr/>
          </p:nvSpPr>
          <p:spPr bwMode="gray">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1" name="Ελεύθερη σχεδίαση 70"/>
            <p:cNvSpPr>
              <a:spLocks/>
            </p:cNvSpPr>
            <p:nvPr/>
          </p:nvSpPr>
          <p:spPr bwMode="gray">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2" name="Ελεύθερη σχεδίαση 71"/>
            <p:cNvSpPr>
              <a:spLocks/>
            </p:cNvSpPr>
            <p:nvPr/>
          </p:nvSpPr>
          <p:spPr bwMode="gray">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3" name="Ελεύθερη σχεδίαση 72"/>
            <p:cNvSpPr>
              <a:spLocks/>
            </p:cNvSpPr>
            <p:nvPr/>
          </p:nvSpPr>
          <p:spPr bwMode="gray">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4" name="Ελεύθερη σχεδίαση 73"/>
            <p:cNvSpPr>
              <a:spLocks/>
            </p:cNvSpPr>
            <p:nvPr/>
          </p:nvSpPr>
          <p:spPr bwMode="gray">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5" name="Ελεύθερη σχεδίαση 74"/>
            <p:cNvSpPr>
              <a:spLocks/>
            </p:cNvSpPr>
            <p:nvPr/>
          </p:nvSpPr>
          <p:spPr bwMode="gray">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6" name="Ελεύθερη σχεδίαση 75"/>
            <p:cNvSpPr>
              <a:spLocks/>
            </p:cNvSpPr>
            <p:nvPr/>
          </p:nvSpPr>
          <p:spPr bwMode="gray">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sp>
          <p:nvSpPr>
            <p:cNvPr id="77" name="Ελεύθερη σχεδίαση 76"/>
            <p:cNvSpPr>
              <a:spLocks noEditPoints="1"/>
            </p:cNvSpPr>
            <p:nvPr/>
          </p:nvSpPr>
          <p:spPr bwMode="gray">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rtl="0"/>
              <a:endParaRPr lang="el-GR" dirty="0">
                <a:latin typeface="Tahoma" panose="020B0604030504040204" pitchFamily="34" charset="0"/>
              </a:endParaRPr>
            </a:p>
          </p:txBody>
        </p:sp>
      </p:grpSp>
      <p:sp>
        <p:nvSpPr>
          <p:cNvPr id="2" name="Τίτλος 1"/>
          <p:cNvSpPr>
            <a:spLocks noGrp="1"/>
          </p:cNvSpPr>
          <p:nvPr>
            <p:ph type="ctrTitle" hasCustomPrompt="1"/>
          </p:nvPr>
        </p:nvSpPr>
        <p:spPr>
          <a:xfrm>
            <a:off x="1217613" y="1828799"/>
            <a:ext cx="9753600" cy="3048001"/>
          </a:xfrm>
        </p:spPr>
        <p:txBody>
          <a:bodyPr rtlCol="0">
            <a:normAutofit/>
          </a:bodyPr>
          <a:lstStyle>
            <a:lvl1pPr>
              <a:defRPr sz="4400">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Υπότιτλος 2"/>
          <p:cNvSpPr>
            <a:spLocks noGrp="1"/>
          </p:cNvSpPr>
          <p:nvPr>
            <p:ph type="subTitle" idx="1" hasCustomPrompt="1"/>
          </p:nvPr>
        </p:nvSpPr>
        <p:spPr>
          <a:xfrm>
            <a:off x="1217614" y="5029200"/>
            <a:ext cx="7848600" cy="1143000"/>
          </a:xfrm>
        </p:spPr>
        <p:txBody>
          <a:bodyPr rtlCol="0">
            <a:normAutofit/>
          </a:bodyPr>
          <a:lstStyle>
            <a:lvl1pPr marL="0" indent="0" algn="l">
              <a:spcBef>
                <a:spcPts val="0"/>
              </a:spcBef>
              <a:buNone/>
              <a:defRPr sz="2000">
                <a:solidFill>
                  <a:schemeClr val="tx1"/>
                </a:solidFill>
                <a:latin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dirty="0"/>
              <a:t>Κάντε κλικ για να επεξεργαστείτε τον υπότιτλο του υποδείγματος</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vl6pPr>
              <a:defRPr/>
            </a:lvl6pPr>
            <a:lvl7pPr>
              <a:defRPr baseline="0"/>
            </a:lvl7pPr>
            <a:lvl8pPr>
              <a:defRPr baseline="0"/>
            </a:lvl8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7A7BDBB1-1FB7-4856-9CAD-74B53DA02CAA}" type="datetime1">
              <a:rPr lang="el-GR" smtClean="0"/>
              <a:t>22/6/2021</a:t>
            </a:fld>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6898" y="685800"/>
            <a:ext cx="2134315" cy="5486400"/>
          </a:xfrm>
        </p:spPr>
        <p:txBody>
          <a:bodyPr vert="eaVert"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217613" y="685800"/>
            <a:ext cx="7416138" cy="5486400"/>
          </a:xfrm>
        </p:spPr>
        <p:txBody>
          <a:bodyPr vert="eaVert"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vl6pPr>
              <a:defRPr/>
            </a:lvl6pPr>
            <a:lvl7pPr>
              <a:defRPr/>
            </a:lvl7pPr>
            <a:lvl8pPr>
              <a:defRPr/>
            </a:lvl8pPr>
            <a:lvl9pPr>
              <a:defRPr/>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B3A9D9C6-1F2A-4D0F-8BD1-2885D81B2CA4}" type="datetime1">
              <a:rPr lang="el-GR" smtClean="0"/>
              <a:t>22/6/2021</a:t>
            </a:fld>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vl6pPr>
              <a:defRPr/>
            </a:lvl6pPr>
            <a:lvl7pPr>
              <a:defRPr baseline="0"/>
            </a:lvl7pPr>
            <a:lvl8pPr>
              <a:defRPr baseline="0"/>
            </a:lvl8pPr>
            <a:lvl9pPr>
              <a:defRPr baseline="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070A7908-E385-4A7F-8EAE-541604BFD0D1}" type="datetime1">
              <a:rPr lang="el-GR" smtClean="0"/>
              <a:t>22/6/2021</a:t>
            </a:fld>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217614" y="3429000"/>
            <a:ext cx="9753600" cy="2362199"/>
          </a:xfrm>
        </p:spPr>
        <p:txBody>
          <a:bodyPr rtlCol="0" anchor="b">
            <a:normAutofit/>
          </a:bodyPr>
          <a:lstStyle>
            <a:lvl1pPr algn="l">
              <a:defRPr sz="4400" b="0" cap="all">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latin typeface="Tahom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dirty="0"/>
              <a:t>Κάντε κλικ, για να επεξεργαστείτε τα Στυλ υποδείγματος κειμένου</a:t>
            </a:r>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defRPr>
            </a:lvl1pPr>
          </a:lstStyle>
          <a:p>
            <a:fld id="{D7889BB7-1403-4E58-9653-6CBE2A20D096}" type="datetime1">
              <a:rPr lang="el-GR" smtClean="0"/>
              <a:t>22/6/2021</a:t>
            </a:fld>
            <a:endParaRPr lang="el-GR" dirty="0"/>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233279" y="1828800"/>
            <a:ext cx="4708734" cy="43434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600">
                <a:latin typeface="Tahoma" panose="020B0604030504040204" pitchFamily="34" charset="0"/>
              </a:defRPr>
            </a:lvl4pPr>
            <a:lvl5pPr>
              <a:defRPr sz="1600">
                <a:latin typeface="Tahoma" panose="020B0604030504040204" pitchFamily="34" charset="0"/>
              </a:defRPr>
            </a:lvl5pPr>
            <a:lvl6pPr>
              <a:defRPr sz="1600"/>
            </a:lvl6pPr>
            <a:lvl7pPr>
              <a:defRPr sz="1600" baseline="0"/>
            </a:lvl7pPr>
            <a:lvl8pPr>
              <a:defRPr sz="1600" baseline="0"/>
            </a:lvl8pPr>
            <a:lvl9pPr>
              <a:defRPr sz="1600" baseline="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περιεχομένου 3"/>
          <p:cNvSpPr>
            <a:spLocks noGrp="1"/>
          </p:cNvSpPr>
          <p:nvPr>
            <p:ph sz="half" idx="2" hasCustomPrompt="1"/>
          </p:nvPr>
        </p:nvSpPr>
        <p:spPr>
          <a:xfrm>
            <a:off x="6262479" y="1828800"/>
            <a:ext cx="4708734" cy="43434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600">
                <a:latin typeface="Tahoma" panose="020B0604030504040204" pitchFamily="34" charset="0"/>
              </a:defRPr>
            </a:lvl4pPr>
            <a:lvl5pPr>
              <a:defRPr sz="1600">
                <a:latin typeface="Tahoma" panose="020B0604030504040204" pitchFamily="34" charset="0"/>
              </a:defRPr>
            </a:lvl5pPr>
            <a:lvl6pPr>
              <a:defRPr sz="1600"/>
            </a:lvl6pPr>
            <a:lvl7pPr>
              <a:defRPr sz="1600"/>
            </a:lvl7pPr>
            <a:lvl8pPr>
              <a:defRPr sz="1600"/>
            </a:lvl8pPr>
            <a:lvl9pPr>
              <a:defRPr sz="160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60A2151C-AD77-4AFA-8ADB-AF1813641C98}" type="datetime1">
              <a:rPr lang="el-GR" smtClean="0"/>
              <a:t>22/6/2021</a:t>
            </a:fld>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latin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να επεξεργαστείτε τα Στυλ υποδείγματος κειμένου</a:t>
            </a:r>
          </a:p>
        </p:txBody>
      </p:sp>
      <p:sp>
        <p:nvSpPr>
          <p:cNvPr id="4" name="Θέση περιεχομένου 3"/>
          <p:cNvSpPr>
            <a:spLocks noGrp="1"/>
          </p:cNvSpPr>
          <p:nvPr>
            <p:ph sz="half" idx="2" hasCustomPrompt="1"/>
          </p:nvPr>
        </p:nvSpPr>
        <p:spPr>
          <a:xfrm>
            <a:off x="1217614" y="2743200"/>
            <a:ext cx="4709160" cy="3428999"/>
          </a:xfrm>
        </p:spPr>
        <p:txBody>
          <a:bodyPr rtlCol="0">
            <a:normAutofit/>
          </a:bodyPr>
          <a:lstStyle>
            <a:lvl1pPr>
              <a:defRPr sz="2000">
                <a:latin typeface="Tahoma" panose="020B0604030504040204" pitchFamily="34" charset="0"/>
              </a:defRPr>
            </a:lvl1pPr>
            <a:lvl2pPr>
              <a:defRPr sz="1800">
                <a:latin typeface="Tahoma" panose="020B0604030504040204" pitchFamily="34" charset="0"/>
              </a:defRPr>
            </a:lvl2pPr>
            <a:lvl3pPr>
              <a:defRPr sz="1600">
                <a:latin typeface="Tahoma" panose="020B0604030504040204" pitchFamily="34" charset="0"/>
              </a:defRPr>
            </a:lvl3pPr>
            <a:lvl4pPr>
              <a:defRPr sz="1400">
                <a:latin typeface="Tahoma" panose="020B0604030504040204" pitchFamily="34" charset="0"/>
              </a:defRPr>
            </a:lvl4pPr>
            <a:lvl5pPr>
              <a:defRPr sz="1400">
                <a:latin typeface="Tahoma" panose="020B0604030504040204" pitchFamily="34" charset="0"/>
              </a:defRPr>
            </a:lvl5pPr>
            <a:lvl6pPr>
              <a:defRPr sz="1400"/>
            </a:lvl6pPr>
            <a:lvl7pPr>
              <a:defRPr sz="1400"/>
            </a:lvl7pPr>
            <a:lvl8pPr>
              <a:defRPr sz="1400"/>
            </a:lvl8pPr>
            <a:lvl9pPr>
              <a:defRPr sz="140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κειμένου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latin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να επεξεργαστείτε τα Στυλ υποδείγματος κειμένου</a:t>
            </a:r>
          </a:p>
        </p:txBody>
      </p:sp>
      <p:sp>
        <p:nvSpPr>
          <p:cNvPr id="6" name="Θέση περιεχομένου 5"/>
          <p:cNvSpPr>
            <a:spLocks noGrp="1"/>
          </p:cNvSpPr>
          <p:nvPr>
            <p:ph sz="quarter" idx="4" hasCustomPrompt="1"/>
          </p:nvPr>
        </p:nvSpPr>
        <p:spPr>
          <a:xfrm>
            <a:off x="6262054" y="2743200"/>
            <a:ext cx="4709160" cy="3428999"/>
          </a:xfrm>
        </p:spPr>
        <p:txBody>
          <a:bodyPr rtlCol="0">
            <a:normAutofit/>
          </a:bodyPr>
          <a:lstStyle>
            <a:lvl1pPr>
              <a:defRPr sz="2000">
                <a:latin typeface="Tahoma" panose="020B0604030504040204" pitchFamily="34" charset="0"/>
              </a:defRPr>
            </a:lvl1pPr>
            <a:lvl2pPr>
              <a:defRPr sz="1800">
                <a:latin typeface="Tahoma" panose="020B0604030504040204" pitchFamily="34" charset="0"/>
              </a:defRPr>
            </a:lvl2pPr>
            <a:lvl3pPr>
              <a:defRPr sz="1600">
                <a:latin typeface="Tahoma" panose="020B0604030504040204" pitchFamily="34" charset="0"/>
              </a:defRPr>
            </a:lvl3pPr>
            <a:lvl4pPr>
              <a:defRPr sz="1400">
                <a:latin typeface="Tahoma" panose="020B0604030504040204" pitchFamily="34" charset="0"/>
              </a:defRPr>
            </a:lvl4pPr>
            <a:lvl5pPr>
              <a:defRPr sz="1400">
                <a:latin typeface="Tahoma" panose="020B0604030504040204" pitchFamily="34" charset="0"/>
              </a:defRPr>
            </a:lvl5pPr>
            <a:lvl6pPr>
              <a:defRPr sz="1400"/>
            </a:lvl6pPr>
            <a:lvl7pPr>
              <a:defRPr sz="1400"/>
            </a:lvl7pPr>
            <a:lvl8pPr>
              <a:defRPr sz="1400" baseline="0"/>
            </a:lvl8pPr>
            <a:lvl9pPr>
              <a:defRPr sz="1400" baseline="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defRPr>
            </a:lvl1pPr>
          </a:lstStyle>
          <a:p>
            <a:fld id="{8AE75E8C-45EF-42A4-82A3-BD4459E3EB27}" type="datetime1">
              <a:rPr lang="el-GR" smtClean="0"/>
              <a:t>22/6/2021</a:t>
            </a:fld>
            <a:endParaRPr lang="el-GR" dirty="0"/>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defRPr>
            </a:lvl1pPr>
          </a:lstStyle>
          <a:p>
            <a:fld id="{D8197C91-1ED3-462C-8740-EDAA5162CD4D}" type="datetime1">
              <a:rPr lang="el-GR" smtClean="0"/>
              <a:t>22/6/2021</a:t>
            </a:fld>
            <a:endParaRPr lang="el-GR" dirty="0"/>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2" name="Θέση ημερομηνίας 1"/>
          <p:cNvSpPr>
            <a:spLocks noGrp="1"/>
          </p:cNvSpPr>
          <p:nvPr>
            <p:ph type="dt" sz="half" idx="10"/>
          </p:nvPr>
        </p:nvSpPr>
        <p:spPr/>
        <p:txBody>
          <a:bodyPr rtlCol="0"/>
          <a:lstStyle>
            <a:lvl1pPr>
              <a:defRPr>
                <a:latin typeface="Tahoma" panose="020B0604030504040204" pitchFamily="34" charset="0"/>
              </a:defRPr>
            </a:lvl1pPr>
          </a:lstStyle>
          <a:p>
            <a:fld id="{D0290B36-9399-4B47-8BCE-8A09E95C4325}" type="datetime1">
              <a:rPr lang="el-GR" smtClean="0"/>
              <a:t>22/6/2021</a:t>
            </a:fld>
            <a:endParaRPr lang="el-GR" dirty="0"/>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bg1"/>
        </a:solidFill>
        <a:effectLst/>
      </p:bgPr>
    </p:bg>
    <p:spTree>
      <p:nvGrpSpPr>
        <p:cNvPr id="1" name=""/>
        <p:cNvGrpSpPr/>
        <p:nvPr/>
      </p:nvGrpSpPr>
      <p:grpSpPr>
        <a:xfrm>
          <a:off x="0" y="0"/>
          <a:ext cx="0" cy="0"/>
          <a:chOff x="0" y="0"/>
          <a:chExt cx="0" cy="0"/>
        </a:xfrm>
      </p:grpSpPr>
      <p:sp>
        <p:nvSpPr>
          <p:cNvPr id="8" name="Ορθογώνιο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latin typeface="Tahoma" panose="020B0604030504040204" pitchFamily="34" charset="0"/>
            </a:endParaRPr>
          </a:p>
        </p:txBody>
      </p:sp>
      <p:sp>
        <p:nvSpPr>
          <p:cNvPr id="2" name="Τίτλος 1"/>
          <p:cNvSpPr>
            <a:spLocks noGrp="1"/>
          </p:cNvSpPr>
          <p:nvPr>
            <p:ph type="title" hasCustomPrompt="1"/>
          </p:nvPr>
        </p:nvSpPr>
        <p:spPr>
          <a:xfrm>
            <a:off x="684213" y="685800"/>
            <a:ext cx="3886200" cy="4038600"/>
          </a:xfrm>
        </p:spPr>
        <p:txBody>
          <a:bodyPr rtlCol="0" anchor="b">
            <a:noAutofit/>
          </a:bodyPr>
          <a:lstStyle>
            <a:lvl1pPr algn="l">
              <a:defRPr sz="4000" b="0">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περιεχομένου 2"/>
          <p:cNvSpPr>
            <a:spLocks noGrp="1"/>
          </p:cNvSpPr>
          <p:nvPr>
            <p:ph idx="1" hasCustomPrompt="1"/>
          </p:nvPr>
        </p:nvSpPr>
        <p:spPr>
          <a:xfrm>
            <a:off x="5865814" y="685800"/>
            <a:ext cx="5638800" cy="5486400"/>
          </a:xfrm>
        </p:spPr>
        <p:txBody>
          <a:bodyPr rtlCol="0">
            <a:normAutofit/>
          </a:bodyPr>
          <a:lstStyle>
            <a:lvl1pPr>
              <a:defRPr sz="2400">
                <a:latin typeface="Tahoma" panose="020B0604030504040204" pitchFamily="34" charset="0"/>
              </a:defRPr>
            </a:lvl1pPr>
            <a:lvl2pPr>
              <a:defRPr sz="2000">
                <a:latin typeface="Tahoma" panose="020B0604030504040204" pitchFamily="34" charset="0"/>
              </a:defRPr>
            </a:lvl2pPr>
            <a:lvl3pPr>
              <a:defRPr sz="1800">
                <a:latin typeface="Tahoma" panose="020B0604030504040204" pitchFamily="34" charset="0"/>
              </a:defRPr>
            </a:lvl3pPr>
            <a:lvl4pPr>
              <a:defRPr sz="1600">
                <a:latin typeface="Tahoma" panose="020B0604030504040204" pitchFamily="34" charset="0"/>
              </a:defRPr>
            </a:lvl4pPr>
            <a:lvl5pPr>
              <a:defRPr sz="1600">
                <a:latin typeface="Tahoma" panose="020B0604030504040204" pitchFamily="34" charset="0"/>
              </a:defRPr>
            </a:lvl5pPr>
            <a:lvl6pPr>
              <a:defRPr sz="1600"/>
            </a:lvl6pPr>
            <a:lvl7pPr>
              <a:defRPr sz="1600"/>
            </a:lvl7pPr>
            <a:lvl8pPr>
              <a:defRPr sz="1600"/>
            </a:lvl8pPr>
            <a:lvl9pPr>
              <a:defRPr sz="1600"/>
            </a:lvl9p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κειμένου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dirty="0"/>
              <a:t>Κάντε κλικ, για να επεξεργαστείτε τα 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69A2743F-292D-4EE2-8071-EADDE9BF8A71}" type="datetime1">
              <a:rPr lang="el-GR" smtClean="0"/>
              <a:t>22/6/2021</a:t>
            </a:fld>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bg1"/>
        </a:solidFill>
        <a:effectLst/>
      </p:bgPr>
    </p:bg>
    <p:spTree>
      <p:nvGrpSpPr>
        <p:cNvPr id="1" name=""/>
        <p:cNvGrpSpPr/>
        <p:nvPr/>
      </p:nvGrpSpPr>
      <p:grpSpPr>
        <a:xfrm>
          <a:off x="0" y="0"/>
          <a:ext cx="0" cy="0"/>
          <a:chOff x="0" y="0"/>
          <a:chExt cx="0" cy="0"/>
        </a:xfrm>
      </p:grpSpPr>
      <p:sp>
        <p:nvSpPr>
          <p:cNvPr id="8" name="Ορθογώνιο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l-GR" dirty="0">
              <a:latin typeface="Tahoma" panose="020B0604030504040204" pitchFamily="34" charset="0"/>
            </a:endParaRPr>
          </a:p>
        </p:txBody>
      </p:sp>
      <p:sp>
        <p:nvSpPr>
          <p:cNvPr id="2" name="Τίτλος 1"/>
          <p:cNvSpPr>
            <a:spLocks noGrp="1"/>
          </p:cNvSpPr>
          <p:nvPr>
            <p:ph type="title" hasCustomPrompt="1"/>
          </p:nvPr>
        </p:nvSpPr>
        <p:spPr>
          <a:xfrm>
            <a:off x="684213" y="685800"/>
            <a:ext cx="3886200" cy="4038600"/>
          </a:xfrm>
        </p:spPr>
        <p:txBody>
          <a:bodyPr rtlCol="0" anchor="b">
            <a:noAutofit/>
          </a:bodyPr>
          <a:lstStyle>
            <a:lvl1pPr algn="l">
              <a:defRPr sz="4000" b="0">
                <a:latin typeface="Tahoma" panose="020B0604030504040204" pitchFamily="34" charset="0"/>
              </a:defRPr>
            </a:lvl1pPr>
          </a:lstStyle>
          <a:p>
            <a:pPr rtl="0"/>
            <a:r>
              <a:rPr lang="el-GR" dirty="0"/>
              <a:t>Κάντε κλικ για να επεξεργαστείτε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dirty="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dirty="0"/>
              <a:t>Κάντε κλικ, για να επεξεργαστείτε τα 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lvl1pPr>
              <a:defRPr>
                <a:latin typeface="Tahoma" panose="020B0604030504040204" pitchFamily="34" charset="0"/>
              </a:defRPr>
            </a:lvl1pPr>
          </a:lstStyle>
          <a:p>
            <a:r>
              <a:rPr lang="el-GR"/>
              <a:t>Προσθήκη υποσέλιδου</a:t>
            </a:r>
            <a:endParaRPr lang="el-GR"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defRPr>
            </a:lvl1pPr>
          </a:lstStyle>
          <a:p>
            <a:fld id="{078899E9-830E-4391-BD31-B68E59FE4D18}" type="datetime1">
              <a:rPr lang="el-GR" smtClean="0"/>
              <a:t>22/6/2021</a:t>
            </a:fld>
            <a:endParaRPr lang="el-GR" dirty="0"/>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el-GR" dirty="0"/>
              <a:t>Κάντε κλικ για να επεξεργαστείτε το Στυλ κύριου τίτλου</a:t>
            </a:r>
          </a:p>
        </p:txBody>
      </p:sp>
      <p:sp>
        <p:nvSpPr>
          <p:cNvPr id="3" name="Θέση κειμένου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el-GR" dirty="0"/>
              <a:t>Κάντε κλικ, για να επεξεργαστείτε τα 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Tahoma" panose="020B0604030504040204" pitchFamily="34" charset="0"/>
              </a:defRPr>
            </a:lvl1pPr>
          </a:lstStyle>
          <a:p>
            <a:r>
              <a:rPr lang="el-GR"/>
              <a:t>Προσθήκη υποσέλιδου</a:t>
            </a:r>
            <a:endParaRPr lang="el-GR" dirty="0"/>
          </a:p>
        </p:txBody>
      </p:sp>
      <p:sp>
        <p:nvSpPr>
          <p:cNvPr id="4" name="Θέση ημερομηνίας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Tahoma" panose="020B0604030504040204" pitchFamily="34" charset="0"/>
              </a:defRPr>
            </a:lvl1pPr>
          </a:lstStyle>
          <a:p>
            <a:fld id="{7EA83E2B-F1EB-4A3B-8E3E-A4FD05716C25}" type="datetime1">
              <a:rPr lang="el-GR" smtClean="0"/>
              <a:t>22/6/2021</a:t>
            </a:fld>
            <a:endParaRPr lang="el-GR" dirty="0"/>
          </a:p>
        </p:txBody>
      </p:sp>
      <p:sp>
        <p:nvSpPr>
          <p:cNvPr id="6" name="Θέση αριθμού διαφάνειας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Tahoma" panose="020B0604030504040204" pitchFamily="34" charset="0"/>
              </a:defRPr>
            </a:lvl1pPr>
          </a:lstStyle>
          <a:p>
            <a:fld id="{F36C87F6-986D-49E6-AF40-1B3A1EE8064D}" type="slidenum">
              <a:rPr lang="el-GR" smtClean="0"/>
              <a:pPr/>
              <a:t>‹#›</a:t>
            </a:fld>
            <a:endParaRPr lang="el-GR"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Tahoma" panose="020B0604030504040204" pitchFamily="34" charset="0"/>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Tahoma" panose="020B060403050404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Tahoma" panose="020B060403050404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FJaEqVHbtg?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s://ama.com.au/sa/amasa-media-release-new-australian-medical-association-sa-president-and-vp"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FFYsaJV53qU?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XzW6_KWMPnc?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5114" y="1700808"/>
            <a:ext cx="9753600" cy="3048001"/>
          </a:xfrm>
        </p:spPr>
        <p:txBody>
          <a:bodyPr rtlCol="0"/>
          <a:lstStyle/>
          <a:p>
            <a:pPr rtl="0"/>
            <a:r>
              <a:rPr lang="el-GR" dirty="0" err="1"/>
              <a:t>Κοινωνικεσ</a:t>
            </a:r>
            <a:r>
              <a:rPr lang="el-GR" dirty="0"/>
              <a:t> </a:t>
            </a:r>
            <a:r>
              <a:rPr lang="el-GR" dirty="0" err="1"/>
              <a:t>ανισοτητεσ</a:t>
            </a:r>
            <a:endParaRPr lang="el-GR" dirty="0"/>
          </a:p>
        </p:txBody>
      </p:sp>
      <p:sp>
        <p:nvSpPr>
          <p:cNvPr id="3" name="Υπότιτλος 2"/>
          <p:cNvSpPr>
            <a:spLocks noGrp="1"/>
          </p:cNvSpPr>
          <p:nvPr>
            <p:ph type="subTitle" idx="1"/>
          </p:nvPr>
        </p:nvSpPr>
        <p:spPr>
          <a:xfrm>
            <a:off x="265114" y="4869160"/>
            <a:ext cx="7848600" cy="1496144"/>
          </a:xfrm>
        </p:spPr>
        <p:txBody>
          <a:bodyPr rtlCol="0">
            <a:normAutofit/>
          </a:bodyPr>
          <a:lstStyle/>
          <a:p>
            <a:pPr rtl="0"/>
            <a:endParaRPr lang="el-GR" dirty="0"/>
          </a:p>
          <a:p>
            <a:pPr rtl="0"/>
            <a:r>
              <a:rPr lang="el-GR" dirty="0"/>
              <a:t>Άγγελος Μιχαήλ Χουβαρδάς</a:t>
            </a:r>
          </a:p>
          <a:p>
            <a:pPr rtl="0"/>
            <a:r>
              <a:rPr lang="el-GR" dirty="0"/>
              <a:t>Κατερίνα Χρονιάς</a:t>
            </a:r>
          </a:p>
          <a:p>
            <a:pPr rtl="0"/>
            <a:r>
              <a:rPr lang="el-GR" dirty="0"/>
              <a:t>Βασιλική Παλιεράκης</a:t>
            </a:r>
          </a:p>
          <a:p>
            <a:pPr rtl="0"/>
            <a:r>
              <a:rPr lang="el-GR" dirty="0"/>
              <a:t>Χριστίνα Ροβίθης</a:t>
            </a:r>
          </a:p>
          <a:p>
            <a:pPr rtl="0"/>
            <a:endParaRPr lang="el-GR" dirty="0"/>
          </a:p>
        </p:txBody>
      </p:sp>
      <p:pic>
        <p:nvPicPr>
          <p:cNvPr id="7" name="Εικόνα 6">
            <a:extLst>
              <a:ext uri="{FF2B5EF4-FFF2-40B4-BE49-F238E27FC236}">
                <a16:creationId xmlns:a16="http://schemas.microsoft.com/office/drawing/2014/main" id="{6AB239D2-A207-4C19-A464-7CBFF95D1A8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0"/>
            <a:ext cx="2880320" cy="2325334"/>
          </a:xfrm>
          <a:prstGeom prst="rect">
            <a:avLst/>
          </a:prstGeom>
        </p:spPr>
      </p:pic>
      <p:pic>
        <p:nvPicPr>
          <p:cNvPr id="9" name="Εικόνα 8">
            <a:extLst>
              <a:ext uri="{FF2B5EF4-FFF2-40B4-BE49-F238E27FC236}">
                <a16:creationId xmlns:a16="http://schemas.microsoft.com/office/drawing/2014/main" id="{CC77C42E-34D6-4B4E-942E-DC422339606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9254" y="0"/>
            <a:ext cx="2880320" cy="2204864"/>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6E322A6-EBE2-4B4F-BB83-188BCA9A7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9756" y="97087"/>
            <a:ext cx="11809312" cy="62326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265D6-AC00-4BE9-BE82-3A93CEBC1C38}"/>
              </a:ext>
            </a:extLst>
          </p:cNvPr>
          <p:cNvSpPr txBox="1"/>
          <p:nvPr/>
        </p:nvSpPr>
        <p:spPr>
          <a:xfrm>
            <a:off x="189756" y="6419281"/>
            <a:ext cx="11662395" cy="341632"/>
          </a:xfrm>
          <a:prstGeom prst="rect">
            <a:avLst/>
          </a:prstGeom>
          <a:noFill/>
        </p:spPr>
        <p:txBody>
          <a:bodyPr wrap="square" rtlCol="0">
            <a:spAutoFit/>
          </a:bodyPr>
          <a:lstStyle/>
          <a:p>
            <a:pPr algn="ctr">
              <a:lnSpc>
                <a:spcPct val="90000"/>
              </a:lnSpc>
            </a:pPr>
            <a:r>
              <a:rPr lang="el-GR" dirty="0"/>
              <a:t>Τα προάστια </a:t>
            </a:r>
            <a:r>
              <a:rPr lang="el-GR" dirty="0" err="1"/>
              <a:t>Hout</a:t>
            </a:r>
            <a:r>
              <a:rPr lang="el-GR" dirty="0"/>
              <a:t> </a:t>
            </a:r>
            <a:r>
              <a:rPr lang="el-GR" dirty="0" err="1"/>
              <a:t>Bay</a:t>
            </a:r>
            <a:r>
              <a:rPr lang="el-GR" dirty="0"/>
              <a:t> και </a:t>
            </a:r>
            <a:r>
              <a:rPr lang="el-GR" dirty="0" err="1"/>
              <a:t>Imizamo</a:t>
            </a:r>
            <a:r>
              <a:rPr lang="el-GR" dirty="0"/>
              <a:t> </a:t>
            </a:r>
            <a:r>
              <a:rPr lang="el-GR" dirty="0" err="1"/>
              <a:t>Yethu</a:t>
            </a:r>
            <a:r>
              <a:rPr lang="el-GR" dirty="0"/>
              <a:t> (15 χιλιόμετρα νότια του Κέιπ Τάουν)</a:t>
            </a:r>
            <a:endParaRPr lang="el-GR" sz="2400" dirty="0"/>
          </a:p>
        </p:txBody>
      </p:sp>
    </p:spTree>
    <p:extLst>
      <p:ext uri="{BB962C8B-B14F-4D97-AF65-F5344CB8AC3E}">
        <p14:creationId xmlns:p14="http://schemas.microsoft.com/office/powerpoint/2010/main" val="23836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6E322A6-EBE2-4B4F-BB83-188BCA9A7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9756" y="97087"/>
            <a:ext cx="11809311" cy="62326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265D6-AC00-4BE9-BE82-3A93CEBC1C38}"/>
              </a:ext>
            </a:extLst>
          </p:cNvPr>
          <p:cNvSpPr txBox="1"/>
          <p:nvPr/>
        </p:nvSpPr>
        <p:spPr>
          <a:xfrm>
            <a:off x="189756" y="6419281"/>
            <a:ext cx="11662395" cy="341632"/>
          </a:xfrm>
          <a:prstGeom prst="rect">
            <a:avLst/>
          </a:prstGeom>
          <a:noFill/>
        </p:spPr>
        <p:txBody>
          <a:bodyPr wrap="square" rtlCol="0">
            <a:spAutoFit/>
          </a:bodyPr>
          <a:lstStyle/>
          <a:p>
            <a:pPr algn="ctr">
              <a:lnSpc>
                <a:spcPct val="90000"/>
              </a:lnSpc>
            </a:pPr>
            <a:r>
              <a:rPr lang="en-US" dirty="0"/>
              <a:t>Kya Sands, Johannesburg, South Africa</a:t>
            </a:r>
            <a:endParaRPr lang="el-GR" sz="2400" dirty="0"/>
          </a:p>
        </p:txBody>
      </p:sp>
    </p:spTree>
    <p:extLst>
      <p:ext uri="{BB962C8B-B14F-4D97-AF65-F5344CB8AC3E}">
        <p14:creationId xmlns:p14="http://schemas.microsoft.com/office/powerpoint/2010/main" val="229024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D78F0-DF27-451E-A054-9BEF8A97F7E4}"/>
              </a:ext>
            </a:extLst>
          </p:cNvPr>
          <p:cNvSpPr>
            <a:spLocks noGrp="1"/>
          </p:cNvSpPr>
          <p:nvPr>
            <p:ph type="title"/>
          </p:nvPr>
        </p:nvSpPr>
        <p:spPr/>
        <p:txBody>
          <a:bodyPr>
            <a:normAutofit/>
          </a:bodyPr>
          <a:lstStyle/>
          <a:p>
            <a:r>
              <a:rPr lang="el-GR" sz="3200" dirty="0"/>
              <a:t>Ο </a:t>
            </a:r>
            <a:r>
              <a:rPr lang="el-GR" sz="3200" dirty="0" err="1"/>
              <a:t>διαχωρισμοσ</a:t>
            </a:r>
            <a:r>
              <a:rPr lang="el-GR" sz="3200" dirty="0"/>
              <a:t> του </a:t>
            </a:r>
            <a:r>
              <a:rPr lang="el-GR" sz="3200" dirty="0" err="1"/>
              <a:t>πλουτου</a:t>
            </a:r>
            <a:r>
              <a:rPr lang="el-GR" sz="3200" dirty="0"/>
              <a:t> και της </a:t>
            </a:r>
            <a:r>
              <a:rPr lang="el-GR" sz="3200" dirty="0" err="1"/>
              <a:t>φτωχιασ</a:t>
            </a:r>
            <a:endParaRPr lang="el-GR" sz="3200" dirty="0"/>
          </a:p>
        </p:txBody>
      </p:sp>
      <p:sp>
        <p:nvSpPr>
          <p:cNvPr id="3" name="Θέση περιεχομένου 2">
            <a:extLst>
              <a:ext uri="{FF2B5EF4-FFF2-40B4-BE49-F238E27FC236}">
                <a16:creationId xmlns:a16="http://schemas.microsoft.com/office/drawing/2014/main" id="{53D9CD91-3FA7-43F9-B537-F6C499FD9C32}"/>
              </a:ext>
            </a:extLst>
          </p:cNvPr>
          <p:cNvSpPr>
            <a:spLocks noGrp="1"/>
          </p:cNvSpPr>
          <p:nvPr>
            <p:ph idx="1"/>
          </p:nvPr>
        </p:nvSpPr>
        <p:spPr/>
        <p:txBody>
          <a:bodyPr>
            <a:normAutofit fontScale="92500"/>
          </a:bodyPr>
          <a:lstStyle/>
          <a:p>
            <a:r>
              <a:rPr lang="el-GR" dirty="0"/>
              <a:t>Η ανισότητα στον πλανήτη είναι μια μάχη που κρατά αιώνες, διαμορφώνει τον χάρτη της γης και καθίσταται ευδιάκριτη ακόμη και από ψηλά. </a:t>
            </a:r>
            <a:endParaRPr lang="en-US" dirty="0"/>
          </a:p>
          <a:p>
            <a:r>
              <a:rPr lang="el-GR" dirty="0"/>
              <a:t>Μπορεί οι εικόνες αυτές να μην αποκαλύπτουν το τεράστιο χάσμα ανάμεσα στους κοινωνικά και οικονομικά προνομιούχους και σε αυτούς που αδυνατούν να συντηρήσουν τον ίδιο τους εαυτό αλλά εύκολα κανείς  αντιλαμβάνεται την ύπαρξη των δύο  κόσμων που μοιράζονται τον ίδιο τόπο αλλά το περιβάλλον και η πραγματικότητά τους είναι τελείως διαφορετικές.</a:t>
            </a:r>
            <a:endParaRPr lang="en-US" dirty="0"/>
          </a:p>
          <a:p>
            <a:r>
              <a:rPr lang="el-GR" dirty="0"/>
              <a:t>Οι ανισότητες στον τρόπο ζωής είναι μερικές φορές δύσκολο να παρατηρηθούν από το έδαφος. Πολύ συχνά, κοινότητες προνομιούχες με τεράστιο πλούτο απέχουν μόλις λίγα μέτρα από καλύβες, παραπήγματα και τρισάθλιες συνθήκες διαβίωσης.</a:t>
            </a:r>
          </a:p>
        </p:txBody>
      </p:sp>
    </p:spTree>
    <p:extLst>
      <p:ext uri="{BB962C8B-B14F-4D97-AF65-F5344CB8AC3E}">
        <p14:creationId xmlns:p14="http://schemas.microsoft.com/office/powerpoint/2010/main" val="153657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61799A-CFC2-4A8D-9FFB-12D85B12AE5A}"/>
              </a:ext>
            </a:extLst>
          </p:cNvPr>
          <p:cNvSpPr>
            <a:spLocks noGrp="1"/>
          </p:cNvSpPr>
          <p:nvPr>
            <p:ph type="title"/>
          </p:nvPr>
        </p:nvSpPr>
        <p:spPr/>
        <p:txBody>
          <a:bodyPr/>
          <a:lstStyle/>
          <a:p>
            <a:r>
              <a:rPr lang="el-GR" dirty="0"/>
              <a:t>Το </a:t>
            </a:r>
            <a:r>
              <a:rPr lang="el-GR" dirty="0" err="1"/>
              <a:t>εκπαιδευτικο</a:t>
            </a:r>
            <a:r>
              <a:rPr lang="el-GR" dirty="0"/>
              <a:t> </a:t>
            </a:r>
            <a:r>
              <a:rPr lang="el-GR" dirty="0" err="1"/>
              <a:t>συστημα</a:t>
            </a:r>
            <a:endParaRPr lang="el-GR" dirty="0"/>
          </a:p>
        </p:txBody>
      </p:sp>
      <p:sp>
        <p:nvSpPr>
          <p:cNvPr id="3" name="Θέση περιεχομένου 2">
            <a:extLst>
              <a:ext uri="{FF2B5EF4-FFF2-40B4-BE49-F238E27FC236}">
                <a16:creationId xmlns:a16="http://schemas.microsoft.com/office/drawing/2014/main" id="{37CE6BE0-0956-4870-A71D-FEB41E387E82}"/>
              </a:ext>
            </a:extLst>
          </p:cNvPr>
          <p:cNvSpPr>
            <a:spLocks noGrp="1"/>
          </p:cNvSpPr>
          <p:nvPr>
            <p:ph idx="1"/>
          </p:nvPr>
        </p:nvSpPr>
        <p:spPr/>
        <p:txBody>
          <a:bodyPr/>
          <a:lstStyle/>
          <a:p>
            <a:r>
              <a:rPr lang="el-GR" dirty="0"/>
              <a:t>Στην Ν. Αφρική το εκπαιδευτικό σύστημα προσπαθεί ακόμα να γεφυρώσει τα κενά που άφησε πίσω του η εποχή του απαρτχάιντ.</a:t>
            </a:r>
          </a:p>
          <a:p>
            <a:r>
              <a:rPr lang="el-GR" dirty="0"/>
              <a:t>Φτωχικές εγκαταστάσεις, έλλειψη πόσιμου νερού και ηλεκτρισμού, έλλειψη βιβλιοθηκών και κομπιούτερ είναι μερικά μόνο από τα προβλήματα που προσπαθεί να αντιμετωπίσει η Ν. Αφρική.</a:t>
            </a:r>
          </a:p>
          <a:p>
            <a:r>
              <a:rPr lang="el-GR" dirty="0"/>
              <a:t>Στο βίντεο που ακολουθεί ακούμε τις εμπειρίες των μαθητών από το εκπαιδευτικό σύστημα της Ν. Αφρικής.</a:t>
            </a:r>
          </a:p>
          <a:p>
            <a:endParaRPr lang="el-GR" dirty="0"/>
          </a:p>
        </p:txBody>
      </p:sp>
    </p:spTree>
    <p:extLst>
      <p:ext uri="{BB962C8B-B14F-4D97-AF65-F5344CB8AC3E}">
        <p14:creationId xmlns:p14="http://schemas.microsoft.com/office/powerpoint/2010/main" val="30018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Ηλεκτρονικά πολυμέσα 3" title="ￎﾤￎ﾿ ￎﾵￎﾺￏﾀￎﾱￎﾹￎﾴￎﾵￏﾅￏﾄￎﾹￎﾺￏﾌ ￏﾃￏﾍￏﾃￏﾄￎﾷￎﾼￎﾱ ￏﾄￎﾷￏﾂ ￎﾝ. ￎﾑￏﾆￏﾁￎﾹￎﾺￎﾮￏﾂ- ￎﾚￎ﾿ￎﾹￎﾽￏﾉￎﾽￎﾹￎﾺￎﾭￏﾂ ￎﾱￎﾽￎﾹￏﾃￏﾌￏﾄￎﾷￏﾄￎﾵￏﾂ ￎﾺￎﾱￎﾹ ￎﾵￎﾻￎﾻￎﾹￏﾀￎﾵￎﾯￏﾂ ￏﾅￏﾀￎ﾿ￎﾴￎ﾿ￎﾼￎﾭￏﾂ - learning world">
            <a:hlinkClick r:id="" action="ppaction://media"/>
            <a:extLst>
              <a:ext uri="{FF2B5EF4-FFF2-40B4-BE49-F238E27FC236}">
                <a16:creationId xmlns:a16="http://schemas.microsoft.com/office/drawing/2014/main" id="{F2CC62B8-C6A6-4197-A041-0C834CCA8F03}"/>
              </a:ext>
            </a:extLst>
          </p:cNvPr>
          <p:cNvPicPr>
            <a:picLocks noGrp="1" noRot="1" noChangeAspect="1"/>
          </p:cNvPicPr>
          <p:nvPr>
            <p:ph idx="1"/>
            <a:videoFile r:link="rId1"/>
          </p:nvPr>
        </p:nvPicPr>
        <p:blipFill rotWithShape="1">
          <a:blip r:embed="rId3"/>
          <a:srcRect l="15" r="-1" b="-1"/>
          <a:stretch/>
        </p:blipFill>
        <p:spPr>
          <a:xfrm>
            <a:off x="297768" y="82358"/>
            <a:ext cx="11521280" cy="6279124"/>
          </a:xfrm>
          <a:prstGeom prst="rect">
            <a:avLst/>
          </a:prstGeom>
          <a:noFill/>
        </p:spPr>
      </p:pic>
      <p:sp>
        <p:nvSpPr>
          <p:cNvPr id="2" name="TextBox 1">
            <a:extLst>
              <a:ext uri="{FF2B5EF4-FFF2-40B4-BE49-F238E27FC236}">
                <a16:creationId xmlns:a16="http://schemas.microsoft.com/office/drawing/2014/main" id="{04D9CEC1-F30A-45EF-A32A-232ED2681C77}"/>
              </a:ext>
            </a:extLst>
          </p:cNvPr>
          <p:cNvSpPr txBox="1"/>
          <p:nvPr/>
        </p:nvSpPr>
        <p:spPr>
          <a:xfrm>
            <a:off x="45740" y="6395756"/>
            <a:ext cx="12025336" cy="590931"/>
          </a:xfrm>
          <a:prstGeom prst="rect">
            <a:avLst/>
          </a:prstGeom>
          <a:noFill/>
        </p:spPr>
        <p:txBody>
          <a:bodyPr wrap="square" rtlCol="0">
            <a:spAutoFit/>
          </a:bodyPr>
          <a:lstStyle/>
          <a:p>
            <a:pPr algn="ctr">
              <a:lnSpc>
                <a:spcPct val="90000"/>
              </a:lnSpc>
            </a:pPr>
            <a:r>
              <a:rPr lang="en-US" dirty="0" err="1"/>
              <a:t>Euronews</a:t>
            </a:r>
            <a:r>
              <a:rPr lang="en-US" dirty="0"/>
              <a:t> (2014): </a:t>
            </a:r>
            <a:r>
              <a:rPr lang="el-GR" dirty="0"/>
              <a:t>Το εκπαιδευτικό σύστημα της Ν. Αφρικής- Κοινωνικές ανισότητες και ελλιπείς υποδομές </a:t>
            </a:r>
          </a:p>
          <a:p>
            <a:pPr algn="ctr">
              <a:lnSpc>
                <a:spcPct val="90000"/>
              </a:lnSpc>
            </a:pPr>
            <a:endParaRPr lang="el-GR" dirty="0"/>
          </a:p>
        </p:txBody>
      </p:sp>
    </p:spTree>
    <p:extLst>
      <p:ext uri="{BB962C8B-B14F-4D97-AF65-F5344CB8AC3E}">
        <p14:creationId xmlns:p14="http://schemas.microsoft.com/office/powerpoint/2010/main" val="15769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01000-F211-4EBF-AC52-BD54BFF21699}"/>
              </a:ext>
            </a:extLst>
          </p:cNvPr>
          <p:cNvSpPr>
            <a:spLocks noGrp="1"/>
          </p:cNvSpPr>
          <p:nvPr>
            <p:ph type="title"/>
          </p:nvPr>
        </p:nvSpPr>
        <p:spPr/>
        <p:txBody>
          <a:bodyPr>
            <a:normAutofit/>
          </a:bodyPr>
          <a:lstStyle/>
          <a:p>
            <a:r>
              <a:rPr lang="el-GR" sz="3500" dirty="0" err="1"/>
              <a:t>Κοινωνικεσ</a:t>
            </a:r>
            <a:r>
              <a:rPr lang="el-GR" sz="3500" dirty="0"/>
              <a:t> </a:t>
            </a:r>
            <a:r>
              <a:rPr lang="el-GR" sz="3500" dirty="0" err="1"/>
              <a:t>ανισοτητεσ</a:t>
            </a:r>
            <a:r>
              <a:rPr lang="el-GR" sz="3500" dirty="0"/>
              <a:t> στην </a:t>
            </a:r>
            <a:r>
              <a:rPr lang="el-GR" sz="3500" dirty="0" err="1"/>
              <a:t>εκπαιδευση</a:t>
            </a:r>
            <a:endParaRPr lang="el-GR" sz="3500" dirty="0"/>
          </a:p>
        </p:txBody>
      </p:sp>
      <p:graphicFrame>
        <p:nvGraphicFramePr>
          <p:cNvPr id="4" name="Θέση περιεχομένου 3">
            <a:extLst>
              <a:ext uri="{FF2B5EF4-FFF2-40B4-BE49-F238E27FC236}">
                <a16:creationId xmlns:a16="http://schemas.microsoft.com/office/drawing/2014/main" id="{D32AA4BC-2E24-4F38-BFF6-C0529CD6D18C}"/>
              </a:ext>
            </a:extLst>
          </p:cNvPr>
          <p:cNvGraphicFramePr>
            <a:graphicFrameLocks noGrp="1"/>
          </p:cNvGraphicFramePr>
          <p:nvPr>
            <p:ph idx="1"/>
            <p:extLst>
              <p:ext uri="{D42A27DB-BD31-4B8C-83A1-F6EECF244321}">
                <p14:modId xmlns:p14="http://schemas.microsoft.com/office/powerpoint/2010/main" val="90252757"/>
              </p:ext>
            </p:extLst>
          </p:nvPr>
        </p:nvGraphicFramePr>
        <p:xfrm>
          <a:off x="1217613" y="1828800"/>
          <a:ext cx="975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79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01000-F211-4EBF-AC52-BD54BFF21699}"/>
              </a:ext>
            </a:extLst>
          </p:cNvPr>
          <p:cNvSpPr>
            <a:spLocks noGrp="1"/>
          </p:cNvSpPr>
          <p:nvPr>
            <p:ph type="title"/>
          </p:nvPr>
        </p:nvSpPr>
        <p:spPr/>
        <p:txBody>
          <a:bodyPr>
            <a:normAutofit/>
          </a:bodyPr>
          <a:lstStyle/>
          <a:p>
            <a:r>
              <a:rPr lang="el-GR" sz="3500" dirty="0" err="1"/>
              <a:t>Κοινωνικεσ</a:t>
            </a:r>
            <a:r>
              <a:rPr lang="el-GR" sz="3500" dirty="0"/>
              <a:t> </a:t>
            </a:r>
            <a:r>
              <a:rPr lang="el-GR" sz="3500" dirty="0" err="1"/>
              <a:t>ανισοτητεσ</a:t>
            </a:r>
            <a:r>
              <a:rPr lang="el-GR" sz="3500" dirty="0"/>
              <a:t> στην </a:t>
            </a:r>
            <a:r>
              <a:rPr lang="el-GR" sz="3500" dirty="0" err="1"/>
              <a:t>εκπαιδευση</a:t>
            </a:r>
            <a:endParaRPr lang="el-GR" sz="3500" dirty="0"/>
          </a:p>
        </p:txBody>
      </p:sp>
      <p:graphicFrame>
        <p:nvGraphicFramePr>
          <p:cNvPr id="4" name="Θέση περιεχομένου 3">
            <a:extLst>
              <a:ext uri="{FF2B5EF4-FFF2-40B4-BE49-F238E27FC236}">
                <a16:creationId xmlns:a16="http://schemas.microsoft.com/office/drawing/2014/main" id="{D32AA4BC-2E24-4F38-BFF6-C0529CD6D18C}"/>
              </a:ext>
            </a:extLst>
          </p:cNvPr>
          <p:cNvGraphicFramePr>
            <a:graphicFrameLocks noGrp="1"/>
          </p:cNvGraphicFramePr>
          <p:nvPr>
            <p:ph idx="1"/>
            <p:extLst>
              <p:ext uri="{D42A27DB-BD31-4B8C-83A1-F6EECF244321}">
                <p14:modId xmlns:p14="http://schemas.microsoft.com/office/powerpoint/2010/main" val="2596595303"/>
              </p:ext>
            </p:extLst>
          </p:nvPr>
        </p:nvGraphicFramePr>
        <p:xfrm>
          <a:off x="1217613" y="1828800"/>
          <a:ext cx="9753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1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5BD9-F0AB-43BE-83CA-EF344377596A}"/>
              </a:ext>
            </a:extLst>
          </p:cNvPr>
          <p:cNvSpPr>
            <a:spLocks noGrp="1"/>
          </p:cNvSpPr>
          <p:nvPr>
            <p:ph type="title"/>
          </p:nvPr>
        </p:nvSpPr>
        <p:spPr>
          <a:xfrm>
            <a:off x="1216835" y="0"/>
            <a:ext cx="9753600" cy="1325562"/>
          </a:xfrm>
          <a:prstGeom prst="rect">
            <a:avLst/>
          </a:prstGeom>
        </p:spPr>
        <p:txBody>
          <a:bodyPr anchor="b">
            <a:normAutofit/>
          </a:bodyPr>
          <a:lstStyle/>
          <a:p>
            <a:r>
              <a:rPr lang="el-GR" dirty="0"/>
              <a:t>Κοινωνικεσ ανιστοτητεσ στην υγεια</a:t>
            </a:r>
            <a:endParaRPr lang="en-ZA" dirty="0"/>
          </a:p>
        </p:txBody>
      </p:sp>
      <p:sp>
        <p:nvSpPr>
          <p:cNvPr id="3" name="Content Placeholder 2">
            <a:extLst>
              <a:ext uri="{FF2B5EF4-FFF2-40B4-BE49-F238E27FC236}">
                <a16:creationId xmlns:a16="http://schemas.microsoft.com/office/drawing/2014/main" id="{FA0C5A5C-0DFC-4C7E-B8C0-EB89A1E480D7}"/>
              </a:ext>
            </a:extLst>
          </p:cNvPr>
          <p:cNvSpPr>
            <a:spLocks noGrp="1"/>
          </p:cNvSpPr>
          <p:nvPr>
            <p:ph sz="half" idx="1"/>
          </p:nvPr>
        </p:nvSpPr>
        <p:spPr>
          <a:xfrm>
            <a:off x="477788" y="1412776"/>
            <a:ext cx="6048672" cy="5112568"/>
          </a:xfrm>
          <a:prstGeom prst="rect">
            <a:avLst/>
          </a:prstGeom>
        </p:spPr>
        <p:txBody>
          <a:bodyPr>
            <a:noAutofit/>
          </a:bodyPr>
          <a:lstStyle/>
          <a:p>
            <a:r>
              <a:rPr lang="el-GR" sz="2100" dirty="0"/>
              <a:t>Οι ανισότητες στην υγεία έχουν λάβει σημαντική προσοχή από επιστήμονες υγείας και οικονομολόγους. </a:t>
            </a:r>
          </a:p>
          <a:p>
            <a:r>
              <a:rPr lang="el-GR" sz="2100" dirty="0"/>
              <a:t>Στη Νότια Αφρική, υπάρχουν ανισότητες στην κοινωνικοοικονομική κατάσταση (SES) και στην πρόσβαση σε βασικές κοινωνικές υπηρεσίες και επιδεινώνονται από τις ανισότητες στην υγεία. </a:t>
            </a:r>
          </a:p>
          <a:p>
            <a:r>
              <a:rPr lang="el-GR" sz="2100" dirty="0"/>
              <a:t>Ενώ τα συστήματα υγείας, μαζί με τους ευρύτερους κοινωνικούς καθοριστικούς παράγοντες της υγείας, έχουν σημασία στην προσπάθεια βελτίωσης της κατάστασης της υγείας και των ανισοτήτων στον τομέα της υγείας, τα άτομα που χρειάζονται καλής ποιότητας υγειονομική περίθαλψη πάρα πολύ σπάνια την αποκτούν. </a:t>
            </a:r>
            <a:br>
              <a:rPr lang="el-GR" sz="2100" dirty="0"/>
            </a:br>
            <a:endParaRPr lang="en-ZA" sz="2100" dirty="0"/>
          </a:p>
        </p:txBody>
      </p:sp>
      <p:pic>
        <p:nvPicPr>
          <p:cNvPr id="6" name="Picture 5" descr="A picture containing table&#10;&#10;Description automatically generated">
            <a:extLst>
              <a:ext uri="{FF2B5EF4-FFF2-40B4-BE49-F238E27FC236}">
                <a16:creationId xmlns:a16="http://schemas.microsoft.com/office/drawing/2014/main" id="{BE0FA7C4-9192-4577-809F-C5490A38A7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42483" y="2428961"/>
            <a:ext cx="4228729" cy="2822676"/>
          </a:xfrm>
          <a:prstGeom prst="rect">
            <a:avLst/>
          </a:prstGeom>
          <a:noFill/>
        </p:spPr>
      </p:pic>
    </p:spTree>
    <p:extLst>
      <p:ext uri="{BB962C8B-B14F-4D97-AF65-F5344CB8AC3E}">
        <p14:creationId xmlns:p14="http://schemas.microsoft.com/office/powerpoint/2010/main" val="83567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5BD9-F0AB-43BE-83CA-EF344377596A}"/>
              </a:ext>
            </a:extLst>
          </p:cNvPr>
          <p:cNvSpPr>
            <a:spLocks noGrp="1"/>
          </p:cNvSpPr>
          <p:nvPr>
            <p:ph type="title"/>
          </p:nvPr>
        </p:nvSpPr>
        <p:spPr/>
        <p:txBody>
          <a:bodyPr/>
          <a:lstStyle/>
          <a:p>
            <a:r>
              <a:rPr lang="el-GR" dirty="0"/>
              <a:t>Κοινωνικεσ ανιστοτητεσ στην υγεια</a:t>
            </a:r>
            <a:endParaRPr lang="en-ZA" dirty="0"/>
          </a:p>
        </p:txBody>
      </p:sp>
      <p:sp>
        <p:nvSpPr>
          <p:cNvPr id="3" name="Content Placeholder 2">
            <a:extLst>
              <a:ext uri="{FF2B5EF4-FFF2-40B4-BE49-F238E27FC236}">
                <a16:creationId xmlns:a16="http://schemas.microsoft.com/office/drawing/2014/main" id="{FA0C5A5C-0DFC-4C7E-B8C0-EB89A1E480D7}"/>
              </a:ext>
            </a:extLst>
          </p:cNvPr>
          <p:cNvSpPr>
            <a:spLocks noGrp="1"/>
          </p:cNvSpPr>
          <p:nvPr>
            <p:ph idx="1"/>
          </p:nvPr>
        </p:nvSpPr>
        <p:spPr>
          <a:xfrm>
            <a:off x="1217612" y="1916832"/>
            <a:ext cx="9557320" cy="4813176"/>
          </a:xfrm>
        </p:spPr>
        <p:txBody>
          <a:bodyPr>
            <a:normAutofit/>
          </a:bodyPr>
          <a:lstStyle/>
          <a:p>
            <a:r>
              <a:rPr lang="el-GR" dirty="0"/>
              <a:t>Οι μελέτες σχετικά με το βάρος της κακής υγείας στη Νότιο Αφρική έχουν δείξει με συνέπεια ότι, σε σχέση με τους πλούσιους, οι φτωχοί πάσχουν περισσότερο από περισσότερες ασθένειες και βία. </a:t>
            </a:r>
          </a:p>
          <a:p>
            <a:r>
              <a:rPr lang="el-GR" dirty="0"/>
              <a:t>Ωστόσο, αυτές οι μελέτες βασίζονται σε επιλεγμένες παθολογικές καταστάσεις και εξετάζουν μόνο ένα μόνο χρονικό σημείο. </a:t>
            </a:r>
          </a:p>
          <a:p>
            <a:r>
              <a:rPr lang="el-GR" dirty="0"/>
              <a:t>Οι αναλύσεις τάσεων δεν έχουν ακόμη παραχθεί</a:t>
            </a:r>
            <a:r>
              <a:rPr lang="en-US" dirty="0"/>
              <a:t> </a:t>
            </a:r>
            <a:r>
              <a:rPr lang="el-GR" i="1" dirty="0"/>
              <a:t>η ασθένεια</a:t>
            </a:r>
            <a:r>
              <a:rPr lang="el-GR" dirty="0"/>
              <a:t> και η </a:t>
            </a:r>
            <a:r>
              <a:rPr lang="el-GR" i="1" dirty="0"/>
              <a:t>αναπηρία</a:t>
            </a:r>
            <a:r>
              <a:rPr lang="el-GR" dirty="0"/>
              <a:t> διανέμονται και αν αυτό έχει αλλάξει από τις αρχές της δεκαετίας του 2000.</a:t>
            </a:r>
          </a:p>
          <a:p>
            <a:pPr marL="45720" indent="0">
              <a:buNone/>
            </a:pPr>
            <a:r>
              <a:rPr lang="el-GR" dirty="0"/>
              <a:t/>
            </a:r>
            <a:br>
              <a:rPr lang="el-GR" dirty="0"/>
            </a:br>
            <a:endParaRPr lang="en-ZA" dirty="0"/>
          </a:p>
        </p:txBody>
      </p:sp>
    </p:spTree>
    <p:extLst>
      <p:ext uri="{BB962C8B-B14F-4D97-AF65-F5344CB8AC3E}">
        <p14:creationId xmlns:p14="http://schemas.microsoft.com/office/powerpoint/2010/main" val="7783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2680-170D-4BAB-BEB0-54C7E29A8AE4}"/>
              </a:ext>
            </a:extLst>
          </p:cNvPr>
          <p:cNvSpPr>
            <a:spLocks noGrp="1"/>
          </p:cNvSpPr>
          <p:nvPr>
            <p:ph type="title"/>
          </p:nvPr>
        </p:nvSpPr>
        <p:spPr/>
        <p:txBody>
          <a:bodyPr>
            <a:normAutofit/>
          </a:bodyPr>
          <a:lstStyle/>
          <a:p>
            <a:r>
              <a:rPr lang="el-GR" sz="2800" dirty="0"/>
              <a:t>Το ραγκμπι δεν αρκεί για να ενωσει τη Νοτια Αφρικη</a:t>
            </a:r>
            <a:endParaRPr lang="en-ZA" sz="2800" dirty="0"/>
          </a:p>
        </p:txBody>
      </p:sp>
      <p:sp>
        <p:nvSpPr>
          <p:cNvPr id="3" name="Content Placeholder 2">
            <a:extLst>
              <a:ext uri="{FF2B5EF4-FFF2-40B4-BE49-F238E27FC236}">
                <a16:creationId xmlns:a16="http://schemas.microsoft.com/office/drawing/2014/main" id="{94C5E9DF-B65F-42F8-BD18-EDBEBB929F7C}"/>
              </a:ext>
            </a:extLst>
          </p:cNvPr>
          <p:cNvSpPr>
            <a:spLocks noGrp="1"/>
          </p:cNvSpPr>
          <p:nvPr>
            <p:ph idx="1"/>
          </p:nvPr>
        </p:nvSpPr>
        <p:spPr/>
        <p:txBody>
          <a:bodyPr>
            <a:normAutofit fontScale="25000" lnSpcReduction="20000"/>
          </a:bodyPr>
          <a:lstStyle/>
          <a:p>
            <a:pPr fontAlgn="base"/>
            <a:endParaRPr lang="el-GR" sz="2700" dirty="0">
              <a:solidFill>
                <a:srgbClr val="000000"/>
              </a:solidFill>
              <a:latin typeface="Noto Serif"/>
            </a:endParaRPr>
          </a:p>
          <a:p>
            <a:pPr fontAlgn="base"/>
            <a:r>
              <a:rPr lang="el-GR" sz="10400" dirty="0">
                <a:solidFill>
                  <a:srgbClr val="000000"/>
                </a:solidFill>
                <a:latin typeface="Noto Serif"/>
              </a:rPr>
              <a:t>Η Νότια Αφρική είναι η ισχυρότερη οικονομία της </a:t>
            </a:r>
            <a:r>
              <a:rPr lang="el-GR" sz="10400" dirty="0">
                <a:solidFill>
                  <a:srgbClr val="00A3DA"/>
                </a:solidFill>
                <a:latin typeface="Noto Serif"/>
              </a:rPr>
              <a:t>Μαύρης Ηπείρου</a:t>
            </a:r>
            <a:r>
              <a:rPr lang="el-GR" sz="10400" dirty="0">
                <a:solidFill>
                  <a:srgbClr val="000000"/>
                </a:solidFill>
                <a:latin typeface="Noto Serif"/>
              </a:rPr>
              <a:t>, ένα κράτος που ανήκει στα BRICS (σ.σ: τα πέντε πιο αναπτυσσόμενα κράτη του πλανήτη) και μία χώρα με 11 επίσημες γλώσσες και ανθρώπους με αφρικανική, ευρωπαϊκή και ασιατική καταγωγή.</a:t>
            </a:r>
          </a:p>
          <a:p>
            <a:pPr fontAlgn="base"/>
            <a:r>
              <a:rPr lang="el-GR" sz="10400" dirty="0">
                <a:solidFill>
                  <a:srgbClr val="000000"/>
                </a:solidFill>
                <a:latin typeface="Noto Serif"/>
              </a:rPr>
              <a:t>Έτσι, μπορεί η εθνική ράγκμπι να απαρτίζεται από παίκτες που καλύπτουν όλο το φυλετικό φάσμα, αυτό όμως δε σημαίνει ότι το ίδιο συμβαίνει και στην οικονομία της: Η ανεργία καλπάζει (29%, αν καταμετρηθούν και οι χρόνια άνεργοι μπορεί να φτάσει μέχρι το 40%) ενώ οι κοινωνικές ανισότητες βγάζουν μάτι. </a:t>
            </a:r>
          </a:p>
          <a:p>
            <a:pPr fontAlgn="base"/>
            <a:endParaRPr lang="el-GR" dirty="0">
              <a:solidFill>
                <a:srgbClr val="000000"/>
              </a:solidFill>
              <a:latin typeface="Noto Serif"/>
            </a:endParaRPr>
          </a:p>
          <a:p>
            <a:pPr marL="45720" indent="0">
              <a:buNone/>
            </a:pPr>
            <a:r>
              <a:rPr lang="el-GR" dirty="0"/>
              <a:t/>
            </a:r>
            <a:br>
              <a:rPr lang="el-GR" dirty="0"/>
            </a:br>
            <a:endParaRPr lang="en-ZA" dirty="0"/>
          </a:p>
        </p:txBody>
      </p:sp>
    </p:spTree>
    <p:extLst>
      <p:ext uri="{BB962C8B-B14F-4D97-AF65-F5344CB8AC3E}">
        <p14:creationId xmlns:p14="http://schemas.microsoft.com/office/powerpoint/2010/main" val="314652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DC239E8-0E17-4D08-89F7-308F4D6CD580}"/>
              </a:ext>
            </a:extLst>
          </p:cNvPr>
          <p:cNvSpPr>
            <a:spLocks noGrp="1"/>
          </p:cNvSpPr>
          <p:nvPr>
            <p:ph type="title"/>
          </p:nvPr>
        </p:nvSpPr>
        <p:spPr/>
        <p:txBody>
          <a:bodyPr/>
          <a:lstStyle/>
          <a:p>
            <a:r>
              <a:rPr lang="el-GR" dirty="0"/>
              <a:t>Η σχολη σαχετι – </a:t>
            </a:r>
            <a:r>
              <a:rPr lang="en-US" dirty="0" err="1"/>
              <a:t>saheti</a:t>
            </a:r>
            <a:r>
              <a:rPr lang="en-US" dirty="0"/>
              <a:t> school</a:t>
            </a:r>
            <a:endParaRPr lang="el-GR" dirty="0"/>
          </a:p>
        </p:txBody>
      </p:sp>
      <p:sp>
        <p:nvSpPr>
          <p:cNvPr id="6" name="Θέση περιεχομένου 5">
            <a:extLst>
              <a:ext uri="{FF2B5EF4-FFF2-40B4-BE49-F238E27FC236}">
                <a16:creationId xmlns:a16="http://schemas.microsoft.com/office/drawing/2014/main" id="{D73F3245-9E2E-4795-B408-A5DDE58F80F3}"/>
              </a:ext>
            </a:extLst>
          </p:cNvPr>
          <p:cNvSpPr>
            <a:spLocks noGrp="1"/>
          </p:cNvSpPr>
          <p:nvPr>
            <p:ph idx="1"/>
          </p:nvPr>
        </p:nvSpPr>
        <p:spPr>
          <a:xfrm>
            <a:off x="1217614" y="1700808"/>
            <a:ext cx="10277398" cy="4680520"/>
          </a:xfrm>
        </p:spPr>
        <p:txBody>
          <a:bodyPr>
            <a:normAutofit lnSpcReduction="10000"/>
          </a:bodyPr>
          <a:lstStyle/>
          <a:p>
            <a:r>
              <a:rPr lang="el-GR" dirty="0"/>
              <a:t>Μπορεί η Σχολή Σαχέτι να βρίσκεται χιλιάδες χιλιόμετρα μακριά από την Ελλάδα, ωστόσο, αποτελεί μια πραγματική εστία ελληνισμού, όπου η αναδεικνύεται η ελληνική παιδεία και το ελληνικό πνεύμα. </a:t>
            </a:r>
          </a:p>
          <a:p>
            <a:r>
              <a:rPr lang="el-GR" dirty="0"/>
              <a:t>Η Σχολή Σαχέτι που βρίσκεται στο Γιοχάνεσμπουργκ, είναι ένα ενιαίο σχολείο που συμπεριλαμβάνει βρεφονηπιακό σταθμό, νηπιαγωγείο, δημοτικό, γυμνάσιο και λύκειο.</a:t>
            </a:r>
          </a:p>
          <a:p>
            <a:r>
              <a:rPr lang="el-GR" dirty="0"/>
              <a:t>Στην Σχολή Σαχέτι, εκατοντάδες μαθητές, στην πλειοψηφία τους Έλληνες αλλά και από άλλες εθνότητες, μαθαίνουν την ελληνική γλώσσα, την ιστορία, τον πολιτισμό, τις αξίες, τα ήθη και τα έθιμα του τόπου μας. </a:t>
            </a:r>
          </a:p>
          <a:p>
            <a:r>
              <a:rPr lang="el-GR" dirty="0"/>
              <a:t>Και ένα ακόμη σημαντικό στοιχείο: γιορτάζουν τις εθνικές γιορτές με υπερηφάνεια και σεβασμό στις παραδόσεις.</a:t>
            </a:r>
            <a:br>
              <a:rPr lang="el-GR" dirty="0"/>
            </a:br>
            <a:endParaRPr lang="el-GR" dirty="0"/>
          </a:p>
        </p:txBody>
      </p:sp>
    </p:spTree>
    <p:extLst>
      <p:ext uri="{BB962C8B-B14F-4D97-AF65-F5344CB8AC3E}">
        <p14:creationId xmlns:p14="http://schemas.microsoft.com/office/powerpoint/2010/main" val="26261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39A073-E2BF-4622-846F-553F8934AD25}"/>
              </a:ext>
            </a:extLst>
          </p:cNvPr>
          <p:cNvPicPr>
            <a:picLocks noChangeAspect="1"/>
          </p:cNvPicPr>
          <p:nvPr/>
        </p:nvPicPr>
        <p:blipFill rotWithShape="1">
          <a:blip r:embed="rId2"/>
          <a:srcRect l="21160" r="2409" b="-1"/>
          <a:stretch/>
        </p:blipFill>
        <p:spPr>
          <a:xfrm>
            <a:off x="405780" y="1484784"/>
            <a:ext cx="4708734" cy="4343400"/>
          </a:xfrm>
          <a:prstGeom prst="rect">
            <a:avLst/>
          </a:prstGeom>
          <a:noFill/>
        </p:spPr>
      </p:pic>
      <p:sp>
        <p:nvSpPr>
          <p:cNvPr id="3" name="Content Placeholder 2">
            <a:extLst>
              <a:ext uri="{FF2B5EF4-FFF2-40B4-BE49-F238E27FC236}">
                <a16:creationId xmlns:a16="http://schemas.microsoft.com/office/drawing/2014/main" id="{AC204F17-CECF-4F12-B022-85F488AC77C0}"/>
              </a:ext>
            </a:extLst>
          </p:cNvPr>
          <p:cNvSpPr>
            <a:spLocks noGrp="1"/>
          </p:cNvSpPr>
          <p:nvPr>
            <p:ph sz="half" idx="2"/>
          </p:nvPr>
        </p:nvSpPr>
        <p:spPr>
          <a:xfrm>
            <a:off x="5590356" y="1484784"/>
            <a:ext cx="5380857" cy="4687416"/>
          </a:xfrm>
          <a:prstGeom prst="rect">
            <a:avLst/>
          </a:prstGeom>
        </p:spPr>
        <p:txBody>
          <a:bodyPr>
            <a:noAutofit/>
          </a:bodyPr>
          <a:lstStyle/>
          <a:p>
            <a:r>
              <a:rPr lang="el-GR" dirty="0"/>
              <a:t>Το 1995 η Εθνική της Ομάδα στο ράγκμπι, μία ομάδα όπου ο Nelson Mandela είχα αναλάβει σχεδόν προσωπικά να την κάνει σύμβολο της ενοποίησης της χώρας και ένα παράδειγμα για το πώς τα πάθη του παρελθόντος μπορούν να μείνουν στην άκρη, σήκωνε το πρώτο της παγκόσμιο κύπελλο - σε μία ιστορική στιγμή που αφηγήθηκε καταπληκτικά ο Clint Eastwood στο </a:t>
            </a:r>
            <a:r>
              <a:rPr lang="el-GR" i="1" dirty="0"/>
              <a:t>Invictus </a:t>
            </a:r>
            <a:r>
              <a:rPr lang="el-GR" dirty="0"/>
              <a:t>(2009).</a:t>
            </a:r>
          </a:p>
          <a:p>
            <a:endParaRPr lang="el-GR" sz="2100" dirty="0"/>
          </a:p>
          <a:p>
            <a:pPr marL="45720" indent="0">
              <a:buNone/>
            </a:pPr>
            <a:endParaRPr lang="en-ZA" sz="2100" dirty="0"/>
          </a:p>
        </p:txBody>
      </p:sp>
    </p:spTree>
    <p:extLst>
      <p:ext uri="{BB962C8B-B14F-4D97-AF65-F5344CB8AC3E}">
        <p14:creationId xmlns:p14="http://schemas.microsoft.com/office/powerpoint/2010/main" val="125976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20ADB-13EE-4AA8-A54A-859D35CC6857}"/>
              </a:ext>
            </a:extLst>
          </p:cNvPr>
          <p:cNvSpPr>
            <a:spLocks noGrp="1"/>
          </p:cNvSpPr>
          <p:nvPr>
            <p:ph type="title"/>
          </p:nvPr>
        </p:nvSpPr>
        <p:spPr>
          <a:xfrm>
            <a:off x="1217612" y="476672"/>
            <a:ext cx="9917360" cy="1973634"/>
          </a:xfrm>
          <a:prstGeom prst="rect">
            <a:avLst/>
          </a:prstGeom>
        </p:spPr>
        <p:txBody>
          <a:bodyPr anchor="b">
            <a:normAutofit fontScale="90000"/>
          </a:bodyPr>
          <a:lstStyle/>
          <a:p>
            <a:r>
              <a:rPr lang="el-GR" sz="2300" i="1" dirty="0"/>
              <a:t>«</a:t>
            </a:r>
            <a:r>
              <a:rPr lang="el-GR" sz="2300" i="1" cap="none" dirty="0"/>
              <a:t>Η χώρα μας έχει πολλά προβλήματα αλλά με μία ομάδα σαν κι αυτή... έχουμε διαφορετικές ρίζες, ανήκουμε σε διαφορετικές φυλές, είμαστε όμως ενωμένοι όλοι σε έναν κοινό στόχο"</a:t>
            </a:r>
            <a:r>
              <a:rPr lang="el-GR" sz="2300" cap="none" dirty="0"/>
              <a:t> δήλωσε ο siya kolisi, ο πρώτος μαύρος αρχηγός της εθνικής, λίγο μετά τη λήξη του αγώνα με την αγγλία, για να συνεχίσει: </a:t>
            </a:r>
            <a:r>
              <a:rPr lang="el-GR" sz="2300" i="1" cap="none" dirty="0"/>
              <a:t>"ελπίζω πραγματικά ότι καταφέραμε να δείξουμε ότι αν δουλέψουμε όλοι μαζί στη νότια αφρική μπορούμε να πετύχουμε κάτι πραγματικά καλό"</a:t>
            </a:r>
            <a:r>
              <a:rPr lang="el-GR" sz="2300" cap="none" dirty="0"/>
              <a:t>.</a:t>
            </a:r>
            <a:r>
              <a:rPr lang="en-ZA" sz="2200" cap="none" dirty="0"/>
              <a:t/>
            </a:r>
            <a:br>
              <a:rPr lang="en-ZA" sz="2200" cap="none" dirty="0"/>
            </a:br>
            <a:endParaRPr lang="en-ZA" sz="1300" cap="none" dirty="0"/>
          </a:p>
        </p:txBody>
      </p:sp>
      <p:pic>
        <p:nvPicPr>
          <p:cNvPr id="5" name="Content Placeholder 4">
            <a:extLst>
              <a:ext uri="{FF2B5EF4-FFF2-40B4-BE49-F238E27FC236}">
                <a16:creationId xmlns:a16="http://schemas.microsoft.com/office/drawing/2014/main" id="{6ACFEC79-9981-48CA-B2A0-963421A55ECA}"/>
              </a:ext>
            </a:extLst>
          </p:cNvPr>
          <p:cNvPicPr>
            <a:picLocks noGrp="1" noChangeAspect="1"/>
          </p:cNvPicPr>
          <p:nvPr>
            <p:ph idx="1"/>
          </p:nvPr>
        </p:nvPicPr>
        <p:blipFill rotWithShape="1">
          <a:blip r:embed="rId2"/>
          <a:srcRect t="28121" b="3893"/>
          <a:stretch/>
        </p:blipFill>
        <p:spPr>
          <a:xfrm>
            <a:off x="1557908" y="2564904"/>
            <a:ext cx="8893618" cy="3960440"/>
          </a:xfrm>
          <a:prstGeom prst="rect">
            <a:avLst/>
          </a:prstGeom>
          <a:noFill/>
        </p:spPr>
      </p:pic>
    </p:spTree>
    <p:extLst>
      <p:ext uri="{BB962C8B-B14F-4D97-AF65-F5344CB8AC3E}">
        <p14:creationId xmlns:p14="http://schemas.microsoft.com/office/powerpoint/2010/main" val="82241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17614" y="274638"/>
            <a:ext cx="9753600" cy="1325562"/>
          </a:xfrm>
          <a:prstGeom prst="rect">
            <a:avLst/>
          </a:prstGeom>
        </p:spPr>
        <p:txBody>
          <a:bodyPr rtlCol="0" anchor="b">
            <a:normAutofit/>
          </a:bodyPr>
          <a:lstStyle/>
          <a:p>
            <a:pPr rtl="0"/>
            <a:r>
              <a:rPr lang="el-GR" dirty="0"/>
              <a:t>ΤΙ ΕΙΝΑΙ εν Γενει Η ΚΟΙΝΩΝΙΚΗ ΑΝΙΣΟΤΗΤΑ;</a:t>
            </a:r>
          </a:p>
        </p:txBody>
      </p:sp>
      <p:pic>
        <p:nvPicPr>
          <p:cNvPr id="1026" name="Picture 2" descr="Αποτέλεσμα εικόνας για social inequalities">
            <a:extLst>
              <a:ext uri="{FF2B5EF4-FFF2-40B4-BE49-F238E27FC236}">
                <a16:creationId xmlns:a16="http://schemas.microsoft.com/office/drawing/2014/main" id="{C362311D-406B-4837-8800-2A129E9BEF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804" y="1916832"/>
            <a:ext cx="4708734" cy="263689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sz="half" idx="2"/>
          </p:nvPr>
        </p:nvSpPr>
        <p:spPr>
          <a:xfrm>
            <a:off x="5662364" y="1828800"/>
            <a:ext cx="6336704" cy="4343400"/>
          </a:xfrm>
          <a:prstGeom prst="rect">
            <a:avLst/>
          </a:prstGeom>
        </p:spPr>
        <p:txBody>
          <a:bodyPr rtlCol="0">
            <a:normAutofit/>
          </a:bodyPr>
          <a:lstStyle/>
          <a:p>
            <a:r>
              <a:rPr lang="el-GR" dirty="0"/>
              <a:t>Με τον όρο </a:t>
            </a:r>
            <a:r>
              <a:rPr lang="el-GR" b="1" dirty="0"/>
              <a:t>κοινωνική ανισότητα</a:t>
            </a:r>
            <a:r>
              <a:rPr lang="el-GR" dirty="0"/>
              <a:t> εννοούμε «την κατάσταση κατά την οποία οι άνθρωποι έχουν άνιση προσβασιμότητα σε πόρους, υπηρεσίες, και θέσεις στην κοινωνία»</a:t>
            </a:r>
          </a:p>
          <a:p>
            <a:r>
              <a:rPr lang="el-GR" dirty="0"/>
              <a:t>Η κοινωνική ανισότητα μπορεί να είναι διαφόρων ειδών: οικονομική, μορφωτική, γεωγραφική και άλλα πολλά</a:t>
            </a:r>
          </a:p>
        </p:txBody>
      </p:sp>
    </p:spTree>
    <p:extLst>
      <p:ext uri="{BB962C8B-B14F-4D97-AF65-F5344CB8AC3E}">
        <p14:creationId xmlns:p14="http://schemas.microsoft.com/office/powerpoint/2010/main" val="747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BC0191A-63C9-4158-8979-19AF16692E5E}"/>
              </a:ext>
            </a:extLst>
          </p:cNvPr>
          <p:cNvSpPr>
            <a:spLocks noGrp="1"/>
          </p:cNvSpPr>
          <p:nvPr>
            <p:ph type="title"/>
          </p:nvPr>
        </p:nvSpPr>
        <p:spPr/>
        <p:txBody>
          <a:bodyPr/>
          <a:lstStyle/>
          <a:p>
            <a:r>
              <a:rPr lang="el-GR" dirty="0"/>
              <a:t>Ο Τοπος μου και οι κοινωνικες ανισοτητες.</a:t>
            </a:r>
          </a:p>
        </p:txBody>
      </p:sp>
      <p:sp>
        <p:nvSpPr>
          <p:cNvPr id="6" name="Θέση περιεχομένου 5">
            <a:extLst>
              <a:ext uri="{FF2B5EF4-FFF2-40B4-BE49-F238E27FC236}">
                <a16:creationId xmlns:a16="http://schemas.microsoft.com/office/drawing/2014/main" id="{FA93B40D-EBC9-4887-B194-2AD284B5D64F}"/>
              </a:ext>
            </a:extLst>
          </p:cNvPr>
          <p:cNvSpPr>
            <a:spLocks noGrp="1"/>
          </p:cNvSpPr>
          <p:nvPr>
            <p:ph idx="1"/>
          </p:nvPr>
        </p:nvSpPr>
        <p:spPr/>
        <p:txBody>
          <a:bodyPr>
            <a:normAutofit lnSpcReduction="10000"/>
          </a:bodyPr>
          <a:lstStyle/>
          <a:p>
            <a:pPr marL="45720" indent="0" algn="just">
              <a:buNone/>
            </a:pPr>
            <a:r>
              <a:rPr lang="en-US" dirty="0"/>
              <a:t>H</a:t>
            </a:r>
            <a:r>
              <a:rPr lang="el-GR" dirty="0"/>
              <a:t> Νότια Αφρική είναι μια χώρα που παρουσιάζει ιδαίτερο ενδιαφέρον καθώς τα τελευταία τριάντα χρόνια κατάφερε να περιορίσει τις φυλετικές ανισότητες και διακρίσεις που ταλάνιζαν τη χώρα τα προηγούμενα χρόνια. Μέσα στην τελευταία εικοσαετία έχει χαρακτηριστεί και αναγνωριστεί ως «Έθνος Ουράνιο Τόξο» διότι πάλεψε και κατάφερε σε μεγάλο βαθμό, να συγκεράσει τις διαφορές και την ανομοιογένεια του πληθυσμού της υπό το ενωτικό πνεύμα του αμοιβαίου σεβασμού και της αποδοχής της διαφορετικότητας. Ωστόσο, τα κατάλοιπα της σκληρής, άνισης, άδικης και κατά γενική ομολογία κατακριτέας πολιτικής του απαρτχάιντ, αν και αρκετά περιορισμένα, δεν έχουν εξαλειφθεί εντελώς αφού οι μνήμες όλων είναι ακόμη νωπές. Μεγάλο μέρος του πληθυσμού εξακολουθεί να διαβιώνει κάτω από τα όρια της φτώχιας και ο αναβαλφητισμός αποτελεί ως και σήμερα  επίκαιρο και καίριο ζήτημα προς επίλυση.</a:t>
            </a:r>
          </a:p>
        </p:txBody>
      </p:sp>
    </p:spTree>
    <p:extLst>
      <p:ext uri="{BB962C8B-B14F-4D97-AF65-F5344CB8AC3E}">
        <p14:creationId xmlns:p14="http://schemas.microsoft.com/office/powerpoint/2010/main" val="20658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5BD79-1E4F-43D6-A529-42707FA89B4D}"/>
              </a:ext>
            </a:extLst>
          </p:cNvPr>
          <p:cNvSpPr>
            <a:spLocks noGrp="1"/>
          </p:cNvSpPr>
          <p:nvPr>
            <p:ph type="title"/>
          </p:nvPr>
        </p:nvSpPr>
        <p:spPr/>
        <p:txBody>
          <a:bodyPr/>
          <a:lstStyle/>
          <a:p>
            <a:r>
              <a:rPr lang="en-US" dirty="0"/>
              <a:t>Video </a:t>
            </a:r>
            <a:r>
              <a:rPr lang="en-US" dirty="0" err="1"/>
              <a:t>ert</a:t>
            </a:r>
            <a:r>
              <a:rPr lang="el-GR" dirty="0"/>
              <a:t>3</a:t>
            </a:r>
          </a:p>
        </p:txBody>
      </p:sp>
      <p:sp>
        <p:nvSpPr>
          <p:cNvPr id="3" name="Θέση περιεχομένου 2">
            <a:extLst>
              <a:ext uri="{FF2B5EF4-FFF2-40B4-BE49-F238E27FC236}">
                <a16:creationId xmlns:a16="http://schemas.microsoft.com/office/drawing/2014/main" id="{D7F559A6-1CBD-4B46-8352-4F6BCFABF1ED}"/>
              </a:ext>
            </a:extLst>
          </p:cNvPr>
          <p:cNvSpPr>
            <a:spLocks noGrp="1"/>
          </p:cNvSpPr>
          <p:nvPr>
            <p:ph idx="1"/>
          </p:nvPr>
        </p:nvSpPr>
        <p:spPr/>
        <p:txBody>
          <a:bodyPr/>
          <a:lstStyle/>
          <a:p>
            <a:pPr marL="45720" indent="0">
              <a:buNone/>
            </a:pPr>
            <a:endParaRPr lang="el-GR" dirty="0"/>
          </a:p>
          <a:p>
            <a:pPr marL="45720" indent="0">
              <a:buNone/>
            </a:pPr>
            <a:r>
              <a:rPr lang="el-GR" dirty="0"/>
              <a:t>Στα παρακάτω σύντομο βίντεο από την εκπομπή Του Νερού τα Παραμύθια παρουσιάζεται η πραγματικότητα της Νότιας Αφρικής, μια πραγματικότητα που αφορά δύο κόσμους που μοιράζονται την ίδια γη, πατούν το ίδιο χώμα, ζουν στον ίδιο τόπο ωστόσο η απόσταση μεταξύ τους είναι μεγάλη αν και χιλιομετρικά καλύπτεται μέσα σε κάποιες ώρες. </a:t>
            </a:r>
          </a:p>
          <a:p>
            <a:pPr marL="45720" indent="0">
              <a:buNone/>
            </a:pPr>
            <a:endParaRPr lang="el-GR" dirty="0"/>
          </a:p>
        </p:txBody>
      </p:sp>
    </p:spTree>
    <p:extLst>
      <p:ext uri="{BB962C8B-B14F-4D97-AF65-F5344CB8AC3E}">
        <p14:creationId xmlns:p14="http://schemas.microsoft.com/office/powerpoint/2010/main" val="29421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2" name="Ηλεκτρονικά πολυμέσα 11" title="ￎﾤￎ﾿ￏﾅ ￎﾝￎﾵￏﾁￎ﾿ￏﾍ ￎﾤￎﾱ ￎﾠￎﾱￏﾁￎﾱￎﾼￏﾍￎﾸￎﾹￎﾱ ~ ￎﾝￏﾌￏﾄￎﾹￎﾱ ￎﾑￏﾆￏﾁￎﾹￎﾺￎﾮ (1:27-2:50)">
            <a:hlinkClick r:id="" action="ppaction://media"/>
            <a:extLst>
              <a:ext uri="{FF2B5EF4-FFF2-40B4-BE49-F238E27FC236}">
                <a16:creationId xmlns:a16="http://schemas.microsoft.com/office/drawing/2014/main" id="{3E711D7F-7BA2-42A8-BABF-B24BA5CB6C78}"/>
              </a:ext>
            </a:extLst>
          </p:cNvPr>
          <p:cNvPicPr>
            <a:picLocks noRot="1" noChangeAspect="1"/>
          </p:cNvPicPr>
          <p:nvPr>
            <a:videoFile r:link="rId1"/>
          </p:nvPr>
        </p:nvPicPr>
        <p:blipFill>
          <a:blip r:embed="rId3"/>
          <a:stretch>
            <a:fillRect/>
          </a:stretch>
        </p:blipFill>
        <p:spPr>
          <a:xfrm>
            <a:off x="189756" y="116632"/>
            <a:ext cx="11809312" cy="6276564"/>
          </a:xfrm>
          <a:prstGeom prst="rect">
            <a:avLst/>
          </a:prstGeom>
          <a:noFill/>
        </p:spPr>
      </p:pic>
      <p:sp>
        <p:nvSpPr>
          <p:cNvPr id="14" name="TextBox 13">
            <a:extLst>
              <a:ext uri="{FF2B5EF4-FFF2-40B4-BE49-F238E27FC236}">
                <a16:creationId xmlns:a16="http://schemas.microsoft.com/office/drawing/2014/main" id="{A80D3565-7CDA-46E6-BF83-2C1B761DFF9C}"/>
              </a:ext>
            </a:extLst>
          </p:cNvPr>
          <p:cNvSpPr txBox="1"/>
          <p:nvPr/>
        </p:nvSpPr>
        <p:spPr>
          <a:xfrm>
            <a:off x="189756" y="6516368"/>
            <a:ext cx="11809312" cy="341632"/>
          </a:xfrm>
          <a:prstGeom prst="rect">
            <a:avLst/>
          </a:prstGeom>
          <a:noFill/>
        </p:spPr>
        <p:txBody>
          <a:bodyPr wrap="square" rtlCol="0">
            <a:spAutoFit/>
          </a:bodyPr>
          <a:lstStyle/>
          <a:p>
            <a:pPr algn="ctr">
              <a:lnSpc>
                <a:spcPct val="90000"/>
              </a:lnSpc>
            </a:pPr>
            <a:r>
              <a:rPr lang="el-GR" dirty="0"/>
              <a:t>ΕΡΤ (2017): Του Νερού Τα Παραμύθια ~ Νότια Αφρική</a:t>
            </a:r>
          </a:p>
        </p:txBody>
      </p:sp>
    </p:spTree>
    <p:extLst>
      <p:ext uri="{BB962C8B-B14F-4D97-AF65-F5344CB8AC3E}">
        <p14:creationId xmlns:p14="http://schemas.microsoft.com/office/powerpoint/2010/main" val="65906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80D3565-7CDA-46E6-BF83-2C1B761DFF9C}"/>
              </a:ext>
            </a:extLst>
          </p:cNvPr>
          <p:cNvSpPr txBox="1"/>
          <p:nvPr/>
        </p:nvSpPr>
        <p:spPr>
          <a:xfrm>
            <a:off x="189756" y="6516368"/>
            <a:ext cx="11809312" cy="341632"/>
          </a:xfrm>
          <a:prstGeom prst="rect">
            <a:avLst/>
          </a:prstGeom>
          <a:noFill/>
        </p:spPr>
        <p:txBody>
          <a:bodyPr wrap="square" rtlCol="0">
            <a:spAutoFit/>
          </a:bodyPr>
          <a:lstStyle/>
          <a:p>
            <a:pPr algn="ctr">
              <a:lnSpc>
                <a:spcPct val="90000"/>
              </a:lnSpc>
            </a:pPr>
            <a:r>
              <a:rPr lang="el-GR" dirty="0"/>
              <a:t>ΕΡΤ (2017): Του Νερού Τα Παραμύθια ~ Νότια Αφρική</a:t>
            </a:r>
          </a:p>
        </p:txBody>
      </p:sp>
      <p:pic>
        <p:nvPicPr>
          <p:cNvPr id="2" name="Ηλεκτρονικά πολυμέσα 1" title="ￎﾤￎ﾿ￏﾅ ￎﾝￎﾵￏﾁￎ﾿ￏﾍ ￎﾤￎﾱ ￎﾠￎﾱￏﾁￎﾱￎﾼￏﾍￎﾸￎﾹￎﾱ ~ ￎﾝￏﾌￏﾄￎﾹￎﾱ ￎﾑￏﾆￏﾁￎﾹￎﾺￎﾮ (5:15-6:00)">
            <a:hlinkClick r:id="" action="ppaction://media"/>
            <a:extLst>
              <a:ext uri="{FF2B5EF4-FFF2-40B4-BE49-F238E27FC236}">
                <a16:creationId xmlns:a16="http://schemas.microsoft.com/office/drawing/2014/main" id="{A59D32F5-9A77-4C39-8A1D-C7F2CFE264D6}"/>
              </a:ext>
            </a:extLst>
          </p:cNvPr>
          <p:cNvPicPr>
            <a:picLocks noRot="1" noChangeAspect="1"/>
          </p:cNvPicPr>
          <p:nvPr>
            <a:videoFile r:link="rId1"/>
          </p:nvPr>
        </p:nvPicPr>
        <p:blipFill>
          <a:blip r:embed="rId3"/>
          <a:stretch>
            <a:fillRect/>
          </a:stretch>
        </p:blipFill>
        <p:spPr>
          <a:xfrm>
            <a:off x="201973" y="116632"/>
            <a:ext cx="11797095" cy="6264696"/>
          </a:xfrm>
          <a:prstGeom prst="rect">
            <a:avLst/>
          </a:prstGeom>
        </p:spPr>
      </p:pic>
    </p:spTree>
    <p:extLst>
      <p:ext uri="{BB962C8B-B14F-4D97-AF65-F5344CB8AC3E}">
        <p14:creationId xmlns:p14="http://schemas.microsoft.com/office/powerpoint/2010/main" val="9527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B5CD291-C8E0-4D50-8F4C-F7F2C99172C4}"/>
              </a:ext>
            </a:extLst>
          </p:cNvPr>
          <p:cNvSpPr>
            <a:spLocks noGrp="1"/>
          </p:cNvSpPr>
          <p:nvPr>
            <p:ph type="title"/>
          </p:nvPr>
        </p:nvSpPr>
        <p:spPr/>
        <p:txBody>
          <a:bodyPr>
            <a:normAutofit/>
          </a:bodyPr>
          <a:lstStyle/>
          <a:p>
            <a:r>
              <a:rPr lang="el-GR" sz="3200" dirty="0"/>
              <a:t>Ο </a:t>
            </a:r>
            <a:r>
              <a:rPr lang="el-GR" sz="3200" dirty="0" err="1"/>
              <a:t>διαχωρισμοσ</a:t>
            </a:r>
            <a:r>
              <a:rPr lang="el-GR" sz="3200" dirty="0"/>
              <a:t> του </a:t>
            </a:r>
            <a:r>
              <a:rPr lang="el-GR" sz="3200" dirty="0" err="1"/>
              <a:t>πλουτου</a:t>
            </a:r>
            <a:r>
              <a:rPr lang="el-GR" sz="3200" dirty="0"/>
              <a:t> και της </a:t>
            </a:r>
            <a:r>
              <a:rPr lang="el-GR" sz="3200" dirty="0" err="1"/>
              <a:t>φτωχιασ</a:t>
            </a:r>
            <a:endParaRPr lang="el-GR" sz="3200" dirty="0"/>
          </a:p>
        </p:txBody>
      </p:sp>
      <p:sp>
        <p:nvSpPr>
          <p:cNvPr id="6" name="Θέση περιεχομένου 5">
            <a:extLst>
              <a:ext uri="{FF2B5EF4-FFF2-40B4-BE49-F238E27FC236}">
                <a16:creationId xmlns:a16="http://schemas.microsoft.com/office/drawing/2014/main" id="{4F3DD0CA-FE60-436A-82C6-3CDF512904C0}"/>
              </a:ext>
            </a:extLst>
          </p:cNvPr>
          <p:cNvSpPr>
            <a:spLocks noGrp="1"/>
          </p:cNvSpPr>
          <p:nvPr>
            <p:ph idx="1"/>
          </p:nvPr>
        </p:nvSpPr>
        <p:spPr/>
        <p:txBody>
          <a:bodyPr/>
          <a:lstStyle/>
          <a:p>
            <a:r>
              <a:rPr lang="el-GR" dirty="0"/>
              <a:t>Ο φωτογράφος από το </a:t>
            </a:r>
            <a:r>
              <a:rPr lang="el-GR" dirty="0" err="1"/>
              <a:t>Cape</a:t>
            </a:r>
            <a:r>
              <a:rPr lang="el-GR" dirty="0"/>
              <a:t> </a:t>
            </a:r>
            <a:r>
              <a:rPr lang="el-GR" dirty="0" err="1"/>
              <a:t>Town</a:t>
            </a:r>
            <a:r>
              <a:rPr lang="el-GR" dirty="0"/>
              <a:t>, </a:t>
            </a:r>
            <a:r>
              <a:rPr lang="el-GR" dirty="0" err="1"/>
              <a:t>Johnny</a:t>
            </a:r>
            <a:r>
              <a:rPr lang="el-GR" dirty="0"/>
              <a:t> </a:t>
            </a:r>
            <a:r>
              <a:rPr lang="el-GR" dirty="0" err="1"/>
              <a:t>Miller</a:t>
            </a:r>
            <a:r>
              <a:rPr lang="el-GR" dirty="0"/>
              <a:t>, παρουσιάζει κυριολεκτικά το χάσμα μεταξύ πλουσίων και φτωχών μέσα από τη σειρά φωτογραφιών του “</a:t>
            </a:r>
            <a:r>
              <a:rPr lang="el-GR" dirty="0" err="1"/>
              <a:t>Unequal</a:t>
            </a:r>
            <a:r>
              <a:rPr lang="el-GR" dirty="0"/>
              <a:t> </a:t>
            </a:r>
            <a:r>
              <a:rPr lang="el-GR" dirty="0" err="1"/>
              <a:t>Scenes</a:t>
            </a:r>
            <a:r>
              <a:rPr lang="el-GR" dirty="0"/>
              <a:t>”. </a:t>
            </a:r>
          </a:p>
          <a:p>
            <a:r>
              <a:rPr lang="el-GR" dirty="0"/>
              <a:t>Οι φωτογραφίες που ελήφθησαν με τη χρήση drone, αναδεικνύουν τις φυσικές διαφορές μεταξύ της ζωής των κατοίκων της Νότιας Αφρικής, όπου τα γραφικά σπίτια και οι τσίγκινες παράγκες χωρίζονται απλά από μια γραμμή, σαν να είναι όλα θέμα γεωμετρίας.</a:t>
            </a:r>
          </a:p>
        </p:txBody>
      </p:sp>
    </p:spTree>
    <p:extLst>
      <p:ext uri="{BB962C8B-B14F-4D97-AF65-F5344CB8AC3E}">
        <p14:creationId xmlns:p14="http://schemas.microsoft.com/office/powerpoint/2010/main" val="28346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052" name="Picture 4" descr="Ακόμη μία άποψη από drone από τις γειτονιές Bloubosrand και Kya Sands. φωτό: Johnny Miller">
            <a:extLst>
              <a:ext uri="{FF2B5EF4-FFF2-40B4-BE49-F238E27FC236}">
                <a16:creationId xmlns:a16="http://schemas.microsoft.com/office/drawing/2014/main" id="{86E322A6-EBE2-4B4F-BB83-188BCA9A7A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1" b="1"/>
          <a:stretch/>
        </p:blipFill>
        <p:spPr bwMode="auto">
          <a:xfrm>
            <a:off x="189756" y="97087"/>
            <a:ext cx="11809312" cy="62326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D265D6-AC00-4BE9-BE82-3A93CEBC1C38}"/>
              </a:ext>
            </a:extLst>
          </p:cNvPr>
          <p:cNvSpPr txBox="1"/>
          <p:nvPr/>
        </p:nvSpPr>
        <p:spPr>
          <a:xfrm>
            <a:off x="189756" y="6419281"/>
            <a:ext cx="11662395" cy="341632"/>
          </a:xfrm>
          <a:prstGeom prst="rect">
            <a:avLst/>
          </a:prstGeom>
          <a:noFill/>
        </p:spPr>
        <p:txBody>
          <a:bodyPr wrap="square" rtlCol="0">
            <a:spAutoFit/>
          </a:bodyPr>
          <a:lstStyle/>
          <a:p>
            <a:pPr algn="ctr">
              <a:lnSpc>
                <a:spcPct val="90000"/>
              </a:lnSpc>
            </a:pPr>
            <a:r>
              <a:rPr lang="el-GR" dirty="0"/>
              <a:t>Από τις γειτονιές </a:t>
            </a:r>
            <a:r>
              <a:rPr lang="en-US" dirty="0" err="1"/>
              <a:t>Bloubosrand</a:t>
            </a:r>
            <a:r>
              <a:rPr lang="en-US" dirty="0"/>
              <a:t> </a:t>
            </a:r>
            <a:r>
              <a:rPr lang="el-GR" dirty="0"/>
              <a:t>και </a:t>
            </a:r>
            <a:r>
              <a:rPr lang="en-US" dirty="0"/>
              <a:t>Kya Sands</a:t>
            </a:r>
            <a:endParaRPr lang="el-GR" sz="2400" dirty="0"/>
          </a:p>
        </p:txBody>
      </p:sp>
    </p:spTree>
    <p:extLst>
      <p:ext uri="{BB962C8B-B14F-4D97-AF65-F5344CB8AC3E}">
        <p14:creationId xmlns:p14="http://schemas.microsoft.com/office/powerpoint/2010/main" val="300500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Παρουσίαση ηπείρου Αφρικής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394_TF02804856" id="{8E879179-F0AF-4FA5-ADF4-2B75900C9B0F}" vid="{6BF4E7DF-2290-4B81-A503-2F3DC5F301F9}"/>
    </a:ext>
  </a:extLst>
</a:theme>
</file>

<file path=ppt/theme/theme2.xml><?xml version="1.0" encoding="utf-8"?>
<a:theme xmlns:a="http://schemas.openxmlformats.org/drawingml/2006/main" name="Θέμα του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1310</Words>
  <Application>Microsoft Office PowerPoint</Application>
  <PresentationFormat>Προσαρμογή</PresentationFormat>
  <Paragraphs>73</Paragraphs>
  <Slides>21</Slides>
  <Notes>2</Notes>
  <HiddenSlides>0</HiddenSlides>
  <MMClips>3</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Century Gothic</vt:lpstr>
      <vt:lpstr>Noto Serif</vt:lpstr>
      <vt:lpstr>Tahoma</vt:lpstr>
      <vt:lpstr>Παρουσίαση ηπείρου Αφρικής 16x9</vt:lpstr>
      <vt:lpstr>Κοινωνικεσ ανισοτητεσ</vt:lpstr>
      <vt:lpstr>Η σχολη σαχετι – saheti school</vt:lpstr>
      <vt:lpstr>ΤΙ ΕΙΝΑΙ εν Γενει Η ΚΟΙΝΩΝΙΚΗ ΑΝΙΣΟΤΗΤΑ;</vt:lpstr>
      <vt:lpstr>Ο Τοπος μου και οι κοινωνικες ανισοτητες.</vt:lpstr>
      <vt:lpstr>Video ert3</vt:lpstr>
      <vt:lpstr>Παρουσίαση του PowerPoint</vt:lpstr>
      <vt:lpstr>Παρουσίαση του PowerPoint</vt:lpstr>
      <vt:lpstr>Ο διαχωρισμοσ του πλουτου και της φτωχιασ</vt:lpstr>
      <vt:lpstr>Παρουσίαση του PowerPoint</vt:lpstr>
      <vt:lpstr>Παρουσίαση του PowerPoint</vt:lpstr>
      <vt:lpstr>Παρουσίαση του PowerPoint</vt:lpstr>
      <vt:lpstr>Ο διαχωρισμοσ του πλουτου και της φτωχιασ</vt:lpstr>
      <vt:lpstr>Το εκπαιδευτικο συστημα</vt:lpstr>
      <vt:lpstr>Παρουσίαση του PowerPoint</vt:lpstr>
      <vt:lpstr>Κοινωνικεσ ανισοτητεσ στην εκπαιδευση</vt:lpstr>
      <vt:lpstr>Κοινωνικεσ ανισοτητεσ στην εκπαιδευση</vt:lpstr>
      <vt:lpstr>Κοινωνικεσ ανιστοτητεσ στην υγεια</vt:lpstr>
      <vt:lpstr>Κοινωνικεσ ανιστοτητεσ στην υγεια</vt:lpstr>
      <vt:lpstr>Το ραγκμπι δεν αρκεί για να ενωσει τη Νοτια Αφρικη</vt:lpstr>
      <vt:lpstr>Παρουσίαση του PowerPoint</vt:lpstr>
      <vt:lpstr>«Η χώρα μας έχει πολλά προβλήματα αλλά με μία ομάδα σαν κι αυτή... έχουμε διαφορετικές ρίζες, ανήκουμε σε διαφορετικές φυλές, είμαστε όμως ενωμένοι όλοι σε έναν κοινό στόχο" δήλωσε ο siya kolisi, ο πρώτος μαύρος αρχηγός της εθνικής, λίγο μετά τη λήξη του αγώνα με την αγγλία, για να συνεχίσει: "ελπίζω πραγματικά ότι καταφέραμε να δείξουμε ότι αν δουλέψουμε όλοι μαζί στη νότια αφρική μπορούμε να πετύχουμε κάτι πραγματικά καλό".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Κοινωνικεσ ανισοτητεσ</dc:title>
  <dc:creator>Nelly Zafeiriadou</dc:creator>
  <cp:lastModifiedBy>Λάσκαρη Ελένη</cp:lastModifiedBy>
  <cp:revision>29</cp:revision>
  <dcterms:created xsi:type="dcterms:W3CDTF">2020-02-17T12:15:39Z</dcterms:created>
  <dcterms:modified xsi:type="dcterms:W3CDTF">2021-06-22T12:26:33Z</dcterms:modified>
</cp:coreProperties>
</file>