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0C5-4F08-47FB-AD5F-5DDE43270E7B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77F-721F-47A5-9B38-CCA5AE33DF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203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0C5-4F08-47FB-AD5F-5DDE43270E7B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77F-721F-47A5-9B38-CCA5AE33DF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946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0C5-4F08-47FB-AD5F-5DDE43270E7B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77F-721F-47A5-9B38-CCA5AE33DF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617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0C5-4F08-47FB-AD5F-5DDE43270E7B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77F-721F-47A5-9B38-CCA5AE33DF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483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0C5-4F08-47FB-AD5F-5DDE43270E7B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77F-721F-47A5-9B38-CCA5AE33DF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10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0C5-4F08-47FB-AD5F-5DDE43270E7B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77F-721F-47A5-9B38-CCA5AE33DF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211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0C5-4F08-47FB-AD5F-5DDE43270E7B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77F-721F-47A5-9B38-CCA5AE33DF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895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0C5-4F08-47FB-AD5F-5DDE43270E7B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77F-721F-47A5-9B38-CCA5AE33DF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2488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0C5-4F08-47FB-AD5F-5DDE43270E7B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77F-721F-47A5-9B38-CCA5AE33DF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560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0C5-4F08-47FB-AD5F-5DDE43270E7B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77F-721F-47A5-9B38-CCA5AE33DF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8883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0C5-4F08-47FB-AD5F-5DDE43270E7B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F77F-721F-47A5-9B38-CCA5AE33DF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033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3D0C5-4F08-47FB-AD5F-5DDE43270E7B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FF77F-721F-47A5-9B38-CCA5AE33DF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220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512167"/>
          </a:xfrm>
        </p:spPr>
        <p:txBody>
          <a:bodyPr/>
          <a:lstStyle/>
          <a:p>
            <a:r>
              <a:rPr lang="el-GR" b="1" dirty="0" smtClean="0">
                <a:latin typeface="Comic Sans MS" pitchFamily="66" charset="0"/>
              </a:rPr>
              <a:t>Κοινωνικές Ανισότητες</a:t>
            </a:r>
            <a:endParaRPr lang="el-GR" b="1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1296144"/>
          </a:xfrm>
        </p:spPr>
        <p:txBody>
          <a:bodyPr/>
          <a:lstStyle/>
          <a:p>
            <a:r>
              <a:rPr lang="el-GR" b="1" dirty="0" smtClean="0">
                <a:latin typeface="Comic Sans MS" pitchFamily="66" charset="0"/>
              </a:rPr>
              <a:t>Και περιβάλλον, ο τόπος μου, ο κόσμος μου.</a:t>
            </a:r>
            <a:endParaRPr lang="el-GR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48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Comic Sans MS" pitchFamily="66" charset="0"/>
              </a:rPr>
              <a:t>Κοινωνικές ανισότητες</a:t>
            </a:r>
            <a:endParaRPr lang="el-GR" b="1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6464" cy="4781128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>
                <a:latin typeface="Comic Sans MS" pitchFamily="66" charset="0"/>
              </a:rPr>
              <a:t>Κοινωνικές ανισότητες είναι οι </a:t>
            </a:r>
            <a:r>
              <a:rPr lang="el-GR" b="1" i="1" dirty="0" smtClean="0">
                <a:latin typeface="Comic Sans MS" pitchFamily="66" charset="0"/>
              </a:rPr>
              <a:t>διαφορές</a:t>
            </a:r>
            <a:r>
              <a:rPr lang="el-GR" dirty="0" smtClean="0">
                <a:latin typeface="Comic Sans MS" pitchFamily="66" charset="0"/>
              </a:rPr>
              <a:t> που έχουν τα </a:t>
            </a:r>
            <a:r>
              <a:rPr lang="el-GR" b="1" i="1" dirty="0" smtClean="0">
                <a:latin typeface="Comic Sans MS" pitchFamily="66" charset="0"/>
              </a:rPr>
              <a:t>άτομα</a:t>
            </a:r>
            <a:r>
              <a:rPr lang="el-GR" dirty="0" smtClean="0">
                <a:latin typeface="Comic Sans MS" pitchFamily="66" charset="0"/>
              </a:rPr>
              <a:t> ή οι </a:t>
            </a:r>
            <a:r>
              <a:rPr lang="el-GR" b="1" i="1" dirty="0" smtClean="0">
                <a:latin typeface="Comic Sans MS" pitchFamily="66" charset="0"/>
              </a:rPr>
              <a:t>κοινωνικές ομάδες </a:t>
            </a:r>
            <a:r>
              <a:rPr lang="el-GR" dirty="0" smtClean="0">
                <a:latin typeface="Comic Sans MS" pitchFamily="66" charset="0"/>
              </a:rPr>
              <a:t>μεταξύ τους σε ότι αφορά την </a:t>
            </a:r>
            <a:r>
              <a:rPr lang="el-GR" b="1" i="1" dirty="0" smtClean="0">
                <a:latin typeface="Comic Sans MS" pitchFamily="66" charset="0"/>
              </a:rPr>
              <a:t>πρόσβαση</a:t>
            </a:r>
            <a:r>
              <a:rPr lang="el-GR" dirty="0" smtClean="0">
                <a:latin typeface="Comic Sans MS" pitchFamily="66" charset="0"/>
              </a:rPr>
              <a:t> σε </a:t>
            </a:r>
            <a:r>
              <a:rPr lang="el-GR" b="1" i="1" dirty="0" smtClean="0">
                <a:latin typeface="Comic Sans MS" pitchFamily="66" charset="0"/>
              </a:rPr>
              <a:t>αναγκαία αγαθά </a:t>
            </a:r>
            <a:r>
              <a:rPr lang="el-GR" dirty="0" smtClean="0">
                <a:latin typeface="Comic Sans MS" pitchFamily="66" charset="0"/>
              </a:rPr>
              <a:t>για </a:t>
            </a:r>
          </a:p>
          <a:p>
            <a:r>
              <a:rPr lang="el-GR" dirty="0" smtClean="0">
                <a:latin typeface="Comic Sans MS" pitchFamily="66" charset="0"/>
              </a:rPr>
              <a:t>την </a:t>
            </a:r>
            <a:r>
              <a:rPr lang="el-GR" b="1" i="1" dirty="0" smtClean="0">
                <a:latin typeface="Comic Sans MS" pitchFamily="66" charset="0"/>
              </a:rPr>
              <a:t>επιβίωση</a:t>
            </a:r>
            <a:r>
              <a:rPr lang="el-GR" dirty="0" smtClean="0">
                <a:latin typeface="Comic Sans MS" pitchFamily="66" charset="0"/>
              </a:rPr>
              <a:t>, </a:t>
            </a:r>
          </a:p>
          <a:p>
            <a:r>
              <a:rPr lang="el-GR" dirty="0" smtClean="0">
                <a:latin typeface="Comic Sans MS" pitchFamily="66" charset="0"/>
              </a:rPr>
              <a:t>την </a:t>
            </a:r>
            <a:r>
              <a:rPr lang="el-GR" b="1" i="1" dirty="0" smtClean="0">
                <a:latin typeface="Comic Sans MS" pitchFamily="66" charset="0"/>
              </a:rPr>
              <a:t>υγεία</a:t>
            </a:r>
            <a:r>
              <a:rPr lang="el-GR" dirty="0" smtClean="0">
                <a:latin typeface="Comic Sans MS" pitchFamily="66" charset="0"/>
              </a:rPr>
              <a:t>, </a:t>
            </a:r>
          </a:p>
          <a:p>
            <a:r>
              <a:rPr lang="el-GR" dirty="0" smtClean="0">
                <a:latin typeface="Comic Sans MS" pitchFamily="66" charset="0"/>
              </a:rPr>
              <a:t>την </a:t>
            </a:r>
            <a:r>
              <a:rPr lang="el-GR" b="1" i="1" dirty="0" smtClean="0">
                <a:latin typeface="Comic Sans MS" pitchFamily="66" charset="0"/>
              </a:rPr>
              <a:t>εκπαίδευση</a:t>
            </a:r>
            <a:r>
              <a:rPr lang="el-GR" dirty="0" smtClean="0">
                <a:latin typeface="Comic Sans MS" pitchFamily="66" charset="0"/>
              </a:rPr>
              <a:t>, </a:t>
            </a:r>
          </a:p>
          <a:p>
            <a:r>
              <a:rPr lang="el-GR" dirty="0" smtClean="0">
                <a:latin typeface="Comic Sans MS" pitchFamily="66" charset="0"/>
              </a:rPr>
              <a:t>τον </a:t>
            </a:r>
            <a:r>
              <a:rPr lang="el-GR" b="1" i="1" dirty="0" smtClean="0">
                <a:latin typeface="Comic Sans MS" pitchFamily="66" charset="0"/>
              </a:rPr>
              <a:t>πολιτισμό</a:t>
            </a:r>
            <a:r>
              <a:rPr lang="el-GR" dirty="0" smtClean="0">
                <a:latin typeface="Comic Sans MS" pitchFamily="66" charset="0"/>
              </a:rPr>
              <a:t> και θεωρούνται </a:t>
            </a:r>
            <a:r>
              <a:rPr lang="el-GR" b="1" i="1" dirty="0" smtClean="0">
                <a:latin typeface="Comic Sans MS" pitchFamily="66" charset="0"/>
              </a:rPr>
              <a:t>άδικες.</a:t>
            </a:r>
            <a:r>
              <a:rPr lang="el-GR" dirty="0" smtClean="0">
                <a:latin typeface="Comic Sans MS" pitchFamily="66" charset="0"/>
              </a:rPr>
              <a:t> 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8800"/>
            <a:ext cx="4038600" cy="435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126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Comic Sans MS" pitchFamily="66" charset="0"/>
              </a:rPr>
              <a:t>Κοινωνικές ανισότητες</a:t>
            </a:r>
            <a:endParaRPr lang="el-GR" b="1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>
                <a:latin typeface="Comic Sans MS" pitchFamily="66" charset="0"/>
              </a:rPr>
              <a:t>Η κοινωνική ανισότητα χαρακτηρίζεται από την ύπαρξη άνισων</a:t>
            </a:r>
          </a:p>
          <a:p>
            <a:pPr marL="0" indent="0">
              <a:buNone/>
            </a:pPr>
            <a:r>
              <a:rPr lang="el-GR" sz="2400" b="1" i="1" dirty="0" smtClean="0">
                <a:latin typeface="Comic Sans MS" pitchFamily="66" charset="0"/>
              </a:rPr>
              <a:t>Συνθηκών</a:t>
            </a:r>
            <a:r>
              <a:rPr lang="el-GR" sz="2400" dirty="0" smtClean="0">
                <a:latin typeface="Comic Sans MS" pitchFamily="66" charset="0"/>
              </a:rPr>
              <a:t>: άνιση κατανομή εισοδήματος, πλούτου, υλικών αγαθών, π.χ. στέγαση</a:t>
            </a:r>
          </a:p>
          <a:p>
            <a:pPr marL="0" indent="0">
              <a:buNone/>
            </a:pPr>
            <a:r>
              <a:rPr lang="el-GR" sz="2400" b="1" i="1" dirty="0" smtClean="0">
                <a:latin typeface="Comic Sans MS" pitchFamily="66" charset="0"/>
              </a:rPr>
              <a:t>Ευκαιριών</a:t>
            </a:r>
            <a:r>
              <a:rPr lang="el-GR" sz="2400" dirty="0" smtClean="0">
                <a:latin typeface="Comic Sans MS" pitchFamily="66" charset="0"/>
              </a:rPr>
              <a:t>: άνιση κατανομή ευκαιριών ζωής π.χ. κατάσταση υγείας, αντιμετώπιση από το σύστημα ποινικής δικαιοσύνης, ευκαιρίες εκπαίδευσης.</a:t>
            </a:r>
            <a:endParaRPr lang="el-GR" sz="2400" dirty="0">
              <a:latin typeface="Comic Sans MS" pitchFamily="66" charset="0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56792"/>
            <a:ext cx="4495800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710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Comic Sans MS" pitchFamily="66" charset="0"/>
              </a:rPr>
              <a:t>Κοινωνική διαστρωμάτωση</a:t>
            </a:r>
            <a:endParaRPr lang="el-GR" b="1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>
                <a:latin typeface="Comic Sans MS" pitchFamily="66" charset="0"/>
              </a:rPr>
              <a:t>Είναι η κατάταξη των ατόμων σε μια κλίμακα ομάδων που έχει ιεραρχηθεί με </a:t>
            </a:r>
            <a:r>
              <a:rPr lang="el-GR" b="1" i="1" dirty="0" smtClean="0">
                <a:latin typeface="Comic Sans MS" pitchFamily="66" charset="0"/>
              </a:rPr>
              <a:t>κοινά </a:t>
            </a:r>
          </a:p>
          <a:p>
            <a:r>
              <a:rPr lang="el-GR" b="1" i="1" dirty="0" smtClean="0">
                <a:latin typeface="Comic Sans MS" pitchFamily="66" charset="0"/>
              </a:rPr>
              <a:t>Οικονομικά</a:t>
            </a:r>
          </a:p>
          <a:p>
            <a:r>
              <a:rPr lang="el-GR" b="1" i="1" dirty="0" smtClean="0">
                <a:latin typeface="Comic Sans MS" pitchFamily="66" charset="0"/>
              </a:rPr>
              <a:t>Κοινωνικά</a:t>
            </a:r>
          </a:p>
          <a:p>
            <a:r>
              <a:rPr lang="el-GR" b="1" i="1" dirty="0" err="1" smtClean="0">
                <a:latin typeface="Comic Sans MS" pitchFamily="66" charset="0"/>
              </a:rPr>
              <a:t>Αξιακά</a:t>
            </a:r>
            <a:r>
              <a:rPr lang="el-GR" b="1" i="1" dirty="0" smtClean="0">
                <a:latin typeface="Comic Sans MS" pitchFamily="66" charset="0"/>
              </a:rPr>
              <a:t>  στοιχεία</a:t>
            </a:r>
          </a:p>
          <a:p>
            <a:pPr marL="0" indent="0">
              <a:buNone/>
            </a:pPr>
            <a:endParaRPr lang="el-GR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l-GR" dirty="0" smtClean="0">
                <a:latin typeface="Comic Sans MS" pitchFamily="66" charset="0"/>
              </a:rPr>
              <a:t>Συστατικό της στοιχείο είναι οι </a:t>
            </a:r>
            <a:r>
              <a:rPr lang="el-GR" b="1" i="1" dirty="0" smtClean="0">
                <a:latin typeface="Comic Sans MS" pitchFamily="66" charset="0"/>
              </a:rPr>
              <a:t>κοινωνικές της τάξεις </a:t>
            </a:r>
            <a:endParaRPr lang="el-GR" b="1" i="1" dirty="0"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32048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772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Comic Sans MS" pitchFamily="66" charset="0"/>
              </a:rPr>
              <a:t>Κοινωνικές τάξεις</a:t>
            </a:r>
            <a:endParaRPr lang="el-GR" b="1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>
                <a:latin typeface="Comic Sans MS" pitchFamily="66" charset="0"/>
              </a:rPr>
              <a:t>Είναι οι κοινωνικές ομάδες των οποίων τα μέλη κατέχουν την </a:t>
            </a:r>
            <a:r>
              <a:rPr lang="el-GR" b="1" i="1" dirty="0" smtClean="0">
                <a:latin typeface="Comic Sans MS" pitchFamily="66" charset="0"/>
              </a:rPr>
              <a:t>ίδια θέση ως προς τα «μέσα  παραγωγής»</a:t>
            </a:r>
            <a:r>
              <a:rPr lang="el-GR" dirty="0" smtClean="0">
                <a:latin typeface="Comic Sans MS" pitchFamily="66" charset="0"/>
              </a:rPr>
              <a:t> έναν </a:t>
            </a:r>
            <a:r>
              <a:rPr lang="el-GR" b="1" i="1" dirty="0" smtClean="0">
                <a:latin typeface="Comic Sans MS" pitchFamily="66" charset="0"/>
              </a:rPr>
              <a:t>κοινό τρόπο ζωής</a:t>
            </a:r>
            <a:r>
              <a:rPr lang="el-GR" dirty="0" smtClean="0">
                <a:latin typeface="Comic Sans MS" pitchFamily="66" charset="0"/>
              </a:rPr>
              <a:t>, και την αίσθηση ότι </a:t>
            </a:r>
            <a:r>
              <a:rPr lang="el-GR" b="1" i="1" dirty="0" smtClean="0">
                <a:latin typeface="Comic Sans MS" pitchFamily="66" charset="0"/>
              </a:rPr>
              <a:t>ανήκουν στην ίδια ομάδα.</a:t>
            </a:r>
            <a:endParaRPr lang="el-GR" b="1" i="1" dirty="0">
              <a:latin typeface="Comic Sans MS" pitchFamily="66" charset="0"/>
            </a:endParaRPr>
          </a:p>
        </p:txBody>
      </p:sp>
      <p:pic>
        <p:nvPicPr>
          <p:cNvPr id="410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39248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253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Comic Sans MS" pitchFamily="66" charset="0"/>
              </a:rPr>
              <a:t>Φ</a:t>
            </a:r>
            <a:r>
              <a:rPr lang="el-GR" b="1" dirty="0" smtClean="0">
                <a:latin typeface="Comic Sans MS" pitchFamily="66" charset="0"/>
              </a:rPr>
              <a:t>τώχεια</a:t>
            </a:r>
            <a:endParaRPr lang="el-GR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4464496" cy="48245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 smtClean="0">
                <a:latin typeface="Comic Sans MS" pitchFamily="66" charset="0"/>
              </a:rPr>
              <a:t>Σημαίνει την έλλειψη πόρων για την εξασφάλιση ενός ανεκτού επιπέδου ζωής.</a:t>
            </a:r>
          </a:p>
          <a:p>
            <a:pPr marL="0" indent="0">
              <a:buNone/>
            </a:pPr>
            <a:r>
              <a:rPr lang="el-GR" dirty="0" smtClean="0">
                <a:latin typeface="Comic Sans MS" pitchFamily="66" charset="0"/>
              </a:rPr>
              <a:t>Η αδυναμία πρόσβασης του ατόμου σε υπηρεσίες υγείας, εκπαίδευσης και πολιτισμού και οι μειωμένες ευκαιρίες σε σχέση με άλλα μέλη της κοινωνίας πολλές φορές καταλήγουν σε κοινωνικό αποκλεισμό.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396" y="1484784"/>
            <a:ext cx="413509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Comic Sans MS" pitchFamily="66" charset="0"/>
              </a:rPr>
              <a:t>Φτώχεια</a:t>
            </a:r>
            <a:endParaRPr lang="el-GR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536504" cy="4525963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>
                <a:latin typeface="Comic Sans MS" pitchFamily="66" charset="0"/>
              </a:rPr>
              <a:t>Σχετική: Όταν κάποιος δεν μπορεί να απολαύσει στοιχειώδη αγαθά και υπηρεσίες που απολαμβάνει κάποιος με μέσο εισόδημα.</a:t>
            </a:r>
          </a:p>
          <a:p>
            <a:endParaRPr lang="el-GR" dirty="0" smtClean="0">
              <a:latin typeface="Comic Sans MS" pitchFamily="66" charset="0"/>
            </a:endParaRPr>
          </a:p>
          <a:p>
            <a:r>
              <a:rPr lang="el-GR" dirty="0" smtClean="0">
                <a:latin typeface="Comic Sans MS" pitchFamily="66" charset="0"/>
              </a:rPr>
              <a:t>Απόλυτη: όταν κάποιος δεν μπορεί να καλύψει τις βασικές βιοτικές του ανάγκες π.χ. αυτοί που δεν τρέφονται επαρκώς ή ζουν σε ανθυγιεινές συνθήκες.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49" y="1772072"/>
            <a:ext cx="4035902" cy="418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37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Comic Sans MS" pitchFamily="66" charset="0"/>
              </a:rPr>
              <a:t>Κοινωνικός αποκλεισμός</a:t>
            </a:r>
            <a:endParaRPr lang="el-GR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536504" cy="4853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>
                <a:latin typeface="Comic Sans MS" pitchFamily="66" charset="0"/>
              </a:rPr>
              <a:t>Η αποξένωση και η περιθωριοποίηση από το κύριο μέρος της κοινωνίας και η έλλειψη συμμετοχής στο σύνολο των κοινωνικών θεσμών.</a:t>
            </a:r>
          </a:p>
          <a:p>
            <a:pPr marL="0" indent="0">
              <a:buNone/>
            </a:pPr>
            <a:r>
              <a:rPr lang="el-GR" dirty="0" smtClean="0">
                <a:latin typeface="Comic Sans MS" pitchFamily="66" charset="0"/>
              </a:rPr>
              <a:t>Σχετίζεται με την έλλειψη υλικών και κοινωνικών αγαθών και την αδυναμία της συμμετοχής στην οικονομική, κοινωνική και πολιτική ζωή.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46449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579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295</Words>
  <Application>Microsoft Office PowerPoint</Application>
  <PresentationFormat>Προβολή στην οθόνη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Office Theme</vt:lpstr>
      <vt:lpstr>Κοινωνικές Ανισότητες</vt:lpstr>
      <vt:lpstr>Κοινωνικές ανισότητες</vt:lpstr>
      <vt:lpstr>Κοινωνικές ανισότητες</vt:lpstr>
      <vt:lpstr>Κοινωνική διαστρωμάτωση</vt:lpstr>
      <vt:lpstr>Κοινωνικές τάξεις</vt:lpstr>
      <vt:lpstr>Φτώχεια</vt:lpstr>
      <vt:lpstr>Φτώχεια</vt:lpstr>
      <vt:lpstr>Κοινωνικός αποκλεισμός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Κοινωνικές Ανισότητες</dc:title>
  <dc:creator>ΧΡΥΣΑ</dc:creator>
  <cp:lastModifiedBy>Λάσκαρη Ελένη</cp:lastModifiedBy>
  <cp:revision>23</cp:revision>
  <dcterms:created xsi:type="dcterms:W3CDTF">2020-02-02T12:52:44Z</dcterms:created>
  <dcterms:modified xsi:type="dcterms:W3CDTF">2021-06-14T13:37:19Z</dcterms:modified>
</cp:coreProperties>
</file>