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0" r:id="rId1"/>
  </p:sldMasterIdLst>
  <p:sldIdLst>
    <p:sldId id="300" r:id="rId2"/>
    <p:sldId id="256" r:id="rId3"/>
    <p:sldId id="270" r:id="rId4"/>
    <p:sldId id="258" r:id="rId5"/>
    <p:sldId id="259" r:id="rId6"/>
    <p:sldId id="260" r:id="rId7"/>
    <p:sldId id="296" r:id="rId8"/>
    <p:sldId id="262" r:id="rId9"/>
    <p:sldId id="295" r:id="rId10"/>
    <p:sldId id="294" r:id="rId11"/>
    <p:sldId id="261" r:id="rId12"/>
    <p:sldId id="268" r:id="rId13"/>
    <p:sldId id="263" r:id="rId14"/>
    <p:sldId id="269" r:id="rId15"/>
    <p:sldId id="264" r:id="rId16"/>
    <p:sldId id="272" r:id="rId17"/>
    <p:sldId id="273" r:id="rId18"/>
    <p:sldId id="271" r:id="rId19"/>
    <p:sldId id="274" r:id="rId20"/>
    <p:sldId id="275" r:id="rId21"/>
    <p:sldId id="276" r:id="rId22"/>
    <p:sldId id="277" r:id="rId23"/>
    <p:sldId id="278" r:id="rId24"/>
    <p:sldId id="279" r:id="rId25"/>
    <p:sldId id="281" r:id="rId26"/>
    <p:sldId id="284" r:id="rId27"/>
    <p:sldId id="287" r:id="rId28"/>
    <p:sldId id="290" r:id="rId29"/>
    <p:sldId id="288" r:id="rId30"/>
    <p:sldId id="291" r:id="rId31"/>
    <p:sldId id="292" r:id="rId32"/>
    <p:sldId id="289" r:id="rId33"/>
    <p:sldId id="298" r:id="rId34"/>
    <p:sldId id="299" r:id="rId35"/>
    <p:sldId id="297" r:id="rId36"/>
    <p:sldId id="293" r:id="rId3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7CA65171-C744-4236-85BB-739B033EC3BF}" type="datetimeFigureOut">
              <a:rPr lang="el-GR" smtClean="0"/>
              <a:t>13/7/2021</a:t>
            </a:fld>
            <a:endParaRPr lang="el-GR"/>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l-G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3863E236-A4B6-4204-909B-ECA28D776DCD}" type="slidenum">
              <a:rPr lang="el-GR" smtClean="0"/>
              <a:t>‹#›</a:t>
            </a:fld>
            <a:endParaRPr lang="el-GR"/>
          </a:p>
        </p:txBody>
      </p:sp>
    </p:spTree>
    <p:extLst>
      <p:ext uri="{BB962C8B-B14F-4D97-AF65-F5344CB8AC3E}">
        <p14:creationId xmlns:p14="http://schemas.microsoft.com/office/powerpoint/2010/main" val="6897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A65171-C744-4236-85BB-739B033EC3BF}" type="datetimeFigureOut">
              <a:rPr lang="el-GR" smtClean="0"/>
              <a:t>13/7/2021</a:t>
            </a:fld>
            <a:endParaRPr lang="el-GR"/>
          </a:p>
        </p:txBody>
      </p:sp>
      <p:sp>
        <p:nvSpPr>
          <p:cNvPr id="6" name="Footer Placeholder 5"/>
          <p:cNvSpPr>
            <a:spLocks noGrp="1"/>
          </p:cNvSpPr>
          <p:nvPr>
            <p:ph type="ftr" sz="quarter" idx="11"/>
          </p:nvPr>
        </p:nvSpPr>
        <p:spPr/>
        <p:txBody>
          <a:bodyPr/>
          <a:lstStyle/>
          <a:p>
            <a:endParaRPr lang="el-G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863E236-A4B6-4204-909B-ECA28D776DCD}" type="slidenum">
              <a:rPr lang="el-GR" smtClean="0"/>
              <a:t>‹#›</a:t>
            </a:fld>
            <a:endParaRPr lang="el-GR"/>
          </a:p>
        </p:txBody>
      </p:sp>
    </p:spTree>
    <p:extLst>
      <p:ext uri="{BB962C8B-B14F-4D97-AF65-F5344CB8AC3E}">
        <p14:creationId xmlns:p14="http://schemas.microsoft.com/office/powerpoint/2010/main" val="4184193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A65171-C744-4236-85BB-739B033EC3BF}" type="datetimeFigureOut">
              <a:rPr lang="el-GR" smtClean="0"/>
              <a:t>13/7/2021</a:t>
            </a:fld>
            <a:endParaRPr lang="el-GR"/>
          </a:p>
        </p:txBody>
      </p:sp>
      <p:sp>
        <p:nvSpPr>
          <p:cNvPr id="5" name="Footer Placeholder 4"/>
          <p:cNvSpPr>
            <a:spLocks noGrp="1"/>
          </p:cNvSpPr>
          <p:nvPr>
            <p:ph type="ftr" sz="quarter" idx="11"/>
          </p:nvPr>
        </p:nvSpPr>
        <p:spPr/>
        <p:txBody>
          <a:bodyPr/>
          <a:lstStyle/>
          <a:p>
            <a:endParaRPr lang="el-G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863E236-A4B6-4204-909B-ECA28D776DCD}" type="slidenum">
              <a:rPr lang="el-GR" smtClean="0"/>
              <a:t>‹#›</a:t>
            </a:fld>
            <a:endParaRPr lang="el-GR"/>
          </a:p>
        </p:txBody>
      </p:sp>
    </p:spTree>
    <p:extLst>
      <p:ext uri="{BB962C8B-B14F-4D97-AF65-F5344CB8AC3E}">
        <p14:creationId xmlns:p14="http://schemas.microsoft.com/office/powerpoint/2010/main" val="1946334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A65171-C744-4236-85BB-739B033EC3BF}" type="datetimeFigureOut">
              <a:rPr lang="el-GR" smtClean="0"/>
              <a:t>13/7/2021</a:t>
            </a:fld>
            <a:endParaRPr lang="el-GR"/>
          </a:p>
        </p:txBody>
      </p:sp>
      <p:sp>
        <p:nvSpPr>
          <p:cNvPr id="5" name="Footer Placeholder 4"/>
          <p:cNvSpPr>
            <a:spLocks noGrp="1"/>
          </p:cNvSpPr>
          <p:nvPr>
            <p:ph type="ftr" sz="quarter" idx="11"/>
          </p:nvPr>
        </p:nvSpPr>
        <p:spPr/>
        <p:txBody>
          <a:bodyPr/>
          <a:lstStyle/>
          <a:p>
            <a:endParaRPr lang="el-G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863E236-A4B6-4204-909B-ECA28D776DCD}" type="slidenum">
              <a:rPr lang="el-GR" smtClean="0"/>
              <a:t>‹#›</a:t>
            </a:fld>
            <a:endParaRPr lang="el-GR"/>
          </a:p>
        </p:txBody>
      </p:sp>
    </p:spTree>
    <p:extLst>
      <p:ext uri="{BB962C8B-B14F-4D97-AF65-F5344CB8AC3E}">
        <p14:creationId xmlns:p14="http://schemas.microsoft.com/office/powerpoint/2010/main" val="283095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A65171-C744-4236-85BB-739B033EC3BF}" type="datetimeFigureOut">
              <a:rPr lang="el-GR" smtClean="0"/>
              <a:t>13/7/2021</a:t>
            </a:fld>
            <a:endParaRPr lang="el-GR"/>
          </a:p>
        </p:txBody>
      </p:sp>
      <p:sp>
        <p:nvSpPr>
          <p:cNvPr id="5" name="Footer Placeholder 4"/>
          <p:cNvSpPr>
            <a:spLocks noGrp="1"/>
          </p:cNvSpPr>
          <p:nvPr>
            <p:ph type="ftr" sz="quarter" idx="11"/>
          </p:nvPr>
        </p:nvSpPr>
        <p:spPr/>
        <p:txBody>
          <a:bodyPr/>
          <a:lstStyle/>
          <a:p>
            <a:endParaRPr lang="el-G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863E236-A4B6-4204-909B-ECA28D776DCD}" type="slidenum">
              <a:rPr lang="el-GR" smtClean="0"/>
              <a:t>‹#›</a:t>
            </a:fld>
            <a:endParaRPr lang="el-GR"/>
          </a:p>
        </p:txBody>
      </p:sp>
    </p:spTree>
    <p:extLst>
      <p:ext uri="{BB962C8B-B14F-4D97-AF65-F5344CB8AC3E}">
        <p14:creationId xmlns:p14="http://schemas.microsoft.com/office/powerpoint/2010/main" val="1962420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CA65171-C744-4236-85BB-739B033EC3BF}" type="datetimeFigureOut">
              <a:rPr lang="el-GR" smtClean="0"/>
              <a:t>13/7/2021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863E236-A4B6-4204-909B-ECA28D776DCD}" type="slidenum">
              <a:rPr lang="el-GR" smtClean="0"/>
              <a:t>‹#›</a:t>
            </a:fld>
            <a:endParaRPr lang="el-GR"/>
          </a:p>
        </p:txBody>
      </p:sp>
    </p:spTree>
    <p:extLst>
      <p:ext uri="{BB962C8B-B14F-4D97-AF65-F5344CB8AC3E}">
        <p14:creationId xmlns:p14="http://schemas.microsoft.com/office/powerpoint/2010/main" val="3110088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CA65171-C744-4236-85BB-739B033EC3BF}" type="datetimeFigureOut">
              <a:rPr lang="el-GR" smtClean="0"/>
              <a:t>13/7/2021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863E236-A4B6-4204-909B-ECA28D776DCD}" type="slidenum">
              <a:rPr lang="el-GR" smtClean="0"/>
              <a:t>‹#›</a:t>
            </a:fld>
            <a:endParaRPr lang="el-GR"/>
          </a:p>
        </p:txBody>
      </p:sp>
    </p:spTree>
    <p:extLst>
      <p:ext uri="{BB962C8B-B14F-4D97-AF65-F5344CB8AC3E}">
        <p14:creationId xmlns:p14="http://schemas.microsoft.com/office/powerpoint/2010/main" val="2658697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A65171-C744-4236-85BB-739B033EC3BF}" type="datetimeFigureOut">
              <a:rPr lang="el-GR" smtClean="0"/>
              <a:t>13/7/2021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863E236-A4B6-4204-909B-ECA28D776DCD}" type="slidenum">
              <a:rPr lang="el-GR" smtClean="0"/>
              <a:t>‹#›</a:t>
            </a:fld>
            <a:endParaRPr lang="el-GR"/>
          </a:p>
        </p:txBody>
      </p:sp>
    </p:spTree>
    <p:extLst>
      <p:ext uri="{BB962C8B-B14F-4D97-AF65-F5344CB8AC3E}">
        <p14:creationId xmlns:p14="http://schemas.microsoft.com/office/powerpoint/2010/main" val="2366477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A65171-C744-4236-85BB-739B033EC3BF}" type="datetimeFigureOut">
              <a:rPr lang="el-GR" smtClean="0"/>
              <a:t>13/7/2021</a:t>
            </a:fld>
            <a:endParaRPr lang="el-GR"/>
          </a:p>
        </p:txBody>
      </p:sp>
      <p:sp>
        <p:nvSpPr>
          <p:cNvPr id="5" name="Footer Placeholder 4"/>
          <p:cNvSpPr>
            <a:spLocks noGrp="1"/>
          </p:cNvSpPr>
          <p:nvPr>
            <p:ph type="ftr" sz="quarter" idx="11"/>
          </p:nvPr>
        </p:nvSpPr>
        <p:spPr/>
        <p:txBody>
          <a:bodyPr/>
          <a:lstStyle/>
          <a:p>
            <a:endParaRPr lang="el-G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863E236-A4B6-4204-909B-ECA28D776DCD}" type="slidenum">
              <a:rPr lang="el-GR" smtClean="0"/>
              <a:t>‹#›</a:t>
            </a:fld>
            <a:endParaRPr lang="el-GR"/>
          </a:p>
        </p:txBody>
      </p:sp>
    </p:spTree>
    <p:extLst>
      <p:ext uri="{BB962C8B-B14F-4D97-AF65-F5344CB8AC3E}">
        <p14:creationId xmlns:p14="http://schemas.microsoft.com/office/powerpoint/2010/main" val="655903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A65171-C744-4236-85BB-739B033EC3BF}" type="datetimeFigureOut">
              <a:rPr lang="el-GR" smtClean="0"/>
              <a:t>13/7/2021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863E236-A4B6-4204-909B-ECA28D776DCD}" type="slidenum">
              <a:rPr lang="el-GR" smtClean="0"/>
              <a:t>‹#›</a:t>
            </a:fld>
            <a:endParaRPr lang="el-GR"/>
          </a:p>
        </p:txBody>
      </p:sp>
    </p:spTree>
    <p:extLst>
      <p:ext uri="{BB962C8B-B14F-4D97-AF65-F5344CB8AC3E}">
        <p14:creationId xmlns:p14="http://schemas.microsoft.com/office/powerpoint/2010/main" val="3102320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A65171-C744-4236-85BB-739B033EC3BF}" type="datetimeFigureOut">
              <a:rPr lang="el-GR" smtClean="0"/>
              <a:t>13/7/2021</a:t>
            </a:fld>
            <a:endParaRPr lang="el-GR"/>
          </a:p>
        </p:txBody>
      </p:sp>
      <p:sp>
        <p:nvSpPr>
          <p:cNvPr id="5" name="Footer Placeholder 4"/>
          <p:cNvSpPr>
            <a:spLocks noGrp="1"/>
          </p:cNvSpPr>
          <p:nvPr>
            <p:ph type="ftr" sz="quarter" idx="11"/>
          </p:nvPr>
        </p:nvSpPr>
        <p:spPr/>
        <p:txBody>
          <a:bodyPr/>
          <a:lstStyle/>
          <a:p>
            <a:endParaRPr lang="el-G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863E236-A4B6-4204-909B-ECA28D776DCD}" type="slidenum">
              <a:rPr lang="el-GR" smtClean="0"/>
              <a:t>‹#›</a:t>
            </a:fld>
            <a:endParaRPr lang="el-GR"/>
          </a:p>
        </p:txBody>
      </p:sp>
    </p:spTree>
    <p:extLst>
      <p:ext uri="{BB962C8B-B14F-4D97-AF65-F5344CB8AC3E}">
        <p14:creationId xmlns:p14="http://schemas.microsoft.com/office/powerpoint/2010/main" val="3357619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A65171-C744-4236-85BB-739B033EC3BF}" type="datetimeFigureOut">
              <a:rPr lang="el-GR" smtClean="0"/>
              <a:t>13/7/2021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863E236-A4B6-4204-909B-ECA28D776DCD}" type="slidenum">
              <a:rPr lang="el-GR" smtClean="0"/>
              <a:t>‹#›</a:t>
            </a:fld>
            <a:endParaRPr lang="el-GR"/>
          </a:p>
        </p:txBody>
      </p:sp>
    </p:spTree>
    <p:extLst>
      <p:ext uri="{BB962C8B-B14F-4D97-AF65-F5344CB8AC3E}">
        <p14:creationId xmlns:p14="http://schemas.microsoft.com/office/powerpoint/2010/main" val="1558639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A65171-C744-4236-85BB-739B033EC3BF}" type="datetimeFigureOut">
              <a:rPr lang="el-GR" smtClean="0"/>
              <a:t>13/7/2021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863E236-A4B6-4204-909B-ECA28D776DCD}" type="slidenum">
              <a:rPr lang="el-GR" smtClean="0"/>
              <a:t>‹#›</a:t>
            </a:fld>
            <a:endParaRPr lang="el-GR"/>
          </a:p>
        </p:txBody>
      </p:sp>
    </p:spTree>
    <p:extLst>
      <p:ext uri="{BB962C8B-B14F-4D97-AF65-F5344CB8AC3E}">
        <p14:creationId xmlns:p14="http://schemas.microsoft.com/office/powerpoint/2010/main" val="1178365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CA65171-C744-4236-85BB-739B033EC3BF}" type="datetimeFigureOut">
              <a:rPr lang="el-GR" smtClean="0"/>
              <a:t>13/7/2021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863E236-A4B6-4204-909B-ECA28D776DCD}" type="slidenum">
              <a:rPr lang="el-GR" smtClean="0"/>
              <a:t>‹#›</a:t>
            </a:fld>
            <a:endParaRPr lang="el-GR"/>
          </a:p>
        </p:txBody>
      </p:sp>
    </p:spTree>
    <p:extLst>
      <p:ext uri="{BB962C8B-B14F-4D97-AF65-F5344CB8AC3E}">
        <p14:creationId xmlns:p14="http://schemas.microsoft.com/office/powerpoint/2010/main" val="3993176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A65171-C744-4236-85BB-739B033EC3BF}" type="datetimeFigureOut">
              <a:rPr lang="el-GR" smtClean="0"/>
              <a:t>13/7/2021</a:t>
            </a:fld>
            <a:endParaRPr lang="el-GR"/>
          </a:p>
        </p:txBody>
      </p:sp>
      <p:sp>
        <p:nvSpPr>
          <p:cNvPr id="3" name="Footer Placeholder 2"/>
          <p:cNvSpPr>
            <a:spLocks noGrp="1"/>
          </p:cNvSpPr>
          <p:nvPr>
            <p:ph type="ftr" sz="quarter" idx="11"/>
          </p:nvPr>
        </p:nvSpPr>
        <p:spPr/>
        <p:txBody>
          <a:bodyPr/>
          <a:lstStyle/>
          <a:p>
            <a:endParaRPr lang="el-G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863E236-A4B6-4204-909B-ECA28D776DCD}" type="slidenum">
              <a:rPr lang="el-GR" smtClean="0"/>
              <a:t>‹#›</a:t>
            </a:fld>
            <a:endParaRPr lang="el-GR"/>
          </a:p>
        </p:txBody>
      </p:sp>
    </p:spTree>
    <p:extLst>
      <p:ext uri="{BB962C8B-B14F-4D97-AF65-F5344CB8AC3E}">
        <p14:creationId xmlns:p14="http://schemas.microsoft.com/office/powerpoint/2010/main" val="3505640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A65171-C744-4236-85BB-739B033EC3BF}" type="datetimeFigureOut">
              <a:rPr lang="el-GR" smtClean="0"/>
              <a:t>13/7/2021</a:t>
            </a:fld>
            <a:endParaRPr lang="el-GR"/>
          </a:p>
        </p:txBody>
      </p:sp>
      <p:sp>
        <p:nvSpPr>
          <p:cNvPr id="6" name="Footer Placeholder 5"/>
          <p:cNvSpPr>
            <a:spLocks noGrp="1"/>
          </p:cNvSpPr>
          <p:nvPr>
            <p:ph type="ftr" sz="quarter" idx="11"/>
          </p:nvPr>
        </p:nvSpPr>
        <p:spPr/>
        <p:txBody>
          <a:bodyPr/>
          <a:lstStyle/>
          <a:p>
            <a:endParaRPr lang="el-G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863E236-A4B6-4204-909B-ECA28D776DCD}" type="slidenum">
              <a:rPr lang="el-GR" smtClean="0"/>
              <a:t>‹#›</a:t>
            </a:fld>
            <a:endParaRPr lang="el-GR"/>
          </a:p>
        </p:txBody>
      </p:sp>
    </p:spTree>
    <p:extLst>
      <p:ext uri="{BB962C8B-B14F-4D97-AF65-F5344CB8AC3E}">
        <p14:creationId xmlns:p14="http://schemas.microsoft.com/office/powerpoint/2010/main" val="3172697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A65171-C744-4236-85BB-739B033EC3BF}" type="datetimeFigureOut">
              <a:rPr lang="el-GR" smtClean="0"/>
              <a:t>13/7/2021</a:t>
            </a:fld>
            <a:endParaRPr lang="el-GR"/>
          </a:p>
        </p:txBody>
      </p:sp>
      <p:sp>
        <p:nvSpPr>
          <p:cNvPr id="6" name="Footer Placeholder 5"/>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863E236-A4B6-4204-909B-ECA28D776DCD}" type="slidenum">
              <a:rPr lang="el-GR" smtClean="0"/>
              <a:t>‹#›</a:t>
            </a:fld>
            <a:endParaRPr lang="el-GR"/>
          </a:p>
        </p:txBody>
      </p:sp>
    </p:spTree>
    <p:extLst>
      <p:ext uri="{BB962C8B-B14F-4D97-AF65-F5344CB8AC3E}">
        <p14:creationId xmlns:p14="http://schemas.microsoft.com/office/powerpoint/2010/main" val="965375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CA65171-C744-4236-85BB-739B033EC3BF}" type="datetimeFigureOut">
              <a:rPr lang="el-GR" smtClean="0"/>
              <a:t>13/7/2021</a:t>
            </a:fld>
            <a:endParaRPr lang="el-GR"/>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l-G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3863E236-A4B6-4204-909B-ECA28D776DCD}" type="slidenum">
              <a:rPr lang="el-GR" smtClean="0"/>
              <a:t>‹#›</a:t>
            </a:fld>
            <a:endParaRPr lang="el-GR"/>
          </a:p>
        </p:txBody>
      </p:sp>
    </p:spTree>
    <p:extLst>
      <p:ext uri="{BB962C8B-B14F-4D97-AF65-F5344CB8AC3E}">
        <p14:creationId xmlns:p14="http://schemas.microsoft.com/office/powerpoint/2010/main" val="2004329911"/>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 id="2147483945" r:id="rId15"/>
    <p:sldLayoutId id="2147483946" r:id="rId16"/>
    <p:sldLayoutId id="214748394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el.wikipedia.org/" TargetMode="External"/><Relationship Id="rId2" Type="http://schemas.openxmlformats.org/officeDocument/2006/relationships/hyperlink" Target="https://www.eea.europa.eu/" TargetMode="External"/><Relationship Id="rId1" Type="http://schemas.openxmlformats.org/officeDocument/2006/relationships/slideLayout" Target="../slideLayouts/slideLayout11.xml"/><Relationship Id="rId4" Type="http://schemas.openxmlformats.org/officeDocument/2006/relationships/image" Target="../media/image2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4988" y="1660751"/>
            <a:ext cx="10035559" cy="1915885"/>
          </a:xfrm>
        </p:spPr>
        <p:txBody>
          <a:bodyPr/>
          <a:lstStyle/>
          <a:p>
            <a:r>
              <a:rPr lang="el-GR" dirty="0" smtClean="0"/>
              <a:t>1</a:t>
            </a:r>
            <a:r>
              <a:rPr lang="el-GR" baseline="30000" dirty="0" smtClean="0"/>
              <a:t>ο</a:t>
            </a:r>
            <a:r>
              <a:rPr lang="el-GR" dirty="0" smtClean="0"/>
              <a:t> Γενικό Λύκειο </a:t>
            </a:r>
            <a:br>
              <a:rPr lang="el-GR" dirty="0" smtClean="0"/>
            </a:br>
            <a:r>
              <a:rPr lang="el-GR" dirty="0" smtClean="0"/>
              <a:t>Νέας Μάκρης </a:t>
            </a:r>
            <a:endParaRPr lang="el-GR" dirty="0"/>
          </a:p>
        </p:txBody>
      </p:sp>
      <p:sp>
        <p:nvSpPr>
          <p:cNvPr id="3" name="Subtitle 2"/>
          <p:cNvSpPr>
            <a:spLocks noGrp="1"/>
          </p:cNvSpPr>
          <p:nvPr>
            <p:ph type="subTitle" idx="1"/>
          </p:nvPr>
        </p:nvSpPr>
        <p:spPr>
          <a:xfrm>
            <a:off x="884988" y="4054567"/>
            <a:ext cx="4758166" cy="1745341"/>
          </a:xfrm>
        </p:spPr>
        <p:txBody>
          <a:bodyPr/>
          <a:lstStyle/>
          <a:p>
            <a:r>
              <a:rPr lang="el-GR" b="1" dirty="0" err="1" smtClean="0"/>
              <a:t>Βουλη</a:t>
            </a:r>
            <a:r>
              <a:rPr lang="el-GR" b="1" dirty="0" smtClean="0"/>
              <a:t> των </a:t>
            </a:r>
            <a:r>
              <a:rPr lang="el-GR" b="1" dirty="0" err="1" smtClean="0"/>
              <a:t>εφηβων</a:t>
            </a:r>
            <a:r>
              <a:rPr lang="el-GR" b="1" dirty="0" smtClean="0"/>
              <a:t> – </a:t>
            </a:r>
            <a:r>
              <a:rPr lang="el-GR" b="1" dirty="0" err="1" smtClean="0"/>
              <a:t>κε</a:t>
            </a:r>
            <a:r>
              <a:rPr lang="el-GR" b="1" dirty="0" smtClean="0"/>
              <a:t>’ </a:t>
            </a:r>
            <a:r>
              <a:rPr lang="el-GR" b="1" dirty="0" err="1" smtClean="0"/>
              <a:t>ΣΥΝΟΔΟς</a:t>
            </a:r>
            <a:r>
              <a:rPr lang="el-GR" b="1" dirty="0" smtClean="0"/>
              <a:t> </a:t>
            </a:r>
            <a:endParaRPr lang="el-GR"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2538" y="1660751"/>
            <a:ext cx="3658009" cy="3658009"/>
          </a:xfrm>
          <a:prstGeom prst="rect">
            <a:avLst/>
          </a:prstGeom>
        </p:spPr>
      </p:pic>
    </p:spTree>
    <p:extLst>
      <p:ext uri="{BB962C8B-B14F-4D97-AF65-F5344CB8AC3E}">
        <p14:creationId xmlns:p14="http://schemas.microsoft.com/office/powerpoint/2010/main" val="567880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390" y="779489"/>
            <a:ext cx="9488774" cy="1019331"/>
          </a:xfrm>
        </p:spPr>
        <p:txBody>
          <a:bodyPr/>
          <a:lstStyle/>
          <a:p>
            <a:pPr algn="ctr"/>
            <a:r>
              <a:rPr lang="el-GR" sz="3200" dirty="0"/>
              <a:t>Περιβαλλοντικά Προβλήματα στην περιοχή μας </a:t>
            </a:r>
          </a:p>
        </p:txBody>
      </p:sp>
      <p:sp>
        <p:nvSpPr>
          <p:cNvPr id="3" name="Content Placeholder 2"/>
          <p:cNvSpPr>
            <a:spLocks noGrp="1"/>
          </p:cNvSpPr>
          <p:nvPr>
            <p:ph idx="1"/>
          </p:nvPr>
        </p:nvSpPr>
        <p:spPr>
          <a:xfrm>
            <a:off x="651859" y="2786600"/>
            <a:ext cx="5756223" cy="3462727"/>
          </a:xfrm>
        </p:spPr>
        <p:txBody>
          <a:bodyPr/>
          <a:lstStyle/>
          <a:p>
            <a:r>
              <a:rPr lang="el-GR" dirty="0"/>
              <a:t>Ο </a:t>
            </a:r>
            <a:r>
              <a:rPr lang="el-GR" dirty="0" smtClean="0"/>
              <a:t>ΧΥΤΑ</a:t>
            </a:r>
          </a:p>
          <a:p>
            <a:pPr marL="0" indent="0">
              <a:buNone/>
            </a:pPr>
            <a:r>
              <a:rPr lang="el-GR" dirty="0"/>
              <a:t> </a:t>
            </a:r>
            <a:r>
              <a:rPr lang="el-GR" dirty="0" smtClean="0"/>
              <a:t>  </a:t>
            </a:r>
            <a:r>
              <a:rPr lang="el-GR" dirty="0"/>
              <a:t>Έ</a:t>
            </a:r>
            <a:r>
              <a:rPr lang="el-GR" dirty="0" smtClean="0"/>
              <a:t>χει </a:t>
            </a:r>
            <a:r>
              <a:rPr lang="el-GR" dirty="0"/>
              <a:t>κατασκευαστεί στην περιοχή του Γραμματικού, εφόσον τεθεί σε λειτουργία, θα αποτελέσει ένα </a:t>
            </a:r>
            <a:r>
              <a:rPr lang="el-GR" dirty="0" smtClean="0"/>
              <a:t>σοβαρό παράγοντα </a:t>
            </a:r>
            <a:r>
              <a:rPr lang="el-GR" u="sng" dirty="0"/>
              <a:t>υποβάθμισης του περιβάλλοντος </a:t>
            </a:r>
            <a:r>
              <a:rPr lang="el-GR" dirty="0"/>
              <a:t>και θα επιφέρει πολλά </a:t>
            </a:r>
            <a:r>
              <a:rPr lang="el-GR" u="sng" dirty="0"/>
              <a:t>προβλήματα</a:t>
            </a:r>
            <a:r>
              <a:rPr lang="el-GR" dirty="0"/>
              <a:t> όσον αφορά την </a:t>
            </a:r>
            <a:r>
              <a:rPr lang="el-GR" u="sng" dirty="0"/>
              <a:t>υγιεινή</a:t>
            </a:r>
            <a:r>
              <a:rPr lang="el-GR" dirty="0"/>
              <a:t> καθώς και για </a:t>
            </a:r>
            <a:r>
              <a:rPr lang="el-GR" dirty="0" smtClean="0"/>
              <a:t>τη </a:t>
            </a:r>
            <a:r>
              <a:rPr lang="el-GR" u="sng" dirty="0" smtClean="0"/>
              <a:t>διατήρηση </a:t>
            </a:r>
            <a:r>
              <a:rPr lang="el-GR" u="sng" dirty="0"/>
              <a:t>καθαρού και ασφαλούς περιβάλλοντος</a:t>
            </a:r>
            <a:r>
              <a:rPr lang="el-GR" dirty="0"/>
              <a:t>, δεδομένου ότι υπάρχει ανάγκη ενός σύγχρονου συστήματος </a:t>
            </a:r>
            <a:r>
              <a:rPr lang="el-GR" dirty="0" smtClean="0"/>
              <a:t>διαχείρισης αποβλήτων</a:t>
            </a:r>
            <a:r>
              <a:rPr lang="el-GR"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0972" y="2353455"/>
            <a:ext cx="4453544" cy="194872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0972" y="4414603"/>
            <a:ext cx="4453544" cy="2061148"/>
          </a:xfrm>
          <a:prstGeom prst="rect">
            <a:avLst/>
          </a:prstGeom>
        </p:spPr>
      </p:pic>
    </p:spTree>
    <p:extLst>
      <p:ext uri="{BB962C8B-B14F-4D97-AF65-F5344CB8AC3E}">
        <p14:creationId xmlns:p14="http://schemas.microsoft.com/office/powerpoint/2010/main" val="3399784938"/>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80" y="843039"/>
            <a:ext cx="9513046" cy="907383"/>
          </a:xfrm>
        </p:spPr>
        <p:txBody>
          <a:bodyPr/>
          <a:lstStyle/>
          <a:p>
            <a:pPr algn="ctr"/>
            <a:r>
              <a:rPr lang="el-GR" sz="3200" dirty="0"/>
              <a:t>Αντιμετώπιση Περιβαλλοντικών </a:t>
            </a:r>
            <a:r>
              <a:rPr lang="el-GR" sz="3200" dirty="0" smtClean="0"/>
              <a:t>Προβλημάτων</a:t>
            </a:r>
            <a:endParaRPr lang="el-GR" sz="3200" dirty="0"/>
          </a:p>
        </p:txBody>
      </p:sp>
      <p:sp>
        <p:nvSpPr>
          <p:cNvPr id="3" name="Content Placeholder 2"/>
          <p:cNvSpPr>
            <a:spLocks noGrp="1"/>
          </p:cNvSpPr>
          <p:nvPr>
            <p:ph idx="1"/>
          </p:nvPr>
        </p:nvSpPr>
        <p:spPr>
          <a:xfrm>
            <a:off x="496390" y="2488367"/>
            <a:ext cx="8467728" cy="4212236"/>
          </a:xfrm>
        </p:spPr>
        <p:txBody>
          <a:bodyPr/>
          <a:lstStyle/>
          <a:p>
            <a:r>
              <a:rPr lang="el-GR" dirty="0" smtClean="0"/>
              <a:t>Η αρχή πρέπει να γίνει από την σωστή Παιδεία και Μόρφωση από μικρή ηλικία. Πρέπει οι μελλοντικοί πολίτες και οι μεγαλύτεροι να συνειδητοποιήσουν πως η προστασία του περιβάλλοντος είναι μία υπόθεση που μας αφορά όλους , καθώς το περιβάλλον είναι το σπίτι μας! </a:t>
            </a:r>
            <a:endParaRPr lang="el-GR" dirty="0"/>
          </a:p>
          <a:p>
            <a:r>
              <a:rPr lang="el-GR" dirty="0" smtClean="0"/>
              <a:t>Στην συνέχεια με τον προγραμματισμό ομάδων αναδάσωσης , ανακύκλωσης , </a:t>
            </a:r>
            <a:r>
              <a:rPr lang="el-GR" dirty="0" err="1" smtClean="0"/>
              <a:t>δενδροφύτευσης</a:t>
            </a:r>
            <a:r>
              <a:rPr lang="el-GR" dirty="0" smtClean="0"/>
              <a:t> και καθαρισμού των παραλιών , μπορούμε να συμβάλλουμε στην σωτηρία του πλανήτη και στην ανάπτυξή του . </a:t>
            </a:r>
          </a:p>
          <a:p>
            <a:r>
              <a:rPr lang="el-GR" dirty="0" smtClean="0"/>
              <a:t>Τέλος , με την χρήση εναλλακτικών μορφών ενέργειας θα μπορέσουμε να υποστηρίξουμε το περιβάλλον και να ανανεωθούν οι πηγές . </a:t>
            </a:r>
            <a:r>
              <a:rPr lang="el-GR" dirty="0"/>
              <a:t>Η χρήση των ανανεώσιμων πηγών ενέργειας έναντι των ορυκτών καυσίμων, μειώνει την προσθήκη στην ατμόσφαιρα διοξειδίου του άνθρακα και άλλων επιβλαβών για το περιβάλλον αερίων.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4117" y="3365525"/>
            <a:ext cx="3126701" cy="2120875"/>
          </a:xfrm>
          <a:prstGeom prst="rect">
            <a:avLst/>
          </a:prstGeom>
        </p:spPr>
      </p:pic>
    </p:spTree>
    <p:extLst>
      <p:ext uri="{BB962C8B-B14F-4D97-AF65-F5344CB8AC3E}">
        <p14:creationId xmlns:p14="http://schemas.microsoft.com/office/powerpoint/2010/main" val="2164340317"/>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687977"/>
            <a:ext cx="9138577" cy="3222172"/>
          </a:xfrm>
        </p:spPr>
        <p:txBody>
          <a:bodyPr/>
          <a:lstStyle/>
          <a:p>
            <a:pPr algn="ctr"/>
            <a:r>
              <a:rPr lang="el-GR" dirty="0"/>
              <a:t>Σύνδεση </a:t>
            </a:r>
            <a:r>
              <a:rPr lang="el-GR" dirty="0" smtClean="0"/>
              <a:t>Περιβαλλοντικών </a:t>
            </a:r>
            <a:r>
              <a:rPr lang="el-GR" dirty="0"/>
              <a:t>Προβλημάτων με τις </a:t>
            </a:r>
            <a:r>
              <a:rPr lang="el-GR" dirty="0" smtClean="0"/>
              <a:t>Κοινωνικές </a:t>
            </a:r>
            <a:r>
              <a:rPr lang="el-GR" dirty="0"/>
              <a:t>Ανισότητες </a:t>
            </a:r>
          </a:p>
        </p:txBody>
      </p:sp>
      <p:sp>
        <p:nvSpPr>
          <p:cNvPr id="3" name="Text Placeholder 2"/>
          <p:cNvSpPr>
            <a:spLocks noGrp="1"/>
          </p:cNvSpPr>
          <p:nvPr>
            <p:ph type="body" idx="1"/>
          </p:nvPr>
        </p:nvSpPr>
        <p:spPr/>
        <p:txBody>
          <a:bodyPr/>
          <a:lstStyle/>
          <a:p>
            <a:endParaRPr lang="el-GR"/>
          </a:p>
        </p:txBody>
      </p:sp>
    </p:spTree>
    <p:extLst>
      <p:ext uri="{BB962C8B-B14F-4D97-AF65-F5344CB8AC3E}">
        <p14:creationId xmlns:p14="http://schemas.microsoft.com/office/powerpoint/2010/main" val="111529759"/>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320" y="618309"/>
            <a:ext cx="9353006" cy="1341119"/>
          </a:xfrm>
        </p:spPr>
        <p:txBody>
          <a:bodyPr/>
          <a:lstStyle/>
          <a:p>
            <a:pPr algn="ctr"/>
            <a:r>
              <a:rPr lang="el-GR" sz="2800" dirty="0"/>
              <a:t>Πως οι κοινωνικές ανισότητες παράγουν περιβαλλοντικά </a:t>
            </a:r>
            <a:r>
              <a:rPr lang="el-GR" sz="2800" dirty="0" smtClean="0"/>
              <a:t>προβλήματα ;</a:t>
            </a:r>
            <a:endParaRPr lang="el-GR" sz="2800" dirty="0"/>
          </a:p>
        </p:txBody>
      </p:sp>
      <p:sp>
        <p:nvSpPr>
          <p:cNvPr id="3" name="Content Placeholder 2"/>
          <p:cNvSpPr>
            <a:spLocks noGrp="1"/>
          </p:cNvSpPr>
          <p:nvPr>
            <p:ph idx="1"/>
          </p:nvPr>
        </p:nvSpPr>
        <p:spPr>
          <a:xfrm>
            <a:off x="513806" y="2608288"/>
            <a:ext cx="11199223" cy="3940557"/>
          </a:xfrm>
        </p:spPr>
        <p:txBody>
          <a:bodyPr/>
          <a:lstStyle/>
          <a:p>
            <a:r>
              <a:rPr lang="el-GR" dirty="0"/>
              <a:t>Είναι γεγονός πως οι κοινωνικές ανισότητες εκτός του ότι είναι ανασταλτικός παράγοντας της διακρατικής ανάπτυξης, επιδρούν αρνητικά και στο περιβάλλον.</a:t>
            </a:r>
          </a:p>
          <a:p>
            <a:r>
              <a:rPr lang="el-GR" dirty="0"/>
              <a:t>Τα άτομα που είναι θύματα κοινωνικών ανισοτήτων και υφίστανται κοινωνικές διακρίσεις έχουν χαμηλό βιοτικό επίπεδο κι όχι κατάλληλες συνθήκες διαβίωσης ,κάτι που μακροπρόθεσμα προκαλεί σοβαρές ζημιές στο περιβάλλον ,γεγονός που με τη σειρά του δυσχεραίνει την ανθρώπινη καθημερινότητα.</a:t>
            </a:r>
          </a:p>
          <a:p>
            <a:r>
              <a:rPr lang="el-GR" dirty="0" smtClean="0"/>
              <a:t>Η υγεία </a:t>
            </a:r>
            <a:r>
              <a:rPr lang="el-GR" dirty="0"/>
              <a:t>του ανθρώπου και η</a:t>
            </a:r>
            <a:r>
              <a:rPr lang="el-GR" dirty="0" smtClean="0"/>
              <a:t> ευεξία </a:t>
            </a:r>
            <a:r>
              <a:rPr lang="el-GR" dirty="0"/>
              <a:t>του ατόμου, συνδέεται άμεσα με το περιβάλλον και την προστασία του. Η ζωή του ανθρώπου επηρεάζεται σημαντικά από την περιβαλλοντική υποβάθμιση. Κάθε ανθρώπινη δραστηριότητα ασκεί άμεση ή έμμεση επίδραση κυρίως στο φυσικό περιβάλλον. Η σχέση που συνδέει το περιβάλλον με την υγεία είναι στενή και πολύπλοκη</a:t>
            </a:r>
            <a:r>
              <a:rPr lang="el-GR" dirty="0" smtClean="0"/>
              <a:t>.</a:t>
            </a:r>
            <a:endParaRPr lang="el-GR" dirty="0"/>
          </a:p>
        </p:txBody>
      </p:sp>
    </p:spTree>
    <p:extLst>
      <p:ext uri="{BB962C8B-B14F-4D97-AF65-F5344CB8AC3E}">
        <p14:creationId xmlns:p14="http://schemas.microsoft.com/office/powerpoint/2010/main" val="3320503221"/>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977295"/>
            <a:ext cx="9286623" cy="2244876"/>
          </a:xfrm>
        </p:spPr>
        <p:txBody>
          <a:bodyPr/>
          <a:lstStyle/>
          <a:p>
            <a:pPr algn="ctr"/>
            <a:r>
              <a:rPr lang="el-GR" dirty="0" smtClean="0"/>
              <a:t>Κοινωνικές Ανισότητες </a:t>
            </a:r>
            <a:endParaRPr lang="el-GR" dirty="0"/>
          </a:p>
        </p:txBody>
      </p:sp>
      <p:sp>
        <p:nvSpPr>
          <p:cNvPr id="3" name="Text Placeholder 2"/>
          <p:cNvSpPr>
            <a:spLocks noGrp="1"/>
          </p:cNvSpPr>
          <p:nvPr>
            <p:ph type="body" idx="1"/>
          </p:nvPr>
        </p:nvSpPr>
        <p:spPr/>
        <p:txBody>
          <a:bodyPr/>
          <a:lstStyle/>
          <a:p>
            <a:endParaRPr lang="el-GR"/>
          </a:p>
        </p:txBody>
      </p:sp>
    </p:spTree>
    <p:extLst>
      <p:ext uri="{BB962C8B-B14F-4D97-AF65-F5344CB8AC3E}">
        <p14:creationId xmlns:p14="http://schemas.microsoft.com/office/powerpoint/2010/main" val="47004040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662" y="877874"/>
            <a:ext cx="8761413" cy="706964"/>
          </a:xfrm>
        </p:spPr>
        <p:txBody>
          <a:bodyPr/>
          <a:lstStyle/>
          <a:p>
            <a:pPr algn="ctr"/>
            <a:r>
              <a:rPr lang="el-GR" dirty="0"/>
              <a:t>Τι </a:t>
            </a:r>
            <a:r>
              <a:rPr lang="el-GR" dirty="0" smtClean="0"/>
              <a:t>είναι Ανισότητες </a:t>
            </a:r>
            <a:r>
              <a:rPr lang="el-GR" dirty="0"/>
              <a:t>; </a:t>
            </a:r>
          </a:p>
        </p:txBody>
      </p:sp>
      <p:sp>
        <p:nvSpPr>
          <p:cNvPr id="3" name="Content Placeholder 2"/>
          <p:cNvSpPr>
            <a:spLocks noGrp="1"/>
          </p:cNvSpPr>
          <p:nvPr>
            <p:ph idx="1"/>
          </p:nvPr>
        </p:nvSpPr>
        <p:spPr>
          <a:xfrm>
            <a:off x="519230" y="2342241"/>
            <a:ext cx="8100114" cy="4354649"/>
          </a:xfrm>
        </p:spPr>
        <p:txBody>
          <a:bodyPr>
            <a:normAutofit/>
          </a:bodyPr>
          <a:lstStyle/>
          <a:p>
            <a:r>
              <a:rPr lang="el-GR" dirty="0"/>
              <a:t>Ανισότητες είναι οι διαφορές μεταξύ των ατόμων ή των κοινωνικών ομάδων σε σχέση με τον πλούτο , την εκπαίδευση, τον πολιτισμό , την υγεία κ.α. , </a:t>
            </a:r>
            <a:r>
              <a:rPr lang="el-GR" dirty="0" smtClean="0"/>
              <a:t>οι </a:t>
            </a:r>
            <a:r>
              <a:rPr lang="el-GR" dirty="0"/>
              <a:t>οποίες σύμφωνα με την Οικουμενική Διακήρυξη </a:t>
            </a:r>
            <a:r>
              <a:rPr lang="el-GR" dirty="0" smtClean="0"/>
              <a:t>των Ανθρωπίνων </a:t>
            </a:r>
            <a:r>
              <a:rPr lang="el-GR" dirty="0"/>
              <a:t>Δικαιωμάτων του Ο.Η.Ε</a:t>
            </a:r>
            <a:r>
              <a:rPr lang="el-GR" dirty="0" smtClean="0"/>
              <a:t>. (</a:t>
            </a:r>
            <a:r>
              <a:rPr lang="el-GR" dirty="0"/>
              <a:t>10 Δεκεμβρίου 1948), εκλαμβάνονται ως άδικες. </a:t>
            </a:r>
          </a:p>
          <a:p>
            <a:r>
              <a:rPr lang="el-GR" dirty="0"/>
              <a:t>Το ζήτημα της ανισότητας προσλαμβάνει όλο και μεγαλύτερη σημασία τα τελευταία χρόνια</a:t>
            </a:r>
            <a:r>
              <a:rPr lang="el-GR" dirty="0" smtClean="0"/>
              <a:t>.</a:t>
            </a:r>
            <a:endParaRPr lang="el-GR" dirty="0"/>
          </a:p>
          <a:p>
            <a:r>
              <a:rPr lang="el-GR" dirty="0"/>
              <a:t>Οι επιπτώσεις της οικονομικής κρίσης στην Ευρώπη υπήρξαν έντονες, ανατρέποντας χρόνια σύγκλισης των συνθηκών διαβίωσης και ασκώντας σημαντική πίεση στα συστήματα κοινωνικής προστασίας</a:t>
            </a:r>
            <a:r>
              <a:rPr lang="el-GR" dirty="0" smtClean="0"/>
              <a:t>.</a:t>
            </a:r>
            <a:endParaRPr lang="el-GR" dirty="0"/>
          </a:p>
          <a:p>
            <a:r>
              <a:rPr lang="el-GR" dirty="0"/>
              <a:t>Οι ανισότητες αυξήθηκαν στις περισσότερες χώρες της Ευρωπαϊκής Ένωσης , προκαλώντας προβληματισμό για τη βιωσιμότητα της ανάπτυξης και για την κοινωνική συνοχή</a:t>
            </a:r>
            <a:r>
              <a:rPr lang="el-GR" dirty="0" smtClean="0"/>
              <a:t>.</a:t>
            </a:r>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9344" y="3213609"/>
            <a:ext cx="3163257" cy="2124231"/>
          </a:xfrm>
          <a:prstGeom prst="rect">
            <a:avLst/>
          </a:prstGeom>
        </p:spPr>
      </p:pic>
    </p:spTree>
    <p:extLst>
      <p:ext uri="{BB962C8B-B14F-4D97-AF65-F5344CB8AC3E}">
        <p14:creationId xmlns:p14="http://schemas.microsoft.com/office/powerpoint/2010/main" val="3737467308"/>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Είδη Ανισοτήτων </a:t>
            </a:r>
          </a:p>
        </p:txBody>
      </p:sp>
      <p:sp>
        <p:nvSpPr>
          <p:cNvPr id="3" name="Content Placeholder 2"/>
          <p:cNvSpPr>
            <a:spLocks noGrp="1"/>
          </p:cNvSpPr>
          <p:nvPr>
            <p:ph idx="1"/>
          </p:nvPr>
        </p:nvSpPr>
        <p:spPr>
          <a:xfrm>
            <a:off x="539262" y="2368062"/>
            <a:ext cx="7360554" cy="4032738"/>
          </a:xfrm>
        </p:spPr>
        <p:txBody>
          <a:bodyPr/>
          <a:lstStyle/>
          <a:p>
            <a:pPr>
              <a:buFont typeface="+mj-lt"/>
              <a:buAutoNum type="arabicPeriod"/>
            </a:pPr>
            <a:r>
              <a:rPr lang="el-GR" dirty="0"/>
              <a:t>Εισοδηματική ανισότητα:</a:t>
            </a:r>
          </a:p>
          <a:p>
            <a:pPr marL="0" indent="0">
              <a:buNone/>
            </a:pPr>
            <a:r>
              <a:rPr lang="el-GR" dirty="0"/>
              <a:t>Αφορά τις ανισότητες στην κατανομή του πλούτου μιας </a:t>
            </a:r>
            <a:r>
              <a:rPr lang="el-GR" dirty="0" smtClean="0"/>
              <a:t>οικονομίας. </a:t>
            </a:r>
          </a:p>
          <a:p>
            <a:pPr marL="0" indent="0">
              <a:buNone/>
            </a:pPr>
            <a:r>
              <a:rPr lang="el-GR" dirty="0" smtClean="0"/>
              <a:t>Υπολογίζεται </a:t>
            </a:r>
            <a:r>
              <a:rPr lang="el-GR" dirty="0"/>
              <a:t>συνήθως </a:t>
            </a:r>
            <a:r>
              <a:rPr lang="en-US" dirty="0"/>
              <a:t> </a:t>
            </a:r>
            <a:r>
              <a:rPr lang="el-GR" dirty="0"/>
              <a:t>σε επίπεδο νοικοκυριού </a:t>
            </a:r>
          </a:p>
          <a:p>
            <a:pPr marL="0" indent="0">
              <a:buNone/>
            </a:pPr>
            <a:r>
              <a:rPr lang="en-US" dirty="0"/>
              <a:t>(</a:t>
            </a:r>
            <a:r>
              <a:rPr lang="el-GR" dirty="0"/>
              <a:t>προσθέτοντας το εισόδημα όλων των μελών του νοικοκυριού) </a:t>
            </a:r>
            <a:endParaRPr lang="en-US" dirty="0"/>
          </a:p>
          <a:p>
            <a:pPr marL="0" indent="0">
              <a:buNone/>
            </a:pPr>
            <a:r>
              <a:rPr lang="el-GR" dirty="0"/>
              <a:t>και σταθμίζεται ως</a:t>
            </a:r>
            <a:r>
              <a:rPr lang="en-US" dirty="0"/>
              <a:t> </a:t>
            </a:r>
            <a:r>
              <a:rPr lang="el-GR" dirty="0"/>
              <a:t>προς τον αριθμό των μελών </a:t>
            </a:r>
            <a:endParaRPr lang="en-US" dirty="0"/>
          </a:p>
          <a:p>
            <a:pPr marL="0" indent="0">
              <a:buNone/>
            </a:pPr>
            <a:r>
              <a:rPr lang="el-GR" dirty="0"/>
              <a:t>του νοικοκυριού και την ηλικία τους</a:t>
            </a:r>
          </a:p>
          <a:p>
            <a:pPr marL="0" indent="0">
              <a:buNone/>
            </a:pPr>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6962" y="3495675"/>
            <a:ext cx="2857500" cy="2905125"/>
          </a:xfrm>
          <a:prstGeom prst="rect">
            <a:avLst/>
          </a:prstGeom>
        </p:spPr>
      </p:pic>
    </p:spTree>
    <p:extLst>
      <p:ext uri="{BB962C8B-B14F-4D97-AF65-F5344CB8AC3E}">
        <p14:creationId xmlns:p14="http://schemas.microsoft.com/office/powerpoint/2010/main" val="310902898"/>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7"/>
            <a:ext cx="8761413" cy="863841"/>
          </a:xfrm>
        </p:spPr>
        <p:txBody>
          <a:bodyPr/>
          <a:lstStyle/>
          <a:p>
            <a:pPr algn="ctr"/>
            <a:r>
              <a:rPr lang="el-GR" dirty="0" smtClean="0"/>
              <a:t>Είδη Ανισοτήτων </a:t>
            </a:r>
            <a:endParaRPr lang="el-GR" dirty="0"/>
          </a:p>
        </p:txBody>
      </p:sp>
      <p:sp>
        <p:nvSpPr>
          <p:cNvPr id="3" name="Content Placeholder 2"/>
          <p:cNvSpPr>
            <a:spLocks noGrp="1"/>
          </p:cNvSpPr>
          <p:nvPr>
            <p:ph idx="1"/>
          </p:nvPr>
        </p:nvSpPr>
        <p:spPr>
          <a:xfrm>
            <a:off x="389744" y="2356338"/>
            <a:ext cx="7343467" cy="4410222"/>
          </a:xfrm>
        </p:spPr>
        <p:txBody>
          <a:bodyPr>
            <a:normAutofit/>
          </a:bodyPr>
          <a:lstStyle/>
          <a:p>
            <a:pPr marL="0" indent="0">
              <a:buNone/>
            </a:pPr>
            <a:r>
              <a:rPr lang="el-GR" dirty="0"/>
              <a:t> </a:t>
            </a:r>
            <a:r>
              <a:rPr lang="el-GR" dirty="0">
                <a:solidFill>
                  <a:schemeClr val="accent1">
                    <a:lumMod val="75000"/>
                  </a:schemeClr>
                </a:solidFill>
              </a:rPr>
              <a:t>2</a:t>
            </a:r>
            <a:r>
              <a:rPr lang="el-GR" dirty="0"/>
              <a:t>. Ανισότητα ευκαιριών:</a:t>
            </a:r>
          </a:p>
          <a:p>
            <a:pPr marL="0" indent="0">
              <a:buNone/>
            </a:pPr>
            <a:r>
              <a:rPr lang="el-GR" dirty="0"/>
              <a:t> Η εισοδηματική ανισότητα μετρά </a:t>
            </a:r>
            <a:r>
              <a:rPr lang="el-GR" dirty="0" smtClean="0"/>
              <a:t>αποτελέσματα</a:t>
            </a:r>
            <a:r>
              <a:rPr lang="el-GR" dirty="0"/>
              <a:t>, όμως είναι ένας συνδυασμός </a:t>
            </a:r>
            <a:r>
              <a:rPr lang="el-GR" dirty="0" smtClean="0"/>
              <a:t>:</a:t>
            </a:r>
          </a:p>
          <a:p>
            <a:pPr marL="400050" indent="-400050">
              <a:buAutoNum type="romanLcParenR"/>
            </a:pPr>
            <a:r>
              <a:rPr lang="el-GR" dirty="0"/>
              <a:t>Τ</a:t>
            </a:r>
            <a:r>
              <a:rPr lang="el-GR" dirty="0" smtClean="0"/>
              <a:t>ων </a:t>
            </a:r>
            <a:r>
              <a:rPr lang="el-GR" dirty="0"/>
              <a:t>ευκαιριών που δόθηκαν στο άτομο κατά τη γέννησή </a:t>
            </a:r>
            <a:r>
              <a:rPr lang="el-GR" dirty="0" smtClean="0"/>
              <a:t>του και σε όλη την πορεία της ζωής του , </a:t>
            </a:r>
          </a:p>
          <a:p>
            <a:pPr marL="400050" indent="-400050">
              <a:buAutoNum type="romanLcParenR"/>
            </a:pPr>
            <a:r>
              <a:rPr lang="el-GR" dirty="0"/>
              <a:t>Τ</a:t>
            </a:r>
            <a:r>
              <a:rPr lang="el-GR" dirty="0" smtClean="0"/>
              <a:t>ων </a:t>
            </a:r>
            <a:r>
              <a:rPr lang="el-GR" dirty="0"/>
              <a:t>επιλογών που έχει κάνει στη ζωή του,  </a:t>
            </a:r>
            <a:endParaRPr lang="el-GR" dirty="0" smtClean="0"/>
          </a:p>
          <a:p>
            <a:pPr marL="400050" indent="-400050">
              <a:buAutoNum type="romanLcParenR"/>
            </a:pPr>
            <a:r>
              <a:rPr lang="el-GR" dirty="0" smtClean="0"/>
              <a:t>Των συνθηκών </a:t>
            </a:r>
          </a:p>
          <a:p>
            <a:pPr marL="0" indent="0">
              <a:buNone/>
            </a:pPr>
            <a:endParaRPr lang="el-GR" dirty="0"/>
          </a:p>
          <a:p>
            <a:pPr marL="0" indent="0">
              <a:buNone/>
            </a:pPr>
            <a:r>
              <a:rPr lang="el-GR" dirty="0"/>
              <a:t> Αν και η πτυχή αυτή είναι δυσκολότερο να μετρηθεί, η διασφάλιση ίσων ευκαιριών επιτυχίας στα άτομα είναι ένας στόχος πολιτικής για την επίτευξη του οποίου υπάρχει σαφέστερη συναίνεση σε σχέση με την επίτευξη ίσων αποτελεσμάτων.</a:t>
            </a:r>
          </a:p>
          <a:p>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9875" y="3046006"/>
            <a:ext cx="3868366" cy="2425404"/>
          </a:xfrm>
          <a:prstGeom prst="rect">
            <a:avLst/>
          </a:prstGeom>
        </p:spPr>
      </p:pic>
    </p:spTree>
    <p:extLst>
      <p:ext uri="{BB962C8B-B14F-4D97-AF65-F5344CB8AC3E}">
        <p14:creationId xmlns:p14="http://schemas.microsoft.com/office/powerpoint/2010/main" val="2063559610"/>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508" y="644769"/>
            <a:ext cx="9448800" cy="1312985"/>
          </a:xfrm>
        </p:spPr>
        <p:txBody>
          <a:bodyPr/>
          <a:lstStyle/>
          <a:p>
            <a:pPr algn="ctr"/>
            <a:r>
              <a:rPr lang="el-GR" sz="3200" dirty="0"/>
              <a:t>Πως </a:t>
            </a:r>
            <a:r>
              <a:rPr lang="el-GR" sz="3200" dirty="0" smtClean="0"/>
              <a:t>σχετίζονται </a:t>
            </a:r>
            <a:r>
              <a:rPr lang="el-GR" sz="3200" dirty="0"/>
              <a:t>οι </a:t>
            </a:r>
            <a:r>
              <a:rPr lang="el-GR" sz="3200" dirty="0" smtClean="0"/>
              <a:t>ανισότητες μεταξύ </a:t>
            </a:r>
            <a:r>
              <a:rPr lang="el-GR" sz="3200" dirty="0"/>
              <a:t>τους ; </a:t>
            </a:r>
          </a:p>
        </p:txBody>
      </p:sp>
      <p:sp>
        <p:nvSpPr>
          <p:cNvPr id="3" name="Content Placeholder 2"/>
          <p:cNvSpPr>
            <a:spLocks noGrp="1"/>
          </p:cNvSpPr>
          <p:nvPr>
            <p:ph idx="1"/>
          </p:nvPr>
        </p:nvSpPr>
        <p:spPr>
          <a:xfrm>
            <a:off x="463229" y="2643722"/>
            <a:ext cx="11242431" cy="3530656"/>
          </a:xfrm>
        </p:spPr>
        <p:txBody>
          <a:bodyPr/>
          <a:lstStyle/>
          <a:p>
            <a:r>
              <a:rPr lang="el-GR" dirty="0"/>
              <a:t>Η ανισότητα ευκαιριών μπορεί να συμβάλει στην εισοδηματική ανισότητα και αντίστροφα</a:t>
            </a:r>
            <a:r>
              <a:rPr lang="el-GR" dirty="0" smtClean="0"/>
              <a:t>.</a:t>
            </a:r>
          </a:p>
          <a:p>
            <a:endParaRPr lang="el-GR" dirty="0"/>
          </a:p>
          <a:p>
            <a:r>
              <a:rPr lang="el-GR" dirty="0"/>
              <a:t>Η απουσία ίσων ευκαιριών οδηγεί σε </a:t>
            </a:r>
            <a:r>
              <a:rPr lang="el-GR" u="sng" dirty="0"/>
              <a:t>μεγαλύτερη εισοδηματική ανισότητα</a:t>
            </a:r>
            <a:r>
              <a:rPr lang="el-GR" dirty="0"/>
              <a:t>, διότι το δυναμικό της επόμενης γενιάς ως προς τις δεξιότητες και τις αποδοχές περιορίζεται ακόμη περισσότερο λόγω των διαφορετικών σημείων εκκίνησης</a:t>
            </a:r>
            <a:r>
              <a:rPr lang="el-GR" dirty="0" smtClean="0"/>
              <a:t>.</a:t>
            </a:r>
          </a:p>
          <a:p>
            <a:pPr marL="0" indent="0">
              <a:buNone/>
            </a:pPr>
            <a:endParaRPr lang="el-GR" dirty="0"/>
          </a:p>
          <a:p>
            <a:r>
              <a:rPr lang="el-GR" dirty="0"/>
              <a:t>Αντίστροφα, η υπερβολικά άνιση κατανομή εισοδημάτων μπορεί να έχει ως συνέπεια πιο </a:t>
            </a:r>
            <a:r>
              <a:rPr lang="el-GR" u="sng" dirty="0"/>
              <a:t>περιορισμένη ισότητα ευκαιριών </a:t>
            </a:r>
            <a:r>
              <a:rPr lang="el-GR" dirty="0"/>
              <a:t>για την επόμενη γενιά, αφού τα οικογενειακά πλεονεκτήματα που απορρέουν από το υψηλότερο εισόδημα και πλούτο μεταβιβάζονται ευκολότερα στην επόμενη γενιά.</a:t>
            </a:r>
          </a:p>
          <a:p>
            <a:endParaRPr lang="el-GR" dirty="0"/>
          </a:p>
        </p:txBody>
      </p:sp>
    </p:spTree>
    <p:extLst>
      <p:ext uri="{BB962C8B-B14F-4D97-AF65-F5344CB8AC3E}">
        <p14:creationId xmlns:p14="http://schemas.microsoft.com/office/powerpoint/2010/main" val="2478131660"/>
      </p:ext>
    </p:extLst>
  </p:cSld>
  <p:clrMapOvr>
    <a:masterClrMapping/>
  </p:clrMapOvr>
  <p:transition spd="med">
    <p:pull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818" y="670560"/>
            <a:ext cx="9300754" cy="1367246"/>
          </a:xfrm>
        </p:spPr>
        <p:txBody>
          <a:bodyPr/>
          <a:lstStyle/>
          <a:p>
            <a:pPr algn="ctr"/>
            <a:r>
              <a:rPr lang="el-GR" sz="3200" dirty="0"/>
              <a:t>Πως </a:t>
            </a:r>
            <a:r>
              <a:rPr lang="el-GR" sz="3200" dirty="0" smtClean="0"/>
              <a:t>επηρεάζεται </a:t>
            </a:r>
            <a:r>
              <a:rPr lang="el-GR" sz="3200" dirty="0"/>
              <a:t>ο </a:t>
            </a:r>
            <a:r>
              <a:rPr lang="el-GR" sz="3200" dirty="0" smtClean="0"/>
              <a:t>τομέας </a:t>
            </a:r>
            <a:r>
              <a:rPr lang="el-GR" sz="3200" dirty="0"/>
              <a:t>της </a:t>
            </a:r>
            <a:r>
              <a:rPr lang="el-GR" sz="3200" dirty="0" smtClean="0"/>
              <a:t>ανάπτυξης </a:t>
            </a:r>
            <a:r>
              <a:rPr lang="el-GR" sz="3200" dirty="0"/>
              <a:t>από τις κ</a:t>
            </a:r>
            <a:r>
              <a:rPr lang="el-GR" sz="3200" dirty="0" smtClean="0"/>
              <a:t>οινωνικές ανισότητες </a:t>
            </a:r>
            <a:r>
              <a:rPr lang="el-GR" dirty="0"/>
              <a:t>;</a:t>
            </a:r>
          </a:p>
        </p:txBody>
      </p:sp>
      <p:sp>
        <p:nvSpPr>
          <p:cNvPr id="3" name="Content Placeholder 2"/>
          <p:cNvSpPr>
            <a:spLocks noGrp="1"/>
          </p:cNvSpPr>
          <p:nvPr>
            <p:ph idx="1"/>
          </p:nvPr>
        </p:nvSpPr>
        <p:spPr>
          <a:xfrm>
            <a:off x="211577" y="2533338"/>
            <a:ext cx="7493367" cy="4324662"/>
          </a:xfrm>
        </p:spPr>
        <p:txBody>
          <a:bodyPr>
            <a:normAutofit/>
          </a:bodyPr>
          <a:lstStyle/>
          <a:p>
            <a:r>
              <a:rPr lang="el-GR" dirty="0"/>
              <a:t>Όταν η ανισότητα εντείνεται υπερβολικά, μπορεί να απειλήσει την ανάπτυξη. Αυτό ισχύει ιδίως όταν η ανισότητα οφείλεται σε αύξηση της φτώχειας στη βάση της κατανομής του εισοδήματος</a:t>
            </a:r>
            <a:r>
              <a:rPr lang="el-GR" dirty="0" smtClean="0"/>
              <a:t>.</a:t>
            </a:r>
            <a:endParaRPr lang="el-GR" dirty="0"/>
          </a:p>
          <a:p>
            <a:r>
              <a:rPr lang="el-GR" dirty="0"/>
              <a:t>Όταν τα άτομα που βρίσκονται στη βάση της κατανομής εισοδήματος δεν διαθέτουν τους απαιτούμενους πόρους για να επενδύσουν στις δεξιότητες και στην εκπαίδευσή τους, ενδέχεται να μην είναι σε θέση να αξιοποιήσουν πλήρως τις δυνατότητές τους, γεγονός που είναι επιζήμιο για το σύνολο της οικονομίας</a:t>
            </a:r>
            <a:r>
              <a:rPr lang="el-GR" dirty="0" smtClean="0"/>
              <a:t>.</a:t>
            </a:r>
            <a:endParaRPr lang="el-GR" dirty="0"/>
          </a:p>
          <a:p>
            <a:r>
              <a:rPr lang="el-GR" dirty="0" smtClean="0"/>
              <a:t>Η ανακατανομή </a:t>
            </a:r>
            <a:r>
              <a:rPr lang="el-GR" dirty="0"/>
              <a:t>των εισοδημάτων μπορεί επίσης να συμβάλει στην τόνωση της ζήτησης στην οικονομία, διότι τα νοικοκυριά με χαμηλά εισοδήματα έχουν την τάση να δαπανούν </a:t>
            </a:r>
            <a:r>
              <a:rPr lang="el-GR" dirty="0" smtClean="0"/>
              <a:t>λιγότερο.</a:t>
            </a:r>
            <a:endParaRPr lang="el-GR" dirty="0"/>
          </a:p>
          <a:p>
            <a:pPr marL="0" indent="0">
              <a:buNone/>
            </a:pPr>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6895" y="3192905"/>
            <a:ext cx="3951694" cy="2593299"/>
          </a:xfrm>
          <a:prstGeom prst="rect">
            <a:avLst/>
          </a:prstGeom>
        </p:spPr>
      </p:pic>
    </p:spTree>
    <p:extLst>
      <p:ext uri="{BB962C8B-B14F-4D97-AF65-F5344CB8AC3E}">
        <p14:creationId xmlns:p14="http://schemas.microsoft.com/office/powerpoint/2010/main" val="233987656"/>
      </p:ext>
    </p:extLst>
  </p:cSld>
  <p:clrMapOvr>
    <a:masterClrMapping/>
  </p:clrMapOvr>
  <p:transition spd="med">
    <p:pull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1851" y="653142"/>
            <a:ext cx="10929257" cy="3918857"/>
          </a:xfrm>
        </p:spPr>
        <p:txBody>
          <a:bodyPr/>
          <a:lstStyle/>
          <a:p>
            <a:r>
              <a:rPr lang="el-GR" dirty="0" smtClean="0"/>
              <a:t>Περιβαλλοντικά Προβλήματα και Κοινωνικές Ανισότητες </a:t>
            </a:r>
            <a:endParaRPr lang="el-GR" dirty="0"/>
          </a:p>
        </p:txBody>
      </p:sp>
      <p:sp>
        <p:nvSpPr>
          <p:cNvPr id="3" name="Subtitle 2"/>
          <p:cNvSpPr>
            <a:spLocks noGrp="1"/>
          </p:cNvSpPr>
          <p:nvPr>
            <p:ph type="subTitle" idx="1"/>
          </p:nvPr>
        </p:nvSpPr>
        <p:spPr>
          <a:xfrm>
            <a:off x="1154955" y="4777380"/>
            <a:ext cx="9521754" cy="1161866"/>
          </a:xfrm>
        </p:spPr>
        <p:txBody>
          <a:bodyPr>
            <a:noAutofit/>
          </a:bodyPr>
          <a:lstStyle/>
          <a:p>
            <a:pPr algn="r"/>
            <a:r>
              <a:rPr lang="el-GR" sz="2400" b="1" dirty="0" smtClean="0"/>
              <a:t>ΠΑΠΑΪΩΑΝΝΟΥ ΚΩΝΣΤΑΝΤΙΝΑ ΘΕΟΔΩΡΑ </a:t>
            </a:r>
          </a:p>
          <a:p>
            <a:endParaRPr lang="el-GR" sz="2400" b="1" dirty="0"/>
          </a:p>
        </p:txBody>
      </p:sp>
    </p:spTree>
    <p:extLst>
      <p:ext uri="{BB962C8B-B14F-4D97-AF65-F5344CB8AC3E}">
        <p14:creationId xmlns:p14="http://schemas.microsoft.com/office/powerpoint/2010/main" val="2170354141"/>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897" y="644434"/>
            <a:ext cx="9535885" cy="1219200"/>
          </a:xfrm>
        </p:spPr>
        <p:txBody>
          <a:bodyPr/>
          <a:lstStyle/>
          <a:p>
            <a:pPr algn="ctr"/>
            <a:r>
              <a:rPr lang="el-GR" sz="3200" dirty="0"/>
              <a:t>Πως επηρεάζεται η κοινωνική δικαιοσύνη από τις </a:t>
            </a:r>
            <a:r>
              <a:rPr lang="el-GR" sz="3200" dirty="0" smtClean="0"/>
              <a:t>κοινωνικές ανισότητες</a:t>
            </a:r>
            <a:r>
              <a:rPr lang="el-GR" sz="3200" dirty="0"/>
              <a:t>;</a:t>
            </a:r>
          </a:p>
        </p:txBody>
      </p:sp>
      <p:sp>
        <p:nvSpPr>
          <p:cNvPr id="3" name="Content Placeholder 2"/>
          <p:cNvSpPr>
            <a:spLocks noGrp="1"/>
          </p:cNvSpPr>
          <p:nvPr>
            <p:ph idx="1"/>
          </p:nvPr>
        </p:nvSpPr>
        <p:spPr>
          <a:xfrm>
            <a:off x="487680" y="2938072"/>
            <a:ext cx="7876831" cy="3253722"/>
          </a:xfrm>
        </p:spPr>
        <p:txBody>
          <a:bodyPr/>
          <a:lstStyle/>
          <a:p>
            <a:r>
              <a:rPr lang="el-GR" dirty="0"/>
              <a:t>Η ανισότητα υπονομεύει την κοινωνική δικαιοσύνη</a:t>
            </a:r>
            <a:r>
              <a:rPr lang="el-GR" dirty="0" smtClean="0"/>
              <a:t>.</a:t>
            </a:r>
            <a:endParaRPr lang="el-GR" dirty="0"/>
          </a:p>
          <a:p>
            <a:r>
              <a:rPr lang="el-GR" dirty="0"/>
              <a:t>Η υπερβολικά άνιση κατανομή των πόρων της οικονομίας μπορεί να απειλήσει την κοινωνική συνοχή και το κοινό αίσθημα του </a:t>
            </a:r>
            <a:r>
              <a:rPr lang="el-GR" dirty="0" err="1" smtClean="0"/>
              <a:t>ανήκειν</a:t>
            </a:r>
            <a:r>
              <a:rPr lang="el-GR" dirty="0" smtClean="0"/>
              <a:t> .</a:t>
            </a:r>
            <a:endParaRPr lang="el-GR" dirty="0"/>
          </a:p>
          <a:p>
            <a:r>
              <a:rPr lang="el-GR" dirty="0"/>
              <a:t>Αμφότερες οι επιδράσεις αυτές καθίστανται ιδιαίτερα εμφανείς αν τα υψηλά επίπεδα ανισότητας συνδέονται με </a:t>
            </a:r>
            <a:r>
              <a:rPr lang="el-GR" dirty="0" smtClean="0"/>
              <a:t>το γεγονός </a:t>
            </a:r>
            <a:r>
              <a:rPr lang="el-GR" dirty="0"/>
              <a:t>ότι πολύ περισσότερα άτομα ζουν σε συνθήκες φτώχειας. Τα άτομα αυτά ενδέχεται να </a:t>
            </a:r>
            <a:r>
              <a:rPr lang="el-GR" dirty="0" smtClean="0"/>
              <a:t>αντιμετωπίζουν αυξημένη </a:t>
            </a:r>
            <a:r>
              <a:rPr lang="el-GR" dirty="0"/>
              <a:t>στέρηση, χαμηλό βιοτικό επίπεδο </a:t>
            </a:r>
            <a:r>
              <a:rPr lang="el-GR" dirty="0" smtClean="0"/>
              <a:t>, </a:t>
            </a:r>
            <a:r>
              <a:rPr lang="el-GR" dirty="0"/>
              <a:t>κοινωνικό αποκλεισμό και περιθωριοποίηση.</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511" y="3492708"/>
            <a:ext cx="3621234" cy="2053653"/>
          </a:xfrm>
          <a:prstGeom prst="rect">
            <a:avLst/>
          </a:prstGeom>
        </p:spPr>
      </p:pic>
    </p:spTree>
    <p:extLst>
      <p:ext uri="{BB962C8B-B14F-4D97-AF65-F5344CB8AC3E}">
        <p14:creationId xmlns:p14="http://schemas.microsoft.com/office/powerpoint/2010/main" val="1493361980"/>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Κοινωνικές Ανισότητες </a:t>
            </a:r>
            <a:endParaRPr lang="el-GR" dirty="0"/>
          </a:p>
        </p:txBody>
      </p:sp>
      <p:sp>
        <p:nvSpPr>
          <p:cNvPr id="3" name="Content Placeholder 2"/>
          <p:cNvSpPr>
            <a:spLocks noGrp="1"/>
          </p:cNvSpPr>
          <p:nvPr>
            <p:ph idx="1"/>
          </p:nvPr>
        </p:nvSpPr>
        <p:spPr>
          <a:xfrm>
            <a:off x="426721" y="2734491"/>
            <a:ext cx="6609806" cy="3621339"/>
          </a:xfrm>
        </p:spPr>
        <p:txBody>
          <a:bodyPr>
            <a:normAutofit/>
          </a:bodyPr>
          <a:lstStyle/>
          <a:p>
            <a:r>
              <a:rPr lang="el-GR" b="1" dirty="0"/>
              <a:t>Οι κοινωνικές ανισότητες </a:t>
            </a:r>
            <a:r>
              <a:rPr lang="el-GR" dirty="0" smtClean="0"/>
              <a:t>, όπως </a:t>
            </a:r>
            <a:r>
              <a:rPr lang="el-GR" dirty="0"/>
              <a:t>για παράδειγμα οι </a:t>
            </a:r>
            <a:r>
              <a:rPr lang="el-GR" dirty="0" smtClean="0"/>
              <a:t>ανισότητες πρόσβασης </a:t>
            </a:r>
            <a:r>
              <a:rPr lang="el-GR" dirty="0"/>
              <a:t>σε αναγκαία αγαθά για την </a:t>
            </a:r>
            <a:r>
              <a:rPr lang="el-GR" u="sng" dirty="0"/>
              <a:t>επιβίωση</a:t>
            </a:r>
            <a:r>
              <a:rPr lang="el-GR" dirty="0"/>
              <a:t>, σε </a:t>
            </a:r>
            <a:r>
              <a:rPr lang="el-GR" dirty="0" smtClean="0"/>
              <a:t>υπηρεσίες υγείας</a:t>
            </a:r>
            <a:r>
              <a:rPr lang="el-GR" dirty="0"/>
              <a:t>, οι εκπαιδευτικές, οι πολιτισμικές ανισότητες κ.α. αν </a:t>
            </a:r>
            <a:r>
              <a:rPr lang="el-GR" dirty="0" smtClean="0"/>
              <a:t>και είναι </a:t>
            </a:r>
            <a:r>
              <a:rPr lang="el-GR" dirty="0"/>
              <a:t>δύσκολα μετρήσιμες, διότι </a:t>
            </a:r>
            <a:r>
              <a:rPr lang="el-GR" u="sng" dirty="0"/>
              <a:t>τα κριτήρια διαφέρουν </a:t>
            </a:r>
            <a:r>
              <a:rPr lang="el-GR" u="sng" dirty="0" smtClean="0"/>
              <a:t>από κοινωνία </a:t>
            </a:r>
            <a:r>
              <a:rPr lang="el-GR" u="sng" dirty="0"/>
              <a:t>σε κοινωνία</a:t>
            </a:r>
            <a:r>
              <a:rPr lang="el-GR" dirty="0"/>
              <a:t>, </a:t>
            </a:r>
            <a:r>
              <a:rPr lang="el-GR" b="1" dirty="0"/>
              <a:t>έχουν</a:t>
            </a:r>
            <a:r>
              <a:rPr lang="el-GR" dirty="0"/>
              <a:t> </a:t>
            </a:r>
            <a:r>
              <a:rPr lang="el-GR" b="1" dirty="0"/>
              <a:t>σοβαρές επιπτώσεις στην ζωή </a:t>
            </a:r>
            <a:r>
              <a:rPr lang="el-GR" b="1" dirty="0" smtClean="0"/>
              <a:t>των ανθρώπων.</a:t>
            </a:r>
          </a:p>
          <a:p>
            <a:pPr marL="0" indent="0">
              <a:buNone/>
            </a:pPr>
            <a:endParaRPr lang="el-GR" dirty="0" smtClean="0"/>
          </a:p>
          <a:p>
            <a:r>
              <a:rPr lang="el-GR" dirty="0" smtClean="0"/>
              <a:t>Κοινωνικές </a:t>
            </a:r>
            <a:r>
              <a:rPr lang="el-GR" dirty="0"/>
              <a:t>ανισότητες υπάρχουν </a:t>
            </a:r>
            <a:r>
              <a:rPr lang="el-GR" u="sng" dirty="0"/>
              <a:t>σε όλο τον κόσμο </a:t>
            </a:r>
            <a:r>
              <a:rPr lang="el-GR" dirty="0"/>
              <a:t>και αφορούν αγαθά και υπηρεσίες που για τους περισσότερους ανθρώπους είναι αυτονόητα.</a:t>
            </a:r>
          </a:p>
          <a:p>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9243" y="2853552"/>
            <a:ext cx="4335978" cy="2885396"/>
          </a:xfrm>
          <a:prstGeom prst="rect">
            <a:avLst/>
          </a:prstGeom>
        </p:spPr>
      </p:pic>
    </p:spTree>
    <p:extLst>
      <p:ext uri="{BB962C8B-B14F-4D97-AF65-F5344CB8AC3E}">
        <p14:creationId xmlns:p14="http://schemas.microsoft.com/office/powerpoint/2010/main" val="2420786168"/>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9234372" cy="706964"/>
          </a:xfrm>
        </p:spPr>
        <p:txBody>
          <a:bodyPr/>
          <a:lstStyle/>
          <a:p>
            <a:pPr algn="ctr"/>
            <a:r>
              <a:rPr lang="el-GR" dirty="0" smtClean="0"/>
              <a:t>Κοινωνικές Ανισότητες στην Ελλάδα</a:t>
            </a:r>
            <a:endParaRPr lang="el-GR" dirty="0"/>
          </a:p>
        </p:txBody>
      </p:sp>
      <p:sp>
        <p:nvSpPr>
          <p:cNvPr id="3" name="Content Placeholder 2"/>
          <p:cNvSpPr>
            <a:spLocks noGrp="1"/>
          </p:cNvSpPr>
          <p:nvPr>
            <p:ph idx="1"/>
          </p:nvPr>
        </p:nvSpPr>
        <p:spPr>
          <a:xfrm>
            <a:off x="513806" y="2281646"/>
            <a:ext cx="11199223" cy="4389120"/>
          </a:xfrm>
        </p:spPr>
        <p:txBody>
          <a:bodyPr/>
          <a:lstStyle/>
          <a:p>
            <a:r>
              <a:rPr lang="el-GR" dirty="0"/>
              <a:t>Η έκθεση του γερμανικού Ιδρύματος </a:t>
            </a:r>
            <a:r>
              <a:rPr lang="el-GR" dirty="0" err="1"/>
              <a:t>Bertelsmann</a:t>
            </a:r>
            <a:r>
              <a:rPr lang="el-GR" dirty="0"/>
              <a:t> για το 2017 δείχνει ότι μένουμε συνεχώς πίσω σε σχέση και με τη Βουλγαρία και με τη Ρουμανία</a:t>
            </a:r>
            <a:r>
              <a:rPr lang="el-GR" dirty="0" smtClean="0"/>
              <a:t>.</a:t>
            </a:r>
          </a:p>
          <a:p>
            <a:endParaRPr lang="el-GR" dirty="0"/>
          </a:p>
          <a:p>
            <a:r>
              <a:rPr lang="el-GR" dirty="0"/>
              <a:t>Η ετήσια έκθεση του γερμανικού Ερευνητικού Ιδρύματος </a:t>
            </a:r>
            <a:r>
              <a:rPr lang="el-GR" dirty="0" err="1"/>
              <a:t>Bertelsmann</a:t>
            </a:r>
            <a:r>
              <a:rPr lang="el-GR" dirty="0"/>
              <a:t> για την κοινωνική δικαιοσύνη στην Ε.Ε. των «28» για το 2017 κατατάσσει για μία ακόμη χρονιά την Ελλάδα στην τελευταία θέση. </a:t>
            </a:r>
            <a:r>
              <a:rPr lang="el-GR" u="sng" dirty="0" smtClean="0"/>
              <a:t>Αυτό </a:t>
            </a:r>
            <a:r>
              <a:rPr lang="el-GR" u="sng" dirty="0"/>
              <a:t>σημαίνει ότι η χώρα μας παραμένει η πρωταθλήτρια στις κοινωνικές ανισότητες</a:t>
            </a:r>
            <a:r>
              <a:rPr lang="el-GR" u="sng" dirty="0" smtClean="0"/>
              <a:t>.</a:t>
            </a:r>
          </a:p>
          <a:p>
            <a:pPr marL="0" indent="0">
              <a:buNone/>
            </a:pPr>
            <a:endParaRPr lang="el-GR" u="sng" dirty="0"/>
          </a:p>
          <a:p>
            <a:r>
              <a:rPr lang="el-GR" dirty="0"/>
              <a:t>Το βασικό πλαίσιο που προκύπτει από τα στοιχεία της έκθεσης του Ιδρύματος</a:t>
            </a:r>
            <a:r>
              <a:rPr lang="en-US" dirty="0"/>
              <a:t> Bertelsmann</a:t>
            </a:r>
            <a:r>
              <a:rPr lang="el-GR" dirty="0"/>
              <a:t> είναι ότι οι κοινωνικές ανισότητες στην Ελλάδα έχουν βαθιές ρίζες και</a:t>
            </a:r>
            <a:r>
              <a:rPr lang="en-US" dirty="0"/>
              <a:t> </a:t>
            </a:r>
            <a:r>
              <a:rPr lang="el-GR" dirty="0"/>
              <a:t>θα χρειαστεί αλλαγή πολιτικής και μεγάλη προσπάθεια για να </a:t>
            </a:r>
            <a:r>
              <a:rPr lang="el-GR" dirty="0" smtClean="0"/>
              <a:t>αντιμετωπιστούν .</a:t>
            </a:r>
            <a:endParaRPr lang="el-GR" dirty="0"/>
          </a:p>
          <a:p>
            <a:endParaRPr lang="el-GR" dirty="0"/>
          </a:p>
        </p:txBody>
      </p:sp>
    </p:spTree>
    <p:extLst>
      <p:ext uri="{BB962C8B-B14F-4D97-AF65-F5344CB8AC3E}">
        <p14:creationId xmlns:p14="http://schemas.microsoft.com/office/powerpoint/2010/main" val="1230412841"/>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9199537" cy="706964"/>
          </a:xfrm>
        </p:spPr>
        <p:txBody>
          <a:bodyPr/>
          <a:lstStyle/>
          <a:p>
            <a:pPr algn="ctr"/>
            <a:r>
              <a:rPr lang="el-GR" dirty="0" smtClean="0"/>
              <a:t>Κοινωνικές Ανισότητες στην Ελλάδα </a:t>
            </a:r>
            <a:endParaRPr lang="el-GR" dirty="0"/>
          </a:p>
        </p:txBody>
      </p:sp>
      <p:sp>
        <p:nvSpPr>
          <p:cNvPr id="3" name="Content Placeholder 2"/>
          <p:cNvSpPr>
            <a:spLocks noGrp="1"/>
          </p:cNvSpPr>
          <p:nvPr>
            <p:ph idx="1"/>
          </p:nvPr>
        </p:nvSpPr>
        <p:spPr>
          <a:xfrm>
            <a:off x="566058" y="2342605"/>
            <a:ext cx="11260182" cy="4310743"/>
          </a:xfrm>
        </p:spPr>
        <p:txBody>
          <a:bodyPr>
            <a:normAutofit/>
          </a:bodyPr>
          <a:lstStyle/>
          <a:p>
            <a:r>
              <a:rPr lang="el-GR" dirty="0"/>
              <a:t>Με το πέρασμα του χρόνου μένουμε ολοένα πιο πίσω στα περισσότερα ζητήματα που αφορούν την κοινωνική δικαιοσύνη από την Ιρλανδία και την Πορτογαλία, χώρες που πέρασαν ανάλογες δοκιμασίες με εμάς, αλλά και από τη Βουλγαρία και τη Ρουμανία, τις οποίες έχουμε την τάση να θεωρούμε πολύ χειρότερες από εμάς σε ζητήματα κοινωνικής πολιτικής. </a:t>
            </a:r>
            <a:endParaRPr lang="el-GR" dirty="0" smtClean="0"/>
          </a:p>
          <a:p>
            <a:pPr marL="0" indent="0">
              <a:buNone/>
            </a:pPr>
            <a:endParaRPr lang="el-GR" dirty="0"/>
          </a:p>
          <a:p>
            <a:r>
              <a:rPr lang="el-GR" dirty="0"/>
              <a:t>Μια σύγκριση των στοιχείων του 2017 με τα στοιχεία του 2008, της χρονιάς που προηγήθηκε της εκδήλωσης της ελληνικής κρίσης, οδηγεί στο συμπέρασμα ότι οι κοινωνικές ανισότητες στην πατρίδα μας είναι διαχρονικές. Είχαμε το ευρωπαϊκό ρεκόρ στις κοινωνικές ανισότητες όταν πηγαίναμε καλά σε ό,τι αφορά το κατά κεφαλήν εισόδημα και την οικονομική ανάπτυξη και εξακολουθούμε να έχουμε το ρεκόρ στις κοινωνικές ανισότητες σήμερα, οπότε έχει μειωθεί το Ακαθάριστο Εγχώριο Προϊόν (ΑΕΠ) κατά 25%, ενώ έχει καταρρεύσει και το πραγματικό εισόδημα των περισσότερων συμπολιτών μας.</a:t>
            </a:r>
          </a:p>
        </p:txBody>
      </p:sp>
    </p:spTree>
    <p:extLst>
      <p:ext uri="{BB962C8B-B14F-4D97-AF65-F5344CB8AC3E}">
        <p14:creationId xmlns:p14="http://schemas.microsoft.com/office/powerpoint/2010/main" val="3059421783"/>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Παράγοντες Κοινωνικών Ανισοτήτων </a:t>
            </a:r>
            <a:endParaRPr lang="el-GR" dirty="0"/>
          </a:p>
        </p:txBody>
      </p:sp>
      <p:sp>
        <p:nvSpPr>
          <p:cNvPr id="3" name="Content Placeholder 2"/>
          <p:cNvSpPr>
            <a:spLocks noGrp="1"/>
          </p:cNvSpPr>
          <p:nvPr>
            <p:ph idx="1"/>
          </p:nvPr>
        </p:nvSpPr>
        <p:spPr>
          <a:xfrm>
            <a:off x="527937" y="2338465"/>
            <a:ext cx="6817243" cy="4227227"/>
          </a:xfrm>
        </p:spPr>
        <p:txBody>
          <a:bodyPr>
            <a:normAutofit lnSpcReduction="10000"/>
          </a:bodyPr>
          <a:lstStyle/>
          <a:p>
            <a:r>
              <a:rPr lang="el-GR" dirty="0" smtClean="0"/>
              <a:t>Προκαταλήψεις / Δεισιδαιμονίες </a:t>
            </a:r>
          </a:p>
          <a:p>
            <a:endParaRPr lang="el-GR" dirty="0"/>
          </a:p>
          <a:p>
            <a:r>
              <a:rPr lang="el-GR" dirty="0" smtClean="0"/>
              <a:t>Αναλφαβητισμός / Έλλειψη Παιδείας</a:t>
            </a:r>
          </a:p>
          <a:p>
            <a:endParaRPr lang="el-GR" dirty="0"/>
          </a:p>
          <a:p>
            <a:r>
              <a:rPr lang="el-GR" dirty="0" smtClean="0"/>
              <a:t>Ρατσιστικές / </a:t>
            </a:r>
            <a:r>
              <a:rPr lang="el-GR" dirty="0" err="1" smtClean="0"/>
              <a:t>Ομοφοβικές</a:t>
            </a:r>
            <a:r>
              <a:rPr lang="el-GR" dirty="0" smtClean="0"/>
              <a:t> Αντιλήψεις </a:t>
            </a:r>
          </a:p>
          <a:p>
            <a:endParaRPr lang="el-GR" dirty="0"/>
          </a:p>
          <a:p>
            <a:r>
              <a:rPr lang="el-GR" dirty="0" smtClean="0"/>
              <a:t>Ολοκληρωτισμός </a:t>
            </a:r>
          </a:p>
          <a:p>
            <a:endParaRPr lang="el-GR" dirty="0"/>
          </a:p>
          <a:p>
            <a:r>
              <a:rPr lang="el-GR" dirty="0" smtClean="0"/>
              <a:t>Γενικοί Οικονομικοί Παράγοντες </a:t>
            </a:r>
          </a:p>
          <a:p>
            <a:endParaRPr lang="el-GR" dirty="0"/>
          </a:p>
          <a:p>
            <a:r>
              <a:rPr lang="el-GR" dirty="0" smtClean="0"/>
              <a:t>Διαφορετικός Τρόπος Αντιμετώπισης των δύο Φύλων </a:t>
            </a:r>
            <a:endParaRPr lang="el-GR" dirty="0"/>
          </a:p>
          <a:p>
            <a:endParaRPr lang="el-GR" dirty="0"/>
          </a:p>
          <a:p>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842" y="2518349"/>
            <a:ext cx="3067050" cy="14859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7617" y="4257206"/>
            <a:ext cx="2857500" cy="1860459"/>
          </a:xfrm>
          <a:prstGeom prst="rect">
            <a:avLst/>
          </a:prstGeom>
        </p:spPr>
      </p:pic>
    </p:spTree>
    <p:extLst>
      <p:ext uri="{BB962C8B-B14F-4D97-AF65-F5344CB8AC3E}">
        <p14:creationId xmlns:p14="http://schemas.microsoft.com/office/powerpoint/2010/main" val="3235871170"/>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314994"/>
            <a:ext cx="8825660" cy="2020389"/>
          </a:xfrm>
        </p:spPr>
        <p:txBody>
          <a:bodyPr/>
          <a:lstStyle/>
          <a:p>
            <a:pPr algn="ctr"/>
            <a:r>
              <a:rPr lang="el-GR" dirty="0" smtClean="0"/>
              <a:t>Επεξήγηση Μερικών Παραγόντων </a:t>
            </a:r>
            <a:endParaRPr lang="el-GR" dirty="0"/>
          </a:p>
        </p:txBody>
      </p:sp>
      <p:sp>
        <p:nvSpPr>
          <p:cNvPr id="3" name="Text Placeholder 2"/>
          <p:cNvSpPr>
            <a:spLocks noGrp="1"/>
          </p:cNvSpPr>
          <p:nvPr>
            <p:ph type="body" idx="1"/>
          </p:nvPr>
        </p:nvSpPr>
        <p:spPr/>
        <p:txBody>
          <a:bodyPr/>
          <a:lstStyle/>
          <a:p>
            <a:endParaRPr lang="el-GR"/>
          </a:p>
        </p:txBody>
      </p:sp>
    </p:spTree>
    <p:extLst>
      <p:ext uri="{BB962C8B-B14F-4D97-AF65-F5344CB8AC3E}">
        <p14:creationId xmlns:p14="http://schemas.microsoft.com/office/powerpoint/2010/main" val="362151102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Ολοκληρωτισμός </a:t>
            </a:r>
            <a:endParaRPr lang="el-GR" dirty="0"/>
          </a:p>
        </p:txBody>
      </p:sp>
      <p:sp>
        <p:nvSpPr>
          <p:cNvPr id="3" name="Content Placeholder 2"/>
          <p:cNvSpPr>
            <a:spLocks noGrp="1"/>
          </p:cNvSpPr>
          <p:nvPr>
            <p:ph idx="1"/>
          </p:nvPr>
        </p:nvSpPr>
        <p:spPr>
          <a:xfrm>
            <a:off x="513807" y="2325189"/>
            <a:ext cx="9859386" cy="4420385"/>
          </a:xfrm>
        </p:spPr>
        <p:txBody>
          <a:bodyPr>
            <a:normAutofit lnSpcReduction="10000"/>
          </a:bodyPr>
          <a:lstStyle/>
          <a:p>
            <a:r>
              <a:rPr lang="el-GR" sz="1600" dirty="0">
                <a:solidFill>
                  <a:schemeClr val="tx1"/>
                </a:solidFill>
              </a:rPr>
              <a:t>Ως </a:t>
            </a:r>
            <a:r>
              <a:rPr lang="el-GR" sz="1600" u="sng" dirty="0">
                <a:solidFill>
                  <a:schemeClr val="tx1"/>
                </a:solidFill>
              </a:rPr>
              <a:t>ολοκληρωτικό καθεστώς</a:t>
            </a:r>
            <a:r>
              <a:rPr lang="el-GR" sz="1600" dirty="0">
                <a:solidFill>
                  <a:schemeClr val="tx1"/>
                </a:solidFill>
              </a:rPr>
              <a:t> ορίζεται η ανελεύθερη πολιτειακή κατάσταση σε ένα κράτος. Το καθεστώς αυτό ελέγχει και κατευθύνει άμεσα ή έμμεσα τις κοινωνικές δραστηριότητες των ατόμων. </a:t>
            </a:r>
            <a:endParaRPr lang="el-GR" sz="1600" dirty="0" smtClean="0">
              <a:solidFill>
                <a:schemeClr val="tx1"/>
              </a:solidFill>
            </a:endParaRPr>
          </a:p>
          <a:p>
            <a:r>
              <a:rPr lang="el-GR" sz="1600" dirty="0" smtClean="0">
                <a:solidFill>
                  <a:schemeClr val="tx1"/>
                </a:solidFill>
              </a:rPr>
              <a:t>Ολοκληρωτισμός </a:t>
            </a:r>
            <a:r>
              <a:rPr lang="el-GR" sz="1600" dirty="0">
                <a:solidFill>
                  <a:schemeClr val="tx1"/>
                </a:solidFill>
              </a:rPr>
              <a:t>είναι ένας όρος που χρησιμοποιείται από ορισμένους πολιτικούς επιστήμονες για να περιγράψει </a:t>
            </a:r>
            <a:r>
              <a:rPr lang="el-GR" sz="1600" u="sng" dirty="0">
                <a:solidFill>
                  <a:schemeClr val="tx1"/>
                </a:solidFill>
              </a:rPr>
              <a:t>ένα πολιτικό σύστημα στο οποίο το κράτος κατέχει το σύνολο των εξουσιών πάνω από την κοινωνία και επιδιώκει να ελέγχει όλες τις πτυχές της δημόσιας και ιδιωτικής ζωής. </a:t>
            </a:r>
            <a:endParaRPr lang="el-GR" sz="1600" u="sng" dirty="0" smtClean="0">
              <a:solidFill>
                <a:schemeClr val="tx1"/>
              </a:solidFill>
            </a:endParaRPr>
          </a:p>
          <a:p>
            <a:pPr marL="0" indent="0">
              <a:buNone/>
            </a:pPr>
            <a:r>
              <a:rPr lang="el-GR" sz="1600" dirty="0">
                <a:solidFill>
                  <a:schemeClr val="tx1"/>
                </a:solidFill>
              </a:rPr>
              <a:t>    </a:t>
            </a:r>
            <a:r>
              <a:rPr lang="el-GR" sz="1600" dirty="0" smtClean="0">
                <a:solidFill>
                  <a:schemeClr val="tx1"/>
                </a:solidFill>
              </a:rPr>
              <a:t>Πολλοί </a:t>
            </a:r>
            <a:r>
              <a:rPr lang="el-GR" sz="1600" dirty="0">
                <a:solidFill>
                  <a:schemeClr val="tx1"/>
                </a:solidFill>
              </a:rPr>
              <a:t>μελετητές ποικίλων ιδεολογικών θέσεων και ακαδημαϊκού υπόβαθρου έχουν εξετάσει προσεκτικά τον ολοκληρωτισμό. </a:t>
            </a:r>
          </a:p>
          <a:p>
            <a:r>
              <a:rPr lang="el-GR" sz="1600" dirty="0">
                <a:solidFill>
                  <a:schemeClr val="tx1"/>
                </a:solidFill>
              </a:rPr>
              <a:t>Όλοι συμφωνούν, </a:t>
            </a:r>
            <a:r>
              <a:rPr lang="el-GR" sz="1600" dirty="0" smtClean="0">
                <a:solidFill>
                  <a:schemeClr val="tx1"/>
                </a:solidFill>
              </a:rPr>
              <a:t>ότι </a:t>
            </a:r>
            <a:r>
              <a:rPr lang="el-GR" sz="1600" dirty="0">
                <a:solidFill>
                  <a:schemeClr val="tx1"/>
                </a:solidFill>
              </a:rPr>
              <a:t>ο </a:t>
            </a:r>
            <a:r>
              <a:rPr lang="el-GR" sz="1600" u="sng" dirty="0">
                <a:solidFill>
                  <a:schemeClr val="tx1"/>
                </a:solidFill>
              </a:rPr>
              <a:t>ολοκληρωτισμός επιδιώκει να κινητοποιήσει ολόκληρους πληθυσμούς στην υποστήριξη μιας επίσημης κρατικής ιδεολογίας, </a:t>
            </a:r>
            <a:r>
              <a:rPr lang="el-GR" sz="1600" dirty="0">
                <a:solidFill>
                  <a:schemeClr val="tx1"/>
                </a:solidFill>
              </a:rPr>
              <a:t>δεν ανέχεται δραστηριότητες που δεν στρέφονται προς τους κρατικούς στόχους, συνεπάγεται την καταστολή ή τον κρατικό έλεγχο των επιχειρήσεων , εργατικών συνδικάτων, εκκλησίας ή των πολιτικών κόμματων. </a:t>
            </a:r>
            <a:endParaRPr lang="el-GR" sz="1600" dirty="0" smtClean="0">
              <a:solidFill>
                <a:schemeClr val="tx1"/>
              </a:solidFill>
            </a:endParaRPr>
          </a:p>
          <a:p>
            <a:r>
              <a:rPr lang="el-GR" sz="1600" dirty="0" smtClean="0">
                <a:solidFill>
                  <a:schemeClr val="tx1"/>
                </a:solidFill>
              </a:rPr>
              <a:t>Τέτοιου </a:t>
            </a:r>
            <a:r>
              <a:rPr lang="el-GR" sz="1600" dirty="0">
                <a:solidFill>
                  <a:schemeClr val="tx1"/>
                </a:solidFill>
              </a:rPr>
              <a:t>είδους καθεστώτα </a:t>
            </a:r>
            <a:r>
              <a:rPr lang="el-GR" sz="1600" u="sng" dirty="0">
                <a:solidFill>
                  <a:schemeClr val="tx1"/>
                </a:solidFill>
              </a:rPr>
              <a:t>διατηρούνται στην εξουσία χρησιμοποιώντας τις ένοπλες δυνάμεις </a:t>
            </a:r>
            <a:r>
              <a:rPr lang="el-GR" sz="1600" dirty="0">
                <a:solidFill>
                  <a:schemeClr val="tx1"/>
                </a:solidFill>
              </a:rPr>
              <a:t>για τη καταστολή των αντιφρονούντων και παράλληλα με τη βοήθεια των μυστικών υπηρεσιών, του παρακράτους, των ελεγχόμενων μέσων μαζικής ενημέρωσης καθώς και με τον περιορισμό της ελεύθερης έκφρασης όπως τη συζήτηση, διαδήλωση και κριτική.</a:t>
            </a:r>
          </a:p>
          <a:p>
            <a:endParaRPr lang="el-GR" dirty="0"/>
          </a:p>
        </p:txBody>
      </p:sp>
    </p:spTree>
    <p:extLst>
      <p:ext uri="{BB962C8B-B14F-4D97-AF65-F5344CB8AC3E}">
        <p14:creationId xmlns:p14="http://schemas.microsoft.com/office/powerpoint/2010/main" val="970661349"/>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Γενικοί Οικονομικοί Παράγοντες </a:t>
            </a:r>
            <a:endParaRPr lang="el-GR" dirty="0"/>
          </a:p>
        </p:txBody>
      </p:sp>
      <p:sp>
        <p:nvSpPr>
          <p:cNvPr id="3" name="Content Placeholder 2"/>
          <p:cNvSpPr>
            <a:spLocks noGrp="1"/>
          </p:cNvSpPr>
          <p:nvPr>
            <p:ph idx="1"/>
          </p:nvPr>
        </p:nvSpPr>
        <p:spPr>
          <a:xfrm>
            <a:off x="600892" y="2281646"/>
            <a:ext cx="7889965" cy="4415245"/>
          </a:xfrm>
        </p:spPr>
        <p:txBody>
          <a:bodyPr>
            <a:normAutofit fontScale="92500"/>
          </a:bodyPr>
          <a:lstStyle/>
          <a:p>
            <a:r>
              <a:rPr lang="el-GR" dirty="0"/>
              <a:t>H οικονομική ανισότητα, δηλαδή το πώς κατανέμεται στο εσωτερικό μιας χώρας ή ανάμεσα στις χώρες ο παραγόμενος πλούτος, επηρεάζει την </a:t>
            </a:r>
            <a:r>
              <a:rPr lang="el-GR" u="sng" dirty="0"/>
              <a:t>κοινωνική συνοχή </a:t>
            </a:r>
            <a:r>
              <a:rPr lang="el-GR" dirty="0"/>
              <a:t>και την </a:t>
            </a:r>
            <a:r>
              <a:rPr lang="el-GR" u="sng" dirty="0"/>
              <a:t>κοινωνική ευημερία</a:t>
            </a:r>
            <a:r>
              <a:rPr lang="el-GR" dirty="0"/>
              <a:t>, εφόσον όσο πιο άνιση είναι η κατανομή εισοδήματος και πλούτου τόσο μικρότερη η ευημερία του πληθυσμού μιας χώρας, σύμφωνα με διάφορες μελέτες. </a:t>
            </a:r>
          </a:p>
          <a:p>
            <a:r>
              <a:rPr lang="el-GR" dirty="0" smtClean="0"/>
              <a:t>Οι </a:t>
            </a:r>
            <a:r>
              <a:rPr lang="el-GR" dirty="0"/>
              <a:t>οικονομικές και κοινωνικές ανισότητες αποτυπώνουν το διαφορετικό ρόλο των ατόμων μέσα στην οικονομία και στην κοινωνία, αλλά και τις ευκαιρίες που έχουν για περαιτέρω επαγγελματική, οικονομική και κοινωνική εξέλιξη. </a:t>
            </a:r>
            <a:endParaRPr lang="el-GR" dirty="0" smtClean="0"/>
          </a:p>
          <a:p>
            <a:r>
              <a:rPr lang="el-GR" dirty="0" smtClean="0"/>
              <a:t>Η </a:t>
            </a:r>
            <a:r>
              <a:rPr lang="el-GR" dirty="0"/>
              <a:t>ανάπτυξη του κράτους πρόνοιας έχει ταυτισθεί σε μεγάλο βαθμό με την καταπολέμηση της φτώχειας και των οικονομικών ανισοτήτων. </a:t>
            </a:r>
            <a:endParaRPr lang="el-GR" dirty="0" smtClean="0"/>
          </a:p>
          <a:p>
            <a:r>
              <a:rPr lang="el-GR" dirty="0" smtClean="0"/>
              <a:t>Το </a:t>
            </a:r>
            <a:r>
              <a:rPr lang="el-GR" dirty="0"/>
              <a:t>ζήτημα για το ρόλο του κράτους στο σύστημα λειτουργίας της ελεύθερης αγοράς αποτελεί ένα από τα βασικά θέματα συζήτησης και αντιπαράθεσης στην οικονομική επιστήμη.</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5394" y="3634739"/>
            <a:ext cx="3770811" cy="2356757"/>
          </a:xfrm>
          <a:prstGeom prst="rect">
            <a:avLst/>
          </a:prstGeom>
        </p:spPr>
      </p:pic>
    </p:spTree>
    <p:extLst>
      <p:ext uri="{BB962C8B-B14F-4D97-AF65-F5344CB8AC3E}">
        <p14:creationId xmlns:p14="http://schemas.microsoft.com/office/powerpoint/2010/main" val="1941786549"/>
      </p:ext>
    </p:extLst>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1297577"/>
            <a:ext cx="10197736" cy="2577737"/>
          </a:xfrm>
        </p:spPr>
        <p:txBody>
          <a:bodyPr/>
          <a:lstStyle/>
          <a:p>
            <a:pPr algn="ctr"/>
            <a:r>
              <a:rPr lang="el-GR" dirty="0" smtClean="0"/>
              <a:t>Συνέπειες </a:t>
            </a:r>
            <a:endParaRPr lang="el-GR" dirty="0"/>
          </a:p>
        </p:txBody>
      </p:sp>
      <p:sp>
        <p:nvSpPr>
          <p:cNvPr id="3" name="Text Placeholder 2"/>
          <p:cNvSpPr>
            <a:spLocks noGrp="1"/>
          </p:cNvSpPr>
          <p:nvPr>
            <p:ph type="body" idx="1"/>
          </p:nvPr>
        </p:nvSpPr>
        <p:spPr/>
        <p:txBody>
          <a:bodyPr/>
          <a:lstStyle/>
          <a:p>
            <a:endParaRPr lang="el-GR"/>
          </a:p>
        </p:txBody>
      </p:sp>
    </p:spTree>
    <p:extLst>
      <p:ext uri="{BB962C8B-B14F-4D97-AF65-F5344CB8AC3E}">
        <p14:creationId xmlns:p14="http://schemas.microsoft.com/office/powerpoint/2010/main" val="816829244"/>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622" y="947541"/>
            <a:ext cx="8761413" cy="706964"/>
          </a:xfrm>
        </p:spPr>
        <p:txBody>
          <a:bodyPr/>
          <a:lstStyle/>
          <a:p>
            <a:pPr algn="ctr"/>
            <a:r>
              <a:rPr lang="el-GR" dirty="0" smtClean="0"/>
              <a:t>Συνέπειες </a:t>
            </a:r>
            <a:endParaRPr lang="el-GR" dirty="0"/>
          </a:p>
        </p:txBody>
      </p:sp>
      <p:sp>
        <p:nvSpPr>
          <p:cNvPr id="3" name="Content Placeholder 2"/>
          <p:cNvSpPr>
            <a:spLocks noGrp="1"/>
          </p:cNvSpPr>
          <p:nvPr>
            <p:ph idx="1"/>
          </p:nvPr>
        </p:nvSpPr>
        <p:spPr>
          <a:xfrm>
            <a:off x="574766" y="3291840"/>
            <a:ext cx="11286309" cy="2490651"/>
          </a:xfrm>
        </p:spPr>
        <p:txBody>
          <a:bodyPr/>
          <a:lstStyle/>
          <a:p>
            <a:r>
              <a:rPr lang="el-GR" dirty="0" smtClean="0"/>
              <a:t>Ευνοιοκρατία                Έλλειψη Αξιοκρατίας</a:t>
            </a:r>
          </a:p>
          <a:p>
            <a:endParaRPr lang="el-GR" dirty="0"/>
          </a:p>
          <a:p>
            <a:endParaRPr lang="el-GR" dirty="0" smtClean="0"/>
          </a:p>
          <a:p>
            <a:pPr marL="0" indent="0">
              <a:buNone/>
            </a:pPr>
            <a:r>
              <a:rPr lang="el-GR" dirty="0" smtClean="0"/>
              <a:t> </a:t>
            </a:r>
          </a:p>
          <a:p>
            <a:r>
              <a:rPr lang="el-GR" dirty="0" smtClean="0"/>
              <a:t>Κοινωνικός Αποκλεισμός </a:t>
            </a:r>
            <a:endParaRPr lang="el-GR" dirty="0"/>
          </a:p>
        </p:txBody>
      </p:sp>
      <p:sp>
        <p:nvSpPr>
          <p:cNvPr id="4" name="Right Arrow 3"/>
          <p:cNvSpPr/>
          <p:nvPr/>
        </p:nvSpPr>
        <p:spPr>
          <a:xfrm>
            <a:off x="2699658" y="3370217"/>
            <a:ext cx="566057" cy="2264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6023" y="2690146"/>
            <a:ext cx="2857500" cy="16002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4148" y="4641110"/>
            <a:ext cx="2619375" cy="1743075"/>
          </a:xfrm>
          <a:prstGeom prst="rect">
            <a:avLst/>
          </a:prstGeom>
        </p:spPr>
      </p:pic>
    </p:spTree>
    <p:extLst>
      <p:ext uri="{BB962C8B-B14F-4D97-AF65-F5344CB8AC3E}">
        <p14:creationId xmlns:p14="http://schemas.microsoft.com/office/powerpoint/2010/main" val="939297727"/>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199" y="933752"/>
            <a:ext cx="9347583" cy="2419047"/>
          </a:xfrm>
        </p:spPr>
        <p:txBody>
          <a:bodyPr/>
          <a:lstStyle/>
          <a:p>
            <a:pPr algn="ctr"/>
            <a:r>
              <a:rPr lang="el-GR" dirty="0"/>
              <a:t>Περιβαλλοντικά Προβλήματα </a:t>
            </a:r>
          </a:p>
        </p:txBody>
      </p:sp>
      <p:sp>
        <p:nvSpPr>
          <p:cNvPr id="3" name="Text Placeholder 2"/>
          <p:cNvSpPr>
            <a:spLocks noGrp="1"/>
          </p:cNvSpPr>
          <p:nvPr>
            <p:ph type="body" idx="1"/>
          </p:nvPr>
        </p:nvSpPr>
        <p:spPr/>
        <p:txBody>
          <a:bodyPr/>
          <a:lstStyle/>
          <a:p>
            <a:endParaRPr lang="el-GR"/>
          </a:p>
        </p:txBody>
      </p:sp>
    </p:spTree>
    <p:extLst>
      <p:ext uri="{BB962C8B-B14F-4D97-AF65-F5344CB8AC3E}">
        <p14:creationId xmlns:p14="http://schemas.microsoft.com/office/powerpoint/2010/main" val="3863929014"/>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Ευνοιοκρατία </a:t>
            </a:r>
            <a:endParaRPr lang="el-GR" dirty="0"/>
          </a:p>
        </p:txBody>
      </p:sp>
      <p:sp>
        <p:nvSpPr>
          <p:cNvPr id="3" name="Content Placeholder 2"/>
          <p:cNvSpPr>
            <a:spLocks noGrp="1"/>
          </p:cNvSpPr>
          <p:nvPr>
            <p:ph idx="1"/>
          </p:nvPr>
        </p:nvSpPr>
        <p:spPr>
          <a:xfrm>
            <a:off x="505098" y="2325189"/>
            <a:ext cx="11443062" cy="4328159"/>
          </a:xfrm>
        </p:spPr>
        <p:txBody>
          <a:bodyPr/>
          <a:lstStyle/>
          <a:p>
            <a:r>
              <a:rPr lang="el-GR" dirty="0"/>
              <a:t>Είναι η </a:t>
            </a:r>
            <a:r>
              <a:rPr lang="el-GR" u="sng" dirty="0"/>
              <a:t>μεροληπτική προτίμηση </a:t>
            </a:r>
            <a:r>
              <a:rPr lang="el-GR" dirty="0"/>
              <a:t>και προώθηση σε ανώτερες θέσεις και αξιώματα ανθρώπων που επιθυμεί ο εκάστοτε υπεύθυνος, συγγενών του ή </a:t>
            </a:r>
            <a:r>
              <a:rPr lang="el-GR" dirty="0" smtClean="0"/>
              <a:t>ευνοούμενων </a:t>
            </a:r>
            <a:r>
              <a:rPr lang="el-GR" dirty="0"/>
              <a:t>του, χωρίς να στηρίζονται και να προτιμώνται οι άξιοι και οι ικανοί.</a:t>
            </a:r>
          </a:p>
          <a:p>
            <a:r>
              <a:rPr lang="el-GR" dirty="0"/>
              <a:t>Η ευνοιοκρατία, (το απόλυτο </a:t>
            </a:r>
            <a:r>
              <a:rPr lang="el-GR" dirty="0" err="1"/>
              <a:t>αντώνυμο</a:t>
            </a:r>
            <a:r>
              <a:rPr lang="el-GR" dirty="0"/>
              <a:t> της αξιοκρατίας), έχει διανύσει </a:t>
            </a:r>
            <a:r>
              <a:rPr lang="el-GR" dirty="0" err="1"/>
              <a:t>βίον</a:t>
            </a:r>
            <a:r>
              <a:rPr lang="el-GR" dirty="0"/>
              <a:t> μακρόν, από την αρχαιότητα (Ελλάδα και Ρώμη) μέχρι των ημερών μας με ένα πολλά υποσχόμενο μέλλον)-δυστυχώς- όπου κανενός νέου ανθρώπου η μοίρα δεν θα προδιαγράφεται ευοίωνη, αν δεν τον ευνοεί κάποιος που ανήκει στην εξουσία και κατά ένα </a:t>
            </a:r>
            <a:r>
              <a:rPr lang="el-GR" dirty="0" smtClean="0"/>
              <a:t>άλλον </a:t>
            </a:r>
            <a:r>
              <a:rPr lang="el-GR" dirty="0"/>
              <a:t>βραχύβιο νεολογισμό</a:t>
            </a:r>
            <a:r>
              <a:rPr lang="el-GR" dirty="0" smtClean="0"/>
              <a:t>:                           «</a:t>
            </a:r>
            <a:r>
              <a:rPr lang="el-GR" dirty="0"/>
              <a:t>Αν δεν διαθέτει βύσμα». </a:t>
            </a:r>
          </a:p>
          <a:p>
            <a:r>
              <a:rPr lang="el-GR" dirty="0"/>
              <a:t>Σήμερα ευδοκιμεί σε όλα τα μέρη , όπου σε όλες σχεδόν τις συγκρούσεις μεταξύ των δύο προαναφερθέντων </a:t>
            </a:r>
            <a:r>
              <a:rPr lang="el-GR" dirty="0" err="1"/>
              <a:t>αντωνύμων</a:t>
            </a:r>
            <a:r>
              <a:rPr lang="el-GR" dirty="0"/>
              <a:t>, εξ αντικειμένου η πρώτη κατισχύει άνετα της δεύτερης. Σπάνια κάποιος αντιδρά έντονα και αποτελεσματικά κατά της σκανδαλώδους και κατάφωρα άδικης ευνοιοκρατίας, αφού το αποτέλεσμα είναι </a:t>
            </a:r>
            <a:r>
              <a:rPr lang="el-GR" dirty="0" err="1"/>
              <a:t>κατ’αρχήν</a:t>
            </a:r>
            <a:r>
              <a:rPr lang="el-GR" dirty="0"/>
              <a:t> προβλέψιμο. Είναι η φυσική εξέλιξη των πραγμάτων, όπου ουδείς, σε τελευταία ανάλυση επιχειρεί να αμφισβητήσει τίποτε (άσχετα με το τι μουρμουρίζει ή, </a:t>
            </a:r>
            <a:r>
              <a:rPr lang="el-GR" dirty="0" err="1"/>
              <a:t>υποτονθορίζει</a:t>
            </a:r>
            <a:r>
              <a:rPr lang="el-GR" dirty="0" smtClean="0"/>
              <a:t>).</a:t>
            </a:r>
            <a:endParaRPr lang="el-GR" dirty="0"/>
          </a:p>
        </p:txBody>
      </p:sp>
    </p:spTree>
    <p:extLst>
      <p:ext uri="{BB962C8B-B14F-4D97-AF65-F5344CB8AC3E}">
        <p14:creationId xmlns:p14="http://schemas.microsoft.com/office/powerpoint/2010/main" val="2150517408"/>
      </p:ext>
    </p:extLst>
  </p:cSld>
  <p:clrMapOvr>
    <a:masterClrMapping/>
  </p:clrMapOvr>
  <p:transition spd="med">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Κοινωνικός Αποκλεισμός </a:t>
            </a:r>
            <a:endParaRPr lang="el-GR" dirty="0"/>
          </a:p>
        </p:txBody>
      </p:sp>
      <p:sp>
        <p:nvSpPr>
          <p:cNvPr id="3" name="Content Placeholder 2"/>
          <p:cNvSpPr>
            <a:spLocks noGrp="1"/>
          </p:cNvSpPr>
          <p:nvPr>
            <p:ph idx="1"/>
          </p:nvPr>
        </p:nvSpPr>
        <p:spPr>
          <a:xfrm>
            <a:off x="496389" y="2281646"/>
            <a:ext cx="11277599" cy="4214948"/>
          </a:xfrm>
        </p:spPr>
        <p:txBody>
          <a:bodyPr>
            <a:normAutofit lnSpcReduction="10000"/>
          </a:bodyPr>
          <a:lstStyle/>
          <a:p>
            <a:r>
              <a:rPr lang="el-GR" dirty="0"/>
              <a:t>Ο υποτιμητικός και περιφρονητικός τρόπος αντιμετώπισης της διαφορετικότητας των ανθρώπων είναι γνωστός από παλιά, σχεδόν ανήκει στην αιωνιότητα της ανθρώπινης ιστορίας. Οι κοινωνίες πάντα συμπεριφέρονταν μειωτικά στους φτωχούς, τους ανάπηρους, τους ψυχικά άρρωστους ακόμα και τους ξένους. </a:t>
            </a:r>
          </a:p>
          <a:p>
            <a:r>
              <a:rPr lang="el-GR" dirty="0"/>
              <a:t>Ας μη ξεχνάμε τον Καιάδα των Σπαρτιατών και ότι ακόμα και στην αρχαία Ελλάδα της Δημοκρατίας ήταν ισχυρή η ιδεολογία του « </a:t>
            </a:r>
            <a:r>
              <a:rPr lang="el-GR" dirty="0" err="1"/>
              <a:t>πάς</a:t>
            </a:r>
            <a:r>
              <a:rPr lang="el-GR" dirty="0"/>
              <a:t> μη Έλλην βάρβαρος» και φυσικά οι ξένοι, όχι μόνο δεν αμφισβητούσαν την άνιση μεταχείριση που τους είχε επιβληθεί,  αλλά δέχονταν καρτερικά κάθε συνέπειά της, όπως ήταν η φτώχεια, η υποτίμηση και η στέρηση των κοινωνικών και πολιτικών δικαιωμάτων τους.</a:t>
            </a:r>
          </a:p>
          <a:p>
            <a:r>
              <a:rPr lang="el-GR" dirty="0"/>
              <a:t>Σήμερα ο κοινωνικός αποκλεισμός, αν και είναι μια σχετικά πρόσφατη εννοιολογική κατασκευή, δεν περιγράφει τίποτε το καινούριο. Επινοήθηκε γύρω στο 1960, όταν το φαινόμενο της περιθωριοποίησης </a:t>
            </a:r>
            <a:r>
              <a:rPr lang="el-GR" dirty="0" smtClean="0"/>
              <a:t>, άρχισε </a:t>
            </a:r>
            <a:r>
              <a:rPr lang="el-GR" dirty="0"/>
              <a:t>να απασχολεί τους κοινωνικούς επιστήμονες και τους ευαίσθητους ανθρώπους απέναντι στην αδικία. Χρησιμοποιείται λανθασμένα με διπλή σημασία και σημαίνει: 1) Τον στιγματισμό, την περιθωριοποίηση και τη φτώχεια και 2) Τα κοινωνικά και νομοθετικά μέτρα, που στοχεύουν στην καταπολέμησή του. </a:t>
            </a:r>
          </a:p>
        </p:txBody>
      </p:sp>
    </p:spTree>
    <p:extLst>
      <p:ext uri="{BB962C8B-B14F-4D97-AF65-F5344CB8AC3E}">
        <p14:creationId xmlns:p14="http://schemas.microsoft.com/office/powerpoint/2010/main" val="2180404726"/>
      </p:ext>
    </p:extLst>
  </p:cSld>
  <p:clrMapOvr>
    <a:masterClrMapping/>
  </p:clrMapOvr>
  <p:transition spd="med">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χειρότερη μορφή ανισότητας επέρχεται όταν εξισώνουμε όλες τις ανισότητες μεταξύ τους . </a:t>
            </a:r>
            <a:endParaRPr lang="el-GR" dirty="0"/>
          </a:p>
        </p:txBody>
      </p:sp>
      <p:sp>
        <p:nvSpPr>
          <p:cNvPr id="3" name="Text Placeholder 2"/>
          <p:cNvSpPr>
            <a:spLocks noGrp="1"/>
          </p:cNvSpPr>
          <p:nvPr>
            <p:ph type="body" sz="half" idx="13"/>
          </p:nvPr>
        </p:nvSpPr>
        <p:spPr>
          <a:xfrm>
            <a:off x="1581879" y="3678765"/>
            <a:ext cx="8095286" cy="658103"/>
          </a:xfrm>
        </p:spPr>
        <p:txBody>
          <a:bodyPr>
            <a:normAutofit/>
          </a:bodyPr>
          <a:lstStyle/>
          <a:p>
            <a:pPr algn="r"/>
            <a:r>
              <a:rPr lang="el-GR" sz="3600" b="1" dirty="0" err="1" smtClean="0"/>
              <a:t>Αριστοτελησ</a:t>
            </a:r>
            <a:r>
              <a:rPr lang="el-GR" sz="3600" b="1" dirty="0" smtClean="0"/>
              <a:t> </a:t>
            </a:r>
            <a:endParaRPr lang="el-GR" sz="3600" b="1" dirty="0"/>
          </a:p>
        </p:txBody>
      </p:sp>
      <p:sp>
        <p:nvSpPr>
          <p:cNvPr id="4" name="Text Placeholder 3"/>
          <p:cNvSpPr>
            <a:spLocks noGrp="1"/>
          </p:cNvSpPr>
          <p:nvPr>
            <p:ph type="body" sz="half" idx="2"/>
          </p:nvPr>
        </p:nvSpPr>
        <p:spPr/>
        <p:txBody>
          <a:bodyPr/>
          <a:lstStyle/>
          <a:p>
            <a:endParaRPr lang="el-GR"/>
          </a:p>
        </p:txBody>
      </p:sp>
    </p:spTree>
    <p:extLst>
      <p:ext uri="{BB962C8B-B14F-4D97-AF65-F5344CB8AC3E}">
        <p14:creationId xmlns:p14="http://schemas.microsoft.com/office/powerpoint/2010/main" val="1818552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469" y="559347"/>
            <a:ext cx="9623685" cy="2366733"/>
          </a:xfrm>
        </p:spPr>
        <p:txBody>
          <a:bodyPr/>
          <a:lstStyle/>
          <a:p>
            <a:pPr algn="ctr"/>
            <a:r>
              <a:rPr lang="el-GR" sz="3600" dirty="0" smtClean="0"/>
              <a:t>Αποτελέσματα των εργασιών του προγράμματος στο 1</a:t>
            </a:r>
            <a:r>
              <a:rPr lang="el-GR" sz="3600" baseline="30000" dirty="0" smtClean="0"/>
              <a:t>ο</a:t>
            </a:r>
            <a:r>
              <a:rPr lang="el-GR" sz="3600" dirty="0" smtClean="0"/>
              <a:t> ΓΕΛ Νέας Μάκρης </a:t>
            </a:r>
            <a:endParaRPr lang="el-GR" sz="3600" dirty="0"/>
          </a:p>
        </p:txBody>
      </p:sp>
      <p:sp>
        <p:nvSpPr>
          <p:cNvPr id="3" name="Text Placeholder 2"/>
          <p:cNvSpPr>
            <a:spLocks noGrp="1"/>
          </p:cNvSpPr>
          <p:nvPr>
            <p:ph type="body" sz="half" idx="2"/>
          </p:nvPr>
        </p:nvSpPr>
        <p:spPr>
          <a:xfrm>
            <a:off x="809469" y="3372788"/>
            <a:ext cx="10777927" cy="1756561"/>
          </a:xfrm>
        </p:spPr>
        <p:txBody>
          <a:bodyPr>
            <a:normAutofit/>
          </a:bodyPr>
          <a:lstStyle/>
          <a:p>
            <a:pPr algn="ctr"/>
            <a:r>
              <a:rPr lang="el-GR" sz="2000" dirty="0" smtClean="0"/>
              <a:t>Η παρούσα εργασία θα αναρτηθεί τόσο στην ιστοσελίδα του σχολείου μας , όσο και στην ιστοσελίδα του Δήμου Μαραθώνα , για την ενημέρωση των συμμαθητών μας και της τοπικής κοινωνίας .</a:t>
            </a:r>
          </a:p>
        </p:txBody>
      </p:sp>
    </p:spTree>
    <p:extLst>
      <p:ext uri="{BB962C8B-B14F-4D97-AF65-F5344CB8AC3E}">
        <p14:creationId xmlns:p14="http://schemas.microsoft.com/office/powerpoint/2010/main" val="9527096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7"/>
            <a:ext cx="8761413" cy="985761"/>
          </a:xfrm>
        </p:spPr>
        <p:txBody>
          <a:bodyPr/>
          <a:lstStyle/>
          <a:p>
            <a:pPr algn="ctr"/>
            <a:r>
              <a:rPr lang="el-GR" dirty="0" smtClean="0"/>
              <a:t>Μέλη Ομάδας </a:t>
            </a:r>
            <a:endParaRPr lang="el-GR" dirty="0"/>
          </a:p>
        </p:txBody>
      </p:sp>
      <p:sp>
        <p:nvSpPr>
          <p:cNvPr id="3" name="Content Placeholder 2"/>
          <p:cNvSpPr>
            <a:spLocks noGrp="1"/>
          </p:cNvSpPr>
          <p:nvPr>
            <p:ph idx="1"/>
          </p:nvPr>
        </p:nvSpPr>
        <p:spPr>
          <a:xfrm>
            <a:off x="1154954" y="2560319"/>
            <a:ext cx="6613092" cy="2926081"/>
          </a:xfrm>
        </p:spPr>
        <p:txBody>
          <a:bodyPr/>
          <a:lstStyle/>
          <a:p>
            <a:pPr algn="just">
              <a:buFont typeface="+mj-lt"/>
              <a:buAutoNum type="arabicPeriod"/>
            </a:pPr>
            <a:r>
              <a:rPr lang="el-GR" dirty="0" smtClean="0"/>
              <a:t>ΑΡΟΥΤΣΙΔΟΥ ΧΑΡΙΤΙΝΗ  </a:t>
            </a:r>
            <a:endParaRPr lang="el-GR" dirty="0"/>
          </a:p>
          <a:p>
            <a:pPr algn="just">
              <a:buFont typeface="+mj-lt"/>
              <a:buAutoNum type="arabicPeriod"/>
            </a:pPr>
            <a:r>
              <a:rPr lang="el-GR" dirty="0" smtClean="0"/>
              <a:t>ΔΡΑΚΑΚΗ </a:t>
            </a:r>
            <a:r>
              <a:rPr lang="el-GR" dirty="0"/>
              <a:t>ΚΕΛΛΥ </a:t>
            </a:r>
          </a:p>
          <a:p>
            <a:pPr algn="just">
              <a:buFont typeface="+mj-lt"/>
              <a:buAutoNum type="arabicPeriod"/>
            </a:pPr>
            <a:r>
              <a:rPr lang="el-GR" dirty="0"/>
              <a:t>ΘΕΟΔΩΡΙΔΟΥ </a:t>
            </a:r>
            <a:r>
              <a:rPr lang="el-GR" dirty="0" smtClean="0"/>
              <a:t>ΒΑΣΩ</a:t>
            </a:r>
          </a:p>
          <a:p>
            <a:pPr algn="just">
              <a:buFont typeface="+mj-lt"/>
              <a:buAutoNum type="arabicPeriod"/>
            </a:pPr>
            <a:r>
              <a:rPr lang="el-GR" dirty="0" smtClean="0"/>
              <a:t>ΜΠΟΓΙΑΤΖΗ </a:t>
            </a:r>
            <a:r>
              <a:rPr lang="el-GR" dirty="0"/>
              <a:t>ΜΕΛΙΝΑ </a:t>
            </a:r>
          </a:p>
          <a:p>
            <a:pPr algn="just">
              <a:buFont typeface="+mj-lt"/>
              <a:buAutoNum type="arabicPeriod"/>
            </a:pPr>
            <a:r>
              <a:rPr lang="el-GR" dirty="0" smtClean="0"/>
              <a:t>ΜΕΞΗ </a:t>
            </a:r>
            <a:r>
              <a:rPr lang="el-GR" dirty="0"/>
              <a:t>ΕΛΠΙΔΑ </a:t>
            </a:r>
          </a:p>
          <a:p>
            <a:pPr algn="just">
              <a:buFont typeface="+mj-lt"/>
              <a:buAutoNum type="arabicPeriod"/>
            </a:pPr>
            <a:r>
              <a:rPr lang="el-GR" dirty="0" smtClean="0"/>
              <a:t>ΠΑΠΑΪΩΑΝΝΟΥ ΚΩΝΣΤΑΝΤΙΝΑ ΘΕΟΔΩΡΑ </a:t>
            </a:r>
            <a:endParaRPr lang="el-GR" dirty="0"/>
          </a:p>
          <a:p>
            <a:pPr marL="0" indent="0">
              <a:buNone/>
            </a:pPr>
            <a:endParaRPr lang="el-GR" dirty="0"/>
          </a:p>
        </p:txBody>
      </p:sp>
    </p:spTree>
    <p:extLst>
      <p:ext uri="{BB962C8B-B14F-4D97-AF65-F5344CB8AC3E}">
        <p14:creationId xmlns:p14="http://schemas.microsoft.com/office/powerpoint/2010/main" val="2884124792"/>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Πηγές Εργασίας </a:t>
            </a:r>
            <a:endParaRPr lang="el-GR" dirty="0"/>
          </a:p>
        </p:txBody>
      </p:sp>
      <p:sp>
        <p:nvSpPr>
          <p:cNvPr id="3" name="Text Placeholder 2"/>
          <p:cNvSpPr>
            <a:spLocks noGrp="1"/>
          </p:cNvSpPr>
          <p:nvPr>
            <p:ph type="body" sz="half" idx="2"/>
          </p:nvPr>
        </p:nvSpPr>
        <p:spPr>
          <a:xfrm>
            <a:off x="494676" y="3222885"/>
            <a:ext cx="5981076" cy="3387777"/>
          </a:xfrm>
        </p:spPr>
        <p:txBody>
          <a:bodyPr/>
          <a:lstStyle/>
          <a:p>
            <a:pPr marL="285750" indent="-285750">
              <a:buFont typeface="Wingdings" panose="05000000000000000000" pitchFamily="2" charset="2"/>
              <a:buChar char="v"/>
            </a:pPr>
            <a:r>
              <a:rPr lang="en-US" dirty="0" smtClean="0"/>
              <a:t>European Commission </a:t>
            </a:r>
            <a:r>
              <a:rPr lang="el-GR" dirty="0" smtClean="0"/>
              <a:t>(</a:t>
            </a:r>
            <a:r>
              <a:rPr lang="en-US" dirty="0">
                <a:hlinkClick r:id="rId2"/>
              </a:rPr>
              <a:t>https://</a:t>
            </a:r>
            <a:r>
              <a:rPr lang="en-US" dirty="0" smtClean="0">
                <a:hlinkClick r:id="rId2"/>
              </a:rPr>
              <a:t>www.eea.europa.eu</a:t>
            </a:r>
            <a:r>
              <a:rPr lang="el-GR" dirty="0"/>
              <a:t> </a:t>
            </a:r>
            <a:r>
              <a:rPr lang="el-GR" dirty="0" smtClean="0"/>
              <a:t>)</a:t>
            </a:r>
          </a:p>
          <a:p>
            <a:pPr marL="285750" indent="-285750">
              <a:buFont typeface="Wingdings" panose="05000000000000000000" pitchFamily="2" charset="2"/>
              <a:buChar char="v"/>
            </a:pPr>
            <a:r>
              <a:rPr lang="en-US" dirty="0" smtClean="0"/>
              <a:t>Wikipedia </a:t>
            </a:r>
            <a:r>
              <a:rPr lang="el-GR" dirty="0" smtClean="0"/>
              <a:t>(</a:t>
            </a:r>
            <a:r>
              <a:rPr lang="en-US" dirty="0">
                <a:hlinkClick r:id="rId3"/>
              </a:rPr>
              <a:t>https://</a:t>
            </a:r>
            <a:r>
              <a:rPr lang="en-US" dirty="0" smtClean="0">
                <a:hlinkClick r:id="rId3"/>
              </a:rPr>
              <a:t>el.wikipedia.org</a:t>
            </a:r>
            <a:r>
              <a:rPr lang="el-GR" dirty="0" smtClean="0"/>
              <a:t> )</a:t>
            </a:r>
            <a:endParaRPr lang="en-US" dirty="0" smtClean="0"/>
          </a:p>
          <a:p>
            <a:pPr marL="285750" indent="-285750">
              <a:buFont typeface="Wingdings" panose="05000000000000000000" pitchFamily="2" charset="2"/>
              <a:buChar char="v"/>
            </a:pPr>
            <a:r>
              <a:rPr lang="el-GR" dirty="0" smtClean="0"/>
              <a:t>Εικόνες : διαδίκτυο </a:t>
            </a:r>
          </a:p>
          <a:p>
            <a:pPr marL="285750" indent="-285750">
              <a:buFont typeface="Wingdings" panose="05000000000000000000" pitchFamily="2" charset="2"/>
              <a:buChar char="v"/>
            </a:pPr>
            <a:endParaRPr lang="el-GR"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0504" y="3490177"/>
            <a:ext cx="4309371" cy="2685770"/>
          </a:xfrm>
          <a:prstGeom prst="rect">
            <a:avLst/>
          </a:prstGeom>
        </p:spPr>
      </p:pic>
    </p:spTree>
    <p:extLst>
      <p:ext uri="{BB962C8B-B14F-4D97-AF65-F5344CB8AC3E}">
        <p14:creationId xmlns:p14="http://schemas.microsoft.com/office/powerpoint/2010/main" val="3381209445"/>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0857" y="1140823"/>
            <a:ext cx="10572205" cy="2577736"/>
          </a:xfrm>
        </p:spPr>
        <p:txBody>
          <a:bodyPr/>
          <a:lstStyle/>
          <a:p>
            <a:r>
              <a:rPr lang="el-GR" dirty="0" smtClean="0"/>
              <a:t>Σας ευχαριστώ πολύ για την προσοχή σας !</a:t>
            </a:r>
            <a:endParaRPr lang="el-GR" dirty="0"/>
          </a:p>
        </p:txBody>
      </p:sp>
      <p:sp>
        <p:nvSpPr>
          <p:cNvPr id="3" name="Subtitle 2"/>
          <p:cNvSpPr>
            <a:spLocks noGrp="1"/>
          </p:cNvSpPr>
          <p:nvPr>
            <p:ph type="subTitle" idx="1"/>
          </p:nvPr>
        </p:nvSpPr>
        <p:spPr>
          <a:xfrm>
            <a:off x="949234" y="4537166"/>
            <a:ext cx="10345783" cy="1497874"/>
          </a:xfrm>
        </p:spPr>
        <p:txBody>
          <a:bodyPr/>
          <a:lstStyle/>
          <a:p>
            <a:r>
              <a:rPr lang="el-GR" sz="2000" b="1" dirty="0"/>
              <a:t>ΠΑΠΑΪΩΑΝΝΟΥ ΚΩΝΣΤΑΝΤΙΝΑ ΘΕΟΔΩΡΑ </a:t>
            </a:r>
          </a:p>
          <a:p>
            <a:r>
              <a:rPr lang="el-GR" sz="2000" b="1" dirty="0"/>
              <a:t>1</a:t>
            </a:r>
            <a:r>
              <a:rPr lang="el-GR" sz="2000" b="1" baseline="30000" dirty="0"/>
              <a:t>ο</a:t>
            </a:r>
            <a:r>
              <a:rPr lang="el-GR" sz="2000" b="1" dirty="0"/>
              <a:t> </a:t>
            </a:r>
            <a:r>
              <a:rPr lang="el-GR" sz="2000" b="1" dirty="0" err="1"/>
              <a:t>Γενικο</a:t>
            </a:r>
            <a:r>
              <a:rPr lang="el-GR" sz="2000" b="1" dirty="0"/>
              <a:t> </a:t>
            </a:r>
            <a:r>
              <a:rPr lang="el-GR" sz="2000" b="1" dirty="0" err="1"/>
              <a:t>λυκειο</a:t>
            </a:r>
            <a:r>
              <a:rPr lang="el-GR" sz="2000" b="1" dirty="0"/>
              <a:t> </a:t>
            </a:r>
            <a:r>
              <a:rPr lang="el-GR" sz="2000" b="1" dirty="0" err="1"/>
              <a:t>νεασ</a:t>
            </a:r>
            <a:r>
              <a:rPr lang="el-GR" sz="2000" b="1" dirty="0"/>
              <a:t> </a:t>
            </a:r>
            <a:r>
              <a:rPr lang="el-GR" sz="2000" b="1" dirty="0" err="1"/>
              <a:t>μακρησ</a:t>
            </a:r>
            <a:r>
              <a:rPr lang="el-GR" sz="2000" b="1" dirty="0"/>
              <a:t> </a:t>
            </a:r>
          </a:p>
          <a:p>
            <a:endParaRPr lang="el-GR" dirty="0"/>
          </a:p>
        </p:txBody>
      </p:sp>
    </p:spTree>
    <p:extLst>
      <p:ext uri="{BB962C8B-B14F-4D97-AF65-F5344CB8AC3E}">
        <p14:creationId xmlns:p14="http://schemas.microsoft.com/office/powerpoint/2010/main" val="12297349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Περιβαλλοντικά Προβλήματα </a:t>
            </a:r>
            <a:endParaRPr lang="el-GR" dirty="0"/>
          </a:p>
        </p:txBody>
      </p:sp>
      <p:sp>
        <p:nvSpPr>
          <p:cNvPr id="3" name="Content Placeholder 2"/>
          <p:cNvSpPr>
            <a:spLocks noGrp="1"/>
          </p:cNvSpPr>
          <p:nvPr>
            <p:ph idx="1"/>
          </p:nvPr>
        </p:nvSpPr>
        <p:spPr>
          <a:xfrm>
            <a:off x="484395" y="2299062"/>
            <a:ext cx="7340472" cy="4371561"/>
          </a:xfrm>
        </p:spPr>
        <p:txBody>
          <a:bodyPr>
            <a:normAutofit/>
          </a:bodyPr>
          <a:lstStyle/>
          <a:p>
            <a:r>
              <a:rPr lang="el-GR" dirty="0" smtClean="0"/>
              <a:t>Τι είναι τα </a:t>
            </a:r>
            <a:r>
              <a:rPr lang="el-GR" dirty="0"/>
              <a:t>Περιβαλλοντικά Προβλήματα </a:t>
            </a:r>
            <a:r>
              <a:rPr lang="el-GR" dirty="0" smtClean="0"/>
              <a:t>; </a:t>
            </a:r>
          </a:p>
          <a:p>
            <a:pPr marL="0" indent="0">
              <a:buNone/>
            </a:pPr>
            <a:r>
              <a:rPr lang="el-GR" dirty="0" smtClean="0"/>
              <a:t>    Περιβαλλοντικά/Οικολογικά προβλήματα </a:t>
            </a:r>
            <a:r>
              <a:rPr lang="el-GR" dirty="0"/>
              <a:t>ονομάζονται οι διαταραχές στη γήινη βιόσφαιρα και στο φυσικό περιβάλλον οι οποίες συνηθίζεται να αποδίδονται στην ανθρώπινη δραστηριότητα. </a:t>
            </a:r>
            <a:endParaRPr lang="el-GR" dirty="0" smtClean="0"/>
          </a:p>
          <a:p>
            <a:pPr marL="0" indent="0">
              <a:buNone/>
            </a:pPr>
            <a:r>
              <a:rPr lang="el-GR" dirty="0"/>
              <a:t> </a:t>
            </a:r>
            <a:r>
              <a:rPr lang="el-GR" dirty="0" smtClean="0"/>
              <a:t> Τα οικολογικά </a:t>
            </a:r>
            <a:r>
              <a:rPr lang="el-GR" dirty="0"/>
              <a:t>προβλήματα </a:t>
            </a:r>
            <a:r>
              <a:rPr lang="el-GR" u="sng" dirty="0"/>
              <a:t>απειλούν την επιβίωση ενός </a:t>
            </a:r>
            <a:r>
              <a:rPr lang="el-GR" u="sng" dirty="0" smtClean="0"/>
              <a:t>πληθυσμού</a:t>
            </a:r>
            <a:r>
              <a:rPr lang="el-GR" dirty="0"/>
              <a:t> </a:t>
            </a:r>
            <a:r>
              <a:rPr lang="el-GR" dirty="0" smtClean="0"/>
              <a:t>και οδηγούν </a:t>
            </a:r>
            <a:r>
              <a:rPr lang="el-GR" dirty="0"/>
              <a:t>σε μία οικολογική κρίση. </a:t>
            </a:r>
            <a:endParaRPr lang="el-GR" dirty="0" smtClean="0"/>
          </a:p>
          <a:p>
            <a:r>
              <a:rPr lang="el-GR" dirty="0" smtClean="0"/>
              <a:t>Τι συγκαταλέγεται στα Περιβαλλοντικά Προβλήματα ;</a:t>
            </a:r>
            <a:endParaRPr lang="el-GR" dirty="0"/>
          </a:p>
          <a:p>
            <a:pPr marL="0" indent="0">
              <a:buNone/>
            </a:pPr>
            <a:r>
              <a:rPr lang="el-GR" dirty="0" smtClean="0"/>
              <a:t>  Στα </a:t>
            </a:r>
            <a:r>
              <a:rPr lang="el-GR" dirty="0"/>
              <a:t>περιβαλλοντικά προβλήματα συγκαταλέγονται η </a:t>
            </a:r>
            <a:r>
              <a:rPr lang="el-GR" u="sng" dirty="0"/>
              <a:t>περιβαλλοντική ρύπανση</a:t>
            </a:r>
            <a:r>
              <a:rPr lang="el-GR" dirty="0"/>
              <a:t>, η </a:t>
            </a:r>
            <a:r>
              <a:rPr lang="el-GR" u="sng" dirty="0"/>
              <a:t>κλιματική αλλαγή</a:t>
            </a:r>
            <a:r>
              <a:rPr lang="el-GR" dirty="0"/>
              <a:t>, η </a:t>
            </a:r>
            <a:r>
              <a:rPr lang="el-GR" u="sng" dirty="0"/>
              <a:t>τρύπα του όζοντος</a:t>
            </a:r>
            <a:r>
              <a:rPr lang="el-GR" dirty="0"/>
              <a:t>, </a:t>
            </a:r>
            <a:r>
              <a:rPr lang="el-GR" u="sng" dirty="0"/>
              <a:t>η </a:t>
            </a:r>
            <a:r>
              <a:rPr lang="el-GR" u="sng" dirty="0" err="1"/>
              <a:t>αποδάσωση</a:t>
            </a:r>
            <a:r>
              <a:rPr lang="el-GR" u="sng" dirty="0"/>
              <a:t> </a:t>
            </a:r>
            <a:r>
              <a:rPr lang="el-GR" dirty="0"/>
              <a:t>, η </a:t>
            </a:r>
            <a:r>
              <a:rPr lang="el-GR" u="sng" dirty="0"/>
              <a:t>ερημοποίηση</a:t>
            </a:r>
            <a:r>
              <a:rPr lang="el-GR" dirty="0"/>
              <a:t>, η </a:t>
            </a:r>
            <a:r>
              <a:rPr lang="el-GR" u="sng" dirty="0"/>
              <a:t>εξαφάνιση βιολογικών ειδών</a:t>
            </a:r>
            <a:r>
              <a:rPr lang="el-GR" dirty="0"/>
              <a:t>, η </a:t>
            </a:r>
            <a:r>
              <a:rPr lang="el-GR" u="sng" dirty="0"/>
              <a:t>όξινη βροχή </a:t>
            </a:r>
            <a:r>
              <a:rPr lang="el-GR" dirty="0" smtClean="0"/>
              <a:t>κλπ.</a:t>
            </a:r>
          </a:p>
          <a:p>
            <a:pPr marL="0" indent="0">
              <a:buNone/>
            </a:pPr>
            <a:endParaRPr lang="el-GR" b="1" dirty="0" smtClean="0"/>
          </a:p>
          <a:p>
            <a:pPr marL="0" indent="0">
              <a:buNone/>
            </a:pPr>
            <a:endParaRPr lang="el-GR" b="1" dirty="0"/>
          </a:p>
          <a:p>
            <a:pPr marL="0" indent="0">
              <a:buNone/>
            </a:pPr>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293" y="3043315"/>
            <a:ext cx="3576147" cy="2518036"/>
          </a:xfrm>
          <a:prstGeom prst="rect">
            <a:avLst/>
          </a:prstGeom>
        </p:spPr>
      </p:pic>
    </p:spTree>
    <p:extLst>
      <p:ext uri="{BB962C8B-B14F-4D97-AF65-F5344CB8AC3E}">
        <p14:creationId xmlns:p14="http://schemas.microsoft.com/office/powerpoint/2010/main" val="3635005025"/>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Περιβαλλοντικά Προβλήματα </a:t>
            </a:r>
          </a:p>
        </p:txBody>
      </p:sp>
      <p:sp>
        <p:nvSpPr>
          <p:cNvPr id="3" name="Content Placeholder 2"/>
          <p:cNvSpPr>
            <a:spLocks noGrp="1"/>
          </p:cNvSpPr>
          <p:nvPr>
            <p:ph idx="1"/>
          </p:nvPr>
        </p:nvSpPr>
        <p:spPr>
          <a:xfrm>
            <a:off x="484394" y="2299063"/>
            <a:ext cx="8179921" cy="4446511"/>
          </a:xfrm>
        </p:spPr>
        <p:txBody>
          <a:bodyPr>
            <a:normAutofit/>
          </a:bodyPr>
          <a:lstStyle/>
          <a:p>
            <a:r>
              <a:rPr lang="el-GR" dirty="0"/>
              <a:t>Πως δημιουργούνται τα Περιβαλλοντικά Προβλήματα;</a:t>
            </a:r>
          </a:p>
          <a:p>
            <a:pPr marL="0" indent="0">
              <a:buNone/>
            </a:pPr>
            <a:r>
              <a:rPr lang="el-GR" dirty="0" smtClean="0"/>
              <a:t>   Η </a:t>
            </a:r>
            <a:r>
              <a:rPr lang="el-GR" dirty="0"/>
              <a:t>επιρροή του ανθρώπου στο περιβάλλον δεν είχε πάντα θετικό αντίκτυπο. Ο άνθρωπος είναι απλά ένα μέρος της φύσης. Ωστόσο, από την βιομηχανική επανάσταση και ύστερα υπάρχει έντονη ανθρώπινη παρέμβαση λόγω της </a:t>
            </a:r>
            <a:r>
              <a:rPr lang="el-GR" dirty="0" smtClean="0"/>
              <a:t>οικονομικής </a:t>
            </a:r>
            <a:r>
              <a:rPr lang="el-GR" dirty="0"/>
              <a:t>και τεχνολογικής </a:t>
            </a:r>
            <a:r>
              <a:rPr lang="el-GR" dirty="0" smtClean="0"/>
              <a:t>ανάπτυξης.</a:t>
            </a:r>
          </a:p>
          <a:p>
            <a:pPr marL="0" indent="0">
              <a:buNone/>
            </a:pPr>
            <a:r>
              <a:rPr lang="el-GR" dirty="0" smtClean="0"/>
              <a:t>Η </a:t>
            </a:r>
            <a:r>
              <a:rPr lang="el-GR" dirty="0"/>
              <a:t>συνεχής και μεγάλη παρέμβασή του </a:t>
            </a:r>
            <a:r>
              <a:rPr lang="el-GR" dirty="0" smtClean="0"/>
              <a:t>στην </a:t>
            </a:r>
            <a:r>
              <a:rPr lang="el-GR" dirty="0"/>
              <a:t>φύση έφτασαν στο σημείο να προκαλούν διάφορα σημαντικά περιβαλλοντικά προβλήματα. </a:t>
            </a:r>
            <a:endParaRPr lang="el-GR" dirty="0" smtClean="0"/>
          </a:p>
          <a:p>
            <a:pPr marL="0" indent="0">
              <a:buNone/>
            </a:pPr>
            <a:r>
              <a:rPr lang="el-GR" dirty="0" smtClean="0"/>
              <a:t> Η μόλυνση </a:t>
            </a:r>
            <a:r>
              <a:rPr lang="el-GR" dirty="0"/>
              <a:t>των </a:t>
            </a:r>
            <a:r>
              <a:rPr lang="el-GR" dirty="0" smtClean="0"/>
              <a:t>υδάτων , η ατμοσφαιρική ρύπανση, </a:t>
            </a:r>
            <a:r>
              <a:rPr lang="el-GR" dirty="0"/>
              <a:t>τα τοξικά απόβλητα είναι μόνο μερικά προβλήματα, τα οποία καλείται να αντιμετωπίσει ολόκληρη η ανθρωπότητα σε καθημερινή βάση. </a:t>
            </a:r>
            <a:endParaRPr lang="el-GR" dirty="0" smtClean="0"/>
          </a:p>
          <a:p>
            <a:pPr marL="0" indent="0">
              <a:buNone/>
            </a:pPr>
            <a:r>
              <a:rPr lang="el-GR" dirty="0" smtClean="0"/>
              <a:t>Πιο συγκεκριμένα, στην Ελλάδα με την πάροδο των χρόνων έχουν εντοπιστεί διαφόρων ειδών περιβαλλοντικά προβλήματα, τα οποία δυσχεραίνουν την καθημερινότητα και θέτουν σε κίνδυνο ακόμη και την δημόσια υγεία ολόκληρης της χώρας. </a:t>
            </a:r>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4315" y="3198473"/>
            <a:ext cx="3360213" cy="2227967"/>
          </a:xfrm>
          <a:prstGeom prst="rect">
            <a:avLst/>
          </a:prstGeom>
        </p:spPr>
      </p:pic>
    </p:spTree>
    <p:extLst>
      <p:ext uri="{BB962C8B-B14F-4D97-AF65-F5344CB8AC3E}">
        <p14:creationId xmlns:p14="http://schemas.microsoft.com/office/powerpoint/2010/main" val="602464911"/>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sz="3200" dirty="0"/>
              <a:t>Περιβαλλοντικά </a:t>
            </a:r>
            <a:r>
              <a:rPr lang="el-GR" sz="3200" dirty="0" smtClean="0"/>
              <a:t>Προβλήματα </a:t>
            </a:r>
            <a:r>
              <a:rPr lang="el-GR" sz="3200" dirty="0"/>
              <a:t>στην </a:t>
            </a:r>
            <a:r>
              <a:rPr lang="el-GR" sz="3200" dirty="0" smtClean="0"/>
              <a:t>Ελλάδα</a:t>
            </a:r>
            <a:r>
              <a:rPr lang="el-GR" dirty="0" smtClean="0"/>
              <a:t> </a:t>
            </a:r>
            <a:endParaRPr lang="el-GR" dirty="0"/>
          </a:p>
        </p:txBody>
      </p:sp>
      <p:sp>
        <p:nvSpPr>
          <p:cNvPr id="3" name="Content Placeholder 2"/>
          <p:cNvSpPr>
            <a:spLocks noGrp="1"/>
          </p:cNvSpPr>
          <p:nvPr>
            <p:ph idx="1"/>
          </p:nvPr>
        </p:nvSpPr>
        <p:spPr>
          <a:xfrm>
            <a:off x="522514" y="2290353"/>
            <a:ext cx="11394666" cy="4410250"/>
          </a:xfrm>
        </p:spPr>
        <p:txBody>
          <a:bodyPr>
            <a:normAutofit/>
          </a:bodyPr>
          <a:lstStyle/>
          <a:p>
            <a:r>
              <a:rPr lang="el-GR" dirty="0" smtClean="0"/>
              <a:t>Η Μόλυνση των Υδάτων</a:t>
            </a:r>
          </a:p>
          <a:p>
            <a:pPr marL="0" indent="0">
              <a:buNone/>
            </a:pPr>
            <a:r>
              <a:rPr lang="el-GR" dirty="0" smtClean="0"/>
              <a:t>  Τον πρωταγωνιστικό ρόλο , σε μία χώρα όπως η Ελλάδα , κατέχει ο θαλάσσιος χώρος , τόσο στην καθημερινότητα όσο και στην οικονομία και στον τουρισμό .  Οι υπερβολικά πολλές θαλάσσιες γεωτρήσεις και η </a:t>
            </a:r>
            <a:r>
              <a:rPr lang="el-GR" dirty="0" err="1" smtClean="0"/>
              <a:t>υπεραλίευση</a:t>
            </a:r>
            <a:r>
              <a:rPr lang="el-GR" dirty="0" smtClean="0"/>
              <a:t> σε συνδυασμό με τα υπολείμματα φυτοφαρμάκων και τα οργανικά απόβλητα γεωργικών και κτηνοτροφικών εκμεταλλεύσεων απειλούν το θαλάσσιο περιβάλλον της χώρας μας .</a:t>
            </a:r>
          </a:p>
          <a:p>
            <a:r>
              <a:rPr lang="el-GR" dirty="0" smtClean="0"/>
              <a:t>Η Ατμοσφαιρική Ρύπανση </a:t>
            </a:r>
          </a:p>
          <a:p>
            <a:pPr marL="0" indent="0">
              <a:buNone/>
            </a:pPr>
            <a:r>
              <a:rPr lang="el-GR" dirty="0"/>
              <a:t> </a:t>
            </a:r>
            <a:r>
              <a:rPr lang="el-GR" dirty="0" smtClean="0"/>
              <a:t> Το νέφος πάνω από την Αττική έχει προκαλέσει πολλές ανησυχίες . Παλαιότερα αλλά και στις ημέρες μας , με την χρήση κακής ποιότητας καυσίμου και τις εκπομπές ρύπων δημιουργούταν το φαινόμενο του θερμοκηπίου και διεύρυνση της τρύπας του όζοντος. </a:t>
            </a:r>
          </a:p>
          <a:p>
            <a:pPr marL="0" indent="0">
              <a:buNone/>
            </a:pPr>
            <a:r>
              <a:rPr lang="el-GR" dirty="0" smtClean="0"/>
              <a:t>Στην Ελλάδα</a:t>
            </a:r>
            <a:r>
              <a:rPr lang="el-GR" dirty="0"/>
              <a:t>, η επικινδυνότητα από τις πυρκαγιές είναι αυξημένη λόγω των υψηλών θερμοκρασιών και των δυνατών ανέμων που δυσχεραίνουν την κατάσβεση των πυρκαγιών. Οι πυρκαγιές στη χώρα μας καταστρέφουν πολλά στρέμματα δάσους και πρασίνου κάθε χρόνο.</a:t>
            </a:r>
            <a:endParaRPr lang="el-GR" dirty="0" smtClean="0"/>
          </a:p>
        </p:txBody>
      </p:sp>
    </p:spTree>
    <p:extLst>
      <p:ext uri="{BB962C8B-B14F-4D97-AF65-F5344CB8AC3E}">
        <p14:creationId xmlns:p14="http://schemas.microsoft.com/office/powerpoint/2010/main" val="385422080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302" y="734518"/>
            <a:ext cx="9413823" cy="1139252"/>
          </a:xfrm>
        </p:spPr>
        <p:txBody>
          <a:bodyPr/>
          <a:lstStyle/>
          <a:p>
            <a:pPr algn="ctr"/>
            <a:r>
              <a:rPr lang="el-GR" sz="3200" dirty="0"/>
              <a:t>Περιβαλλοντικά Προβλήματα στην Ελλάδα </a:t>
            </a:r>
          </a:p>
        </p:txBody>
      </p:sp>
      <p:sp>
        <p:nvSpPr>
          <p:cNvPr id="3" name="Text Placeholder 2"/>
          <p:cNvSpPr>
            <a:spLocks noGrp="1"/>
          </p:cNvSpPr>
          <p:nvPr>
            <p:ph type="body" idx="1"/>
          </p:nvPr>
        </p:nvSpPr>
        <p:spPr>
          <a:xfrm>
            <a:off x="928040" y="4734297"/>
            <a:ext cx="3277352" cy="1292759"/>
          </a:xfrm>
        </p:spPr>
        <p:txBody>
          <a:bodyPr/>
          <a:lstStyle/>
          <a:p>
            <a:r>
              <a:rPr lang="el-GR" dirty="0" smtClean="0"/>
              <a:t>Η </a:t>
            </a:r>
            <a:r>
              <a:rPr lang="el-GR" dirty="0"/>
              <a:t>ρύπανση του ποταμού Ασωπού στη Βοιωτία</a:t>
            </a:r>
          </a:p>
        </p:txBody>
      </p:sp>
      <p:pic>
        <p:nvPicPr>
          <p:cNvPr id="12" name="Picture Placeholder 11"/>
          <p:cNvPicPr>
            <a:picLocks noGrp="1" noChangeAspect="1"/>
          </p:cNvPicPr>
          <p:nvPr>
            <p:ph type="pic" idx="15"/>
          </p:nvPr>
        </p:nvPicPr>
        <p:blipFill>
          <a:blip r:embed="rId2">
            <a:extLst>
              <a:ext uri="{28A0092B-C50C-407E-A947-70E740481C1C}">
                <a14:useLocalDpi xmlns:a14="http://schemas.microsoft.com/office/drawing/2010/main" val="0"/>
              </a:ext>
            </a:extLst>
          </a:blip>
          <a:srcRect t="3553" b="3553"/>
          <a:stretch>
            <a:fillRect/>
          </a:stretch>
        </p:blipFill>
        <p:spPr>
          <a:xfrm>
            <a:off x="928040" y="2425810"/>
            <a:ext cx="3277352" cy="1938116"/>
          </a:xfrm>
          <a:prstGeom prst="roundRect">
            <a:avLst>
              <a:gd name="adj" fmla="val 0"/>
            </a:avLst>
          </a:prstGeom>
        </p:spPr>
      </p:pic>
      <p:sp>
        <p:nvSpPr>
          <p:cNvPr id="5" name="Text Placeholder 4"/>
          <p:cNvSpPr>
            <a:spLocks noGrp="1"/>
          </p:cNvSpPr>
          <p:nvPr>
            <p:ph type="body" sz="half" idx="18"/>
          </p:nvPr>
        </p:nvSpPr>
        <p:spPr>
          <a:xfrm>
            <a:off x="4476927" y="6557575"/>
            <a:ext cx="3050438" cy="195866"/>
          </a:xfrm>
        </p:spPr>
        <p:txBody>
          <a:bodyPr>
            <a:normAutofit fontScale="55000" lnSpcReduction="20000"/>
          </a:bodyPr>
          <a:lstStyle/>
          <a:p>
            <a:endParaRPr lang="el-GR" dirty="0"/>
          </a:p>
        </p:txBody>
      </p:sp>
      <p:sp>
        <p:nvSpPr>
          <p:cNvPr id="6" name="Text Placeholder 5"/>
          <p:cNvSpPr>
            <a:spLocks noGrp="1"/>
          </p:cNvSpPr>
          <p:nvPr>
            <p:ph type="body" sz="quarter" idx="3"/>
          </p:nvPr>
        </p:nvSpPr>
        <p:spPr>
          <a:xfrm>
            <a:off x="4568864" y="4734298"/>
            <a:ext cx="3051745" cy="1292758"/>
          </a:xfrm>
        </p:spPr>
        <p:txBody>
          <a:bodyPr/>
          <a:lstStyle/>
          <a:p>
            <a:r>
              <a:rPr lang="el-GR" dirty="0" smtClean="0"/>
              <a:t>Η καταστροφική πυρκαγιά στο Μάτι τον Ιούλιο του 2018</a:t>
            </a:r>
            <a:endParaRPr lang="el-GR" dirty="0"/>
          </a:p>
        </p:txBody>
      </p:sp>
      <p:pic>
        <p:nvPicPr>
          <p:cNvPr id="13" name="Picture Placeholder 12"/>
          <p:cNvPicPr>
            <a:picLocks noGrp="1" noChangeAspect="1"/>
          </p:cNvPicPr>
          <p:nvPr>
            <p:ph type="pic" idx="21"/>
          </p:nvPr>
        </p:nvPicPr>
        <p:blipFill>
          <a:blip r:embed="rId3">
            <a:extLst>
              <a:ext uri="{28A0092B-C50C-407E-A947-70E740481C1C}">
                <a14:useLocalDpi xmlns:a14="http://schemas.microsoft.com/office/drawing/2010/main" val="0"/>
              </a:ext>
            </a:extLst>
          </a:blip>
          <a:srcRect t="2527" b="2527"/>
          <a:stretch>
            <a:fillRect/>
          </a:stretch>
        </p:blipFill>
        <p:spPr/>
      </p:pic>
      <p:sp>
        <p:nvSpPr>
          <p:cNvPr id="8" name="Text Placeholder 7"/>
          <p:cNvSpPr>
            <a:spLocks noGrp="1"/>
          </p:cNvSpPr>
          <p:nvPr>
            <p:ph type="body" sz="half" idx="19"/>
          </p:nvPr>
        </p:nvSpPr>
        <p:spPr>
          <a:xfrm>
            <a:off x="4570172" y="6730582"/>
            <a:ext cx="3050438" cy="45719"/>
          </a:xfrm>
        </p:spPr>
        <p:txBody>
          <a:bodyPr>
            <a:normAutofit fontScale="25000" lnSpcReduction="20000"/>
          </a:bodyPr>
          <a:lstStyle/>
          <a:p>
            <a:endParaRPr lang="el-GR" dirty="0"/>
          </a:p>
        </p:txBody>
      </p:sp>
      <p:sp>
        <p:nvSpPr>
          <p:cNvPr id="9" name="Text Placeholder 8"/>
          <p:cNvSpPr>
            <a:spLocks noGrp="1"/>
          </p:cNvSpPr>
          <p:nvPr>
            <p:ph type="body" sz="quarter" idx="13"/>
          </p:nvPr>
        </p:nvSpPr>
        <p:spPr>
          <a:xfrm>
            <a:off x="7982775" y="4532845"/>
            <a:ext cx="3051095" cy="1298330"/>
          </a:xfrm>
        </p:spPr>
        <p:txBody>
          <a:bodyPr/>
          <a:lstStyle/>
          <a:p>
            <a:r>
              <a:rPr lang="el-GR" dirty="0"/>
              <a:t>Ο </a:t>
            </a:r>
            <a:r>
              <a:rPr lang="el-GR" b="1" dirty="0"/>
              <a:t>ΧΥΤΑ</a:t>
            </a:r>
            <a:r>
              <a:rPr lang="el-GR" dirty="0"/>
              <a:t> Φυλής</a:t>
            </a:r>
          </a:p>
        </p:txBody>
      </p:sp>
      <p:pic>
        <p:nvPicPr>
          <p:cNvPr id="14" name="Picture Placeholder 13"/>
          <p:cNvPicPr>
            <a:picLocks noGrp="1" noChangeAspect="1"/>
          </p:cNvPicPr>
          <p:nvPr>
            <p:ph type="pic" idx="22"/>
          </p:nvPr>
        </p:nvPicPr>
        <p:blipFill>
          <a:blip r:embed="rId4">
            <a:extLst>
              <a:ext uri="{28A0092B-C50C-407E-A947-70E740481C1C}">
                <a14:useLocalDpi xmlns:a14="http://schemas.microsoft.com/office/drawing/2010/main" val="0"/>
              </a:ext>
            </a:extLst>
          </a:blip>
          <a:srcRect l="5427" r="5427"/>
          <a:stretch>
            <a:fillRect/>
          </a:stretch>
        </p:blipFill>
        <p:spPr/>
      </p:pic>
      <p:sp>
        <p:nvSpPr>
          <p:cNvPr id="11" name="Text Placeholder 10"/>
          <p:cNvSpPr>
            <a:spLocks noGrp="1"/>
          </p:cNvSpPr>
          <p:nvPr>
            <p:ph type="body" sz="half" idx="20"/>
          </p:nvPr>
        </p:nvSpPr>
        <p:spPr>
          <a:xfrm>
            <a:off x="4568535" y="6594890"/>
            <a:ext cx="3051096" cy="181411"/>
          </a:xfrm>
        </p:spPr>
        <p:txBody>
          <a:bodyPr>
            <a:normAutofit fontScale="47500" lnSpcReduction="20000"/>
          </a:bodyPr>
          <a:lstStyle/>
          <a:p>
            <a:endParaRPr lang="el-GR"/>
          </a:p>
        </p:txBody>
      </p:sp>
    </p:spTree>
    <p:extLst>
      <p:ext uri="{BB962C8B-B14F-4D97-AF65-F5344CB8AC3E}">
        <p14:creationId xmlns:p14="http://schemas.microsoft.com/office/powerpoint/2010/main" val="139160338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783771"/>
            <a:ext cx="9422674" cy="1097279"/>
          </a:xfrm>
        </p:spPr>
        <p:txBody>
          <a:bodyPr/>
          <a:lstStyle/>
          <a:p>
            <a:pPr algn="ctr"/>
            <a:r>
              <a:rPr lang="el-GR" sz="3200" dirty="0"/>
              <a:t>Περιβαλλοντικά Προβλήματα </a:t>
            </a:r>
            <a:r>
              <a:rPr lang="el-GR" sz="3200" dirty="0" smtClean="0"/>
              <a:t>στην περιοχή μας </a:t>
            </a:r>
            <a:endParaRPr lang="el-GR" sz="3200" dirty="0"/>
          </a:p>
        </p:txBody>
      </p:sp>
      <p:sp>
        <p:nvSpPr>
          <p:cNvPr id="3" name="Content Placeholder 2"/>
          <p:cNvSpPr>
            <a:spLocks noGrp="1"/>
          </p:cNvSpPr>
          <p:nvPr>
            <p:ph idx="1"/>
          </p:nvPr>
        </p:nvSpPr>
        <p:spPr>
          <a:xfrm>
            <a:off x="287384" y="2299063"/>
            <a:ext cx="6817954" cy="4450080"/>
          </a:xfrm>
        </p:spPr>
        <p:txBody>
          <a:bodyPr>
            <a:normAutofit/>
          </a:bodyPr>
          <a:lstStyle/>
          <a:p>
            <a:pPr marL="0" indent="0" algn="ctr">
              <a:buNone/>
            </a:pPr>
            <a:r>
              <a:rPr lang="el-GR" b="1" u="sng" dirty="0"/>
              <a:t>Όσον αφορά την περιοχή μας υπάρχουν αρκετά προβλήματα που επηρεάζουν την περιβαλλοντική σταθερότητα.</a:t>
            </a:r>
          </a:p>
          <a:p>
            <a:r>
              <a:rPr lang="el-GR" dirty="0" smtClean="0"/>
              <a:t>Πολύ </a:t>
            </a:r>
            <a:r>
              <a:rPr lang="el-GR" dirty="0"/>
              <a:t>συχνές πυρκαγιές που βλάπτουν και υποβαθμίζουν το περιβάλλον. Ιδιαίτερα η πυρκαγιά που ξέσπασε στο </a:t>
            </a:r>
            <a:r>
              <a:rPr lang="el-GR" u="sng" dirty="0"/>
              <a:t>Μάτι το καλοκαίρι του 2018 </a:t>
            </a:r>
            <a:r>
              <a:rPr lang="el-GR" dirty="0"/>
              <a:t>στέρησε πολλές ανθρώπινες ζωές και διατάραξε την οικολογική βιοποικιλότητα και την φυσική ισορροπία της </a:t>
            </a:r>
            <a:r>
              <a:rPr lang="el-GR" dirty="0" smtClean="0"/>
              <a:t>περιοχής</a:t>
            </a:r>
            <a:r>
              <a:rPr lang="el-GR" dirty="0"/>
              <a:t>. Προκάλεσε ψυχολογικές αλλά και περιβαλλοντικές πληγές που θα αργήσουν να επουλωθούν. Το φυσικό τοπίο </a:t>
            </a:r>
            <a:r>
              <a:rPr lang="el-GR" dirty="0" smtClean="0"/>
              <a:t>είναι αδύνατο να </a:t>
            </a:r>
            <a:r>
              <a:rPr lang="el-GR" dirty="0"/>
              <a:t>επανέλθει </a:t>
            </a:r>
            <a:r>
              <a:rPr lang="el-GR" dirty="0" smtClean="0"/>
              <a:t>στην </a:t>
            </a:r>
            <a:r>
              <a:rPr lang="el-GR" dirty="0"/>
              <a:t>πρότερη κατάσταση του</a:t>
            </a:r>
            <a:r>
              <a:rPr lang="el-GR" dirty="0" smtClean="0"/>
              <a:t>.</a:t>
            </a:r>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9473" y="3097108"/>
            <a:ext cx="4063516" cy="2704085"/>
          </a:xfrm>
          <a:prstGeom prst="rect">
            <a:avLst/>
          </a:prstGeom>
        </p:spPr>
      </p:pic>
    </p:spTree>
    <p:extLst>
      <p:ext uri="{BB962C8B-B14F-4D97-AF65-F5344CB8AC3E}">
        <p14:creationId xmlns:p14="http://schemas.microsoft.com/office/powerpoint/2010/main" val="77996408"/>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162" y="778796"/>
            <a:ext cx="9518042" cy="1050004"/>
          </a:xfrm>
        </p:spPr>
        <p:txBody>
          <a:bodyPr/>
          <a:lstStyle/>
          <a:p>
            <a:pPr algn="ctr"/>
            <a:r>
              <a:rPr lang="el-GR" sz="3200" dirty="0"/>
              <a:t>Περιβαλλοντικά Προβλήματα στην περιοχή </a:t>
            </a:r>
            <a:r>
              <a:rPr lang="el-GR" sz="3200" dirty="0" smtClean="0"/>
              <a:t>μας</a:t>
            </a:r>
            <a:endParaRPr lang="el-GR" sz="3200" dirty="0"/>
          </a:p>
        </p:txBody>
      </p:sp>
      <p:sp>
        <p:nvSpPr>
          <p:cNvPr id="3" name="Content Placeholder 2"/>
          <p:cNvSpPr>
            <a:spLocks noGrp="1"/>
          </p:cNvSpPr>
          <p:nvPr>
            <p:ph idx="1"/>
          </p:nvPr>
        </p:nvSpPr>
        <p:spPr>
          <a:xfrm>
            <a:off x="522514" y="2786743"/>
            <a:ext cx="5869577" cy="2838995"/>
          </a:xfrm>
        </p:spPr>
        <p:txBody>
          <a:bodyPr/>
          <a:lstStyle/>
          <a:p>
            <a:r>
              <a:rPr lang="el-GR" dirty="0"/>
              <a:t>Έλλειψη αποχετευτικού συστήματος. </a:t>
            </a:r>
            <a:endParaRPr lang="el-GR" dirty="0" smtClean="0"/>
          </a:p>
          <a:p>
            <a:pPr marL="0" indent="0">
              <a:buNone/>
            </a:pPr>
            <a:r>
              <a:rPr lang="el-GR" dirty="0"/>
              <a:t> </a:t>
            </a:r>
            <a:r>
              <a:rPr lang="el-GR" dirty="0" smtClean="0"/>
              <a:t> Δυστυχώς</a:t>
            </a:r>
            <a:r>
              <a:rPr lang="el-GR" dirty="0"/>
              <a:t>, δεν υπάρχει προς το παρόν  παροχή μιας σύγχρονης και αποτελεσματικής αποχέτευσης και ενός  συστήματος διαχείρισης των αποβλήτων , προκειμένου να διασφαλισθεί η δημόσια υγεία , να προστατευτεί </a:t>
            </a:r>
            <a:r>
              <a:rPr lang="el-GR" dirty="0" smtClean="0"/>
              <a:t>η παραγωγή των γεωργικών προϊόντων που καλύπτουν τις διατροφικές ανάγκες όλης της Αττικής , καθώς και οι υδάτινοι πόροι του δήμου μας . </a:t>
            </a:r>
            <a:endParaRPr lang="el-GR" dirty="0"/>
          </a:p>
          <a:p>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5574" y="3041675"/>
            <a:ext cx="4876800" cy="2333625"/>
          </a:xfrm>
          <a:prstGeom prst="rect">
            <a:avLst/>
          </a:prstGeom>
        </p:spPr>
      </p:pic>
    </p:spTree>
    <p:extLst>
      <p:ext uri="{BB962C8B-B14F-4D97-AF65-F5344CB8AC3E}">
        <p14:creationId xmlns:p14="http://schemas.microsoft.com/office/powerpoint/2010/main" val="3926469959"/>
      </p:ext>
    </p:extLst>
  </p:cSld>
  <p:clrMapOvr>
    <a:masterClrMapping/>
  </p:clrMapOvr>
  <p:transition spd="med">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438</TotalTime>
  <Words>2288</Words>
  <Application>Microsoft Office PowerPoint</Application>
  <PresentationFormat>Ευρεία οθόνη</PresentationFormat>
  <Paragraphs>152</Paragraphs>
  <Slides>36</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36</vt:i4>
      </vt:variant>
    </vt:vector>
  </HeadingPairs>
  <TitlesOfParts>
    <vt:vector size="41" baseType="lpstr">
      <vt:lpstr>Arial</vt:lpstr>
      <vt:lpstr>Century Gothic</vt:lpstr>
      <vt:lpstr>Wingdings</vt:lpstr>
      <vt:lpstr>Wingdings 3</vt:lpstr>
      <vt:lpstr>Ion Boardroom</vt:lpstr>
      <vt:lpstr>1ο Γενικό Λύκειο  Νέας Μάκρης </vt:lpstr>
      <vt:lpstr>Περιβαλλοντικά Προβλήματα και Κοινωνικές Ανισότητες </vt:lpstr>
      <vt:lpstr>Περιβαλλοντικά Προβλήματα </vt:lpstr>
      <vt:lpstr>Περιβαλλοντικά Προβλήματα </vt:lpstr>
      <vt:lpstr>Περιβαλλοντικά Προβλήματα </vt:lpstr>
      <vt:lpstr>Περιβαλλοντικά Προβλήματα στην Ελλάδα </vt:lpstr>
      <vt:lpstr>Περιβαλλοντικά Προβλήματα στην Ελλάδα </vt:lpstr>
      <vt:lpstr>Περιβαλλοντικά Προβλήματα στην περιοχή μας </vt:lpstr>
      <vt:lpstr>Περιβαλλοντικά Προβλήματα στην περιοχή μας</vt:lpstr>
      <vt:lpstr>Περιβαλλοντικά Προβλήματα στην περιοχή μας </vt:lpstr>
      <vt:lpstr>Αντιμετώπιση Περιβαλλοντικών Προβλημάτων</vt:lpstr>
      <vt:lpstr>Σύνδεση Περιβαλλοντικών Προβλημάτων με τις Κοινωνικές Ανισότητες </vt:lpstr>
      <vt:lpstr>Πως οι κοινωνικές ανισότητες παράγουν περιβαλλοντικά προβλήματα ;</vt:lpstr>
      <vt:lpstr>Κοινωνικές Ανισότητες </vt:lpstr>
      <vt:lpstr>Τι είναι Ανισότητες ; </vt:lpstr>
      <vt:lpstr>Είδη Ανισοτήτων </vt:lpstr>
      <vt:lpstr>Είδη Ανισοτήτων </vt:lpstr>
      <vt:lpstr>Πως σχετίζονται οι ανισότητες μεταξύ τους ; </vt:lpstr>
      <vt:lpstr>Πως επηρεάζεται ο τομέας της ανάπτυξης από τις κοινωνικές ανισότητες ;</vt:lpstr>
      <vt:lpstr>Πως επηρεάζεται η κοινωνική δικαιοσύνη από τις κοινωνικές ανισότητες;</vt:lpstr>
      <vt:lpstr>Κοινωνικές Ανισότητες </vt:lpstr>
      <vt:lpstr>Κοινωνικές Ανισότητες στην Ελλάδα</vt:lpstr>
      <vt:lpstr>Κοινωνικές Ανισότητες στην Ελλάδα </vt:lpstr>
      <vt:lpstr>Παράγοντες Κοινωνικών Ανισοτήτων </vt:lpstr>
      <vt:lpstr>Επεξήγηση Μερικών Παραγόντων </vt:lpstr>
      <vt:lpstr>Ολοκληρωτισμός </vt:lpstr>
      <vt:lpstr>Γενικοί Οικονομικοί Παράγοντες </vt:lpstr>
      <vt:lpstr>Συνέπειες </vt:lpstr>
      <vt:lpstr>Συνέπειες </vt:lpstr>
      <vt:lpstr>Ευνοιοκρατία </vt:lpstr>
      <vt:lpstr>Κοινωνικός Αποκλεισμός </vt:lpstr>
      <vt:lpstr>Η χειρότερη μορφή ανισότητας επέρχεται όταν εξισώνουμε όλες τις ανισότητες μεταξύ τους . </vt:lpstr>
      <vt:lpstr>Αποτελέσματα των εργασιών του προγράμματος στο 1ο ΓΕΛ Νέας Μάκρης </vt:lpstr>
      <vt:lpstr>Μέλη Ομάδας </vt:lpstr>
      <vt:lpstr>Πηγές Εργασίας </vt:lpstr>
      <vt:lpstr>Σας ευχαριστώ πολύ για την προσοχή σας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Περιβαλλοντικά Προβλήματα και Κοινωνικές Ανισότητες</dc:title>
  <dc:creator>konstantina</dc:creator>
  <cp:lastModifiedBy>hendrix</cp:lastModifiedBy>
  <cp:revision>47</cp:revision>
  <dcterms:created xsi:type="dcterms:W3CDTF">2021-04-10T19:04:40Z</dcterms:created>
  <dcterms:modified xsi:type="dcterms:W3CDTF">2021-07-13T08:45:34Z</dcterms:modified>
</cp:coreProperties>
</file>